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4"/>
  </p:notesMasterIdLst>
  <p:sldIdLst>
    <p:sldId id="256" r:id="rId6"/>
    <p:sldId id="257" r:id="rId7"/>
    <p:sldId id="268" r:id="rId8"/>
    <p:sldId id="269" r:id="rId9"/>
    <p:sldId id="270" r:id="rId10"/>
    <p:sldId id="271" r:id="rId11"/>
    <p:sldId id="377" r:id="rId12"/>
    <p:sldId id="258" r:id="rId13"/>
    <p:sldId id="259" r:id="rId14"/>
    <p:sldId id="260" r:id="rId15"/>
    <p:sldId id="261" r:id="rId16"/>
    <p:sldId id="262" r:id="rId17"/>
    <p:sldId id="378" r:id="rId18"/>
    <p:sldId id="263" r:id="rId19"/>
    <p:sldId id="264" r:id="rId20"/>
    <p:sldId id="379" r:id="rId21"/>
    <p:sldId id="266" r:id="rId22"/>
    <p:sldId id="267" r:id="rId23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377DEF-8820-93DF-3ACC-471154A2BB8A}" name="Lilian Clay" initials="LC" userId="S::Lilian.Clay@Ofsted.Gov.UK::88ffc30c-ec73-4588-ac37-d8a2eba1ce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2FF"/>
    <a:srgbClr val="C8CBCC"/>
    <a:srgbClr val="D1CEDE"/>
    <a:srgbClr val="E8E7EE"/>
    <a:srgbClr val="009ABC"/>
    <a:srgbClr val="CF0360"/>
    <a:srgbClr val="221E5B"/>
    <a:srgbClr val="209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93724" autoAdjust="0"/>
  </p:normalViewPr>
  <p:slideViewPr>
    <p:cSldViewPr showGuides="1">
      <p:cViewPr varScale="1">
        <p:scale>
          <a:sx n="93" d="100"/>
          <a:sy n="93" d="100"/>
        </p:scale>
        <p:origin x="92" y="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29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Peters" userId="6d2b797b-0255-43fe-a636-9f33edc97550" providerId="ADAL" clId="{6F45F1B5-F128-4F52-818B-7DECB24A99F8}"/>
    <pc:docChg chg="custSel modSld">
      <pc:chgData name="Mark Peters" userId="6d2b797b-0255-43fe-a636-9f33edc97550" providerId="ADAL" clId="{6F45F1B5-F128-4F52-818B-7DECB24A99F8}" dt="2026-09-29T15:04:49.483" v="29" actId="20577"/>
      <pc:docMkLst>
        <pc:docMk/>
      </pc:docMkLst>
      <pc:sldChg chg="modNotes">
        <pc:chgData name="Mark Peters" userId="6d2b797b-0255-43fe-a636-9f33edc97550" providerId="ADAL" clId="{6F45F1B5-F128-4F52-818B-7DECB24A99F8}" dt="2026-09-29T15:03:41.415" v="0" actId="20577"/>
        <pc:sldMkLst>
          <pc:docMk/>
          <pc:sldMk cId="0" sldId="256"/>
        </pc:sldMkLst>
      </pc:sldChg>
      <pc:sldChg chg="modSp mod modNotes">
        <pc:chgData name="Mark Peters" userId="6d2b797b-0255-43fe-a636-9f33edc97550" providerId="ADAL" clId="{6F45F1B5-F128-4F52-818B-7DECB24A99F8}" dt="2026-09-29T15:04:49.483" v="29" actId="20577"/>
        <pc:sldMkLst>
          <pc:docMk/>
          <pc:sldMk cId="0" sldId="257"/>
        </pc:sldMkLst>
        <pc:spChg chg="mod">
          <ac:chgData name="Mark Peters" userId="6d2b797b-0255-43fe-a636-9f33edc97550" providerId="ADAL" clId="{6F45F1B5-F128-4F52-818B-7DECB24A99F8}" dt="2026-09-29T15:04:49.483" v="29" actId="20577"/>
          <ac:spMkLst>
            <pc:docMk/>
            <pc:sldMk cId="0" sldId="257"/>
            <ac:spMk id="13" creationId="{00000000-0000-0000-0000-000000000000}"/>
          </ac:spMkLst>
        </pc:spChg>
      </pc:sldChg>
      <pc:sldChg chg="modNotes">
        <pc:chgData name="Mark Peters" userId="6d2b797b-0255-43fe-a636-9f33edc97550" providerId="ADAL" clId="{6F45F1B5-F128-4F52-818B-7DECB24A99F8}" dt="2026-09-29T15:04:06.545" v="12" actId="27636"/>
        <pc:sldMkLst>
          <pc:docMk/>
          <pc:sldMk cId="0" sldId="258"/>
        </pc:sldMkLst>
      </pc:sldChg>
      <pc:sldChg chg="modNotes">
        <pc:chgData name="Mark Peters" userId="6d2b797b-0255-43fe-a636-9f33edc97550" providerId="ADAL" clId="{6F45F1B5-F128-4F52-818B-7DECB24A99F8}" dt="2026-09-29T15:04:10" v="13" actId="20577"/>
        <pc:sldMkLst>
          <pc:docMk/>
          <pc:sldMk cId="0" sldId="259"/>
        </pc:sldMkLst>
      </pc:sldChg>
      <pc:sldChg chg="modNotes">
        <pc:chgData name="Mark Peters" userId="6d2b797b-0255-43fe-a636-9f33edc97550" providerId="ADAL" clId="{6F45F1B5-F128-4F52-818B-7DECB24A99F8}" dt="2026-09-29T15:04:13.528" v="15" actId="27636"/>
        <pc:sldMkLst>
          <pc:docMk/>
          <pc:sldMk cId="0" sldId="260"/>
        </pc:sldMkLst>
      </pc:sldChg>
      <pc:sldChg chg="modNotes">
        <pc:chgData name="Mark Peters" userId="6d2b797b-0255-43fe-a636-9f33edc97550" providerId="ADAL" clId="{6F45F1B5-F128-4F52-818B-7DECB24A99F8}" dt="2026-09-29T15:04:16.619" v="17" actId="27636"/>
        <pc:sldMkLst>
          <pc:docMk/>
          <pc:sldMk cId="0" sldId="261"/>
        </pc:sldMkLst>
      </pc:sldChg>
      <pc:sldChg chg="modNotes">
        <pc:chgData name="Mark Peters" userId="6d2b797b-0255-43fe-a636-9f33edc97550" providerId="ADAL" clId="{6F45F1B5-F128-4F52-818B-7DECB24A99F8}" dt="2026-09-29T15:04:21.401" v="19" actId="27636"/>
        <pc:sldMkLst>
          <pc:docMk/>
          <pc:sldMk cId="0" sldId="262"/>
        </pc:sldMkLst>
      </pc:sldChg>
      <pc:sldChg chg="modNotes">
        <pc:chgData name="Mark Peters" userId="6d2b797b-0255-43fe-a636-9f33edc97550" providerId="ADAL" clId="{6F45F1B5-F128-4F52-818B-7DECB24A99F8}" dt="2026-09-29T15:04:29.473" v="22" actId="27636"/>
        <pc:sldMkLst>
          <pc:docMk/>
          <pc:sldMk cId="0" sldId="263"/>
        </pc:sldMkLst>
      </pc:sldChg>
      <pc:sldChg chg="modNotes">
        <pc:chgData name="Mark Peters" userId="6d2b797b-0255-43fe-a636-9f33edc97550" providerId="ADAL" clId="{6F45F1B5-F128-4F52-818B-7DECB24A99F8}" dt="2026-09-29T15:04:32.668" v="24" actId="27636"/>
        <pc:sldMkLst>
          <pc:docMk/>
          <pc:sldMk cId="0" sldId="264"/>
        </pc:sldMkLst>
      </pc:sldChg>
      <pc:sldChg chg="modNotes">
        <pc:chgData name="Mark Peters" userId="6d2b797b-0255-43fe-a636-9f33edc97550" providerId="ADAL" clId="{6F45F1B5-F128-4F52-818B-7DECB24A99F8}" dt="2026-09-29T15:04:39.468" v="27" actId="27636"/>
        <pc:sldMkLst>
          <pc:docMk/>
          <pc:sldMk cId="0" sldId="266"/>
        </pc:sldMkLst>
      </pc:sldChg>
      <pc:sldChg chg="modNotes">
        <pc:chgData name="Mark Peters" userId="6d2b797b-0255-43fe-a636-9f33edc97550" providerId="ADAL" clId="{6F45F1B5-F128-4F52-818B-7DECB24A99F8}" dt="2026-09-29T15:03:50.957" v="4" actId="27636"/>
        <pc:sldMkLst>
          <pc:docMk/>
          <pc:sldMk cId="0" sldId="268"/>
        </pc:sldMkLst>
      </pc:sldChg>
      <pc:sldChg chg="modNotes">
        <pc:chgData name="Mark Peters" userId="6d2b797b-0255-43fe-a636-9f33edc97550" providerId="ADAL" clId="{6F45F1B5-F128-4F52-818B-7DECB24A99F8}" dt="2026-09-29T15:03:54.296" v="5" actId="20577"/>
        <pc:sldMkLst>
          <pc:docMk/>
          <pc:sldMk cId="0" sldId="269"/>
        </pc:sldMkLst>
      </pc:sldChg>
      <pc:sldChg chg="modNotes">
        <pc:chgData name="Mark Peters" userId="6d2b797b-0255-43fe-a636-9f33edc97550" providerId="ADAL" clId="{6F45F1B5-F128-4F52-818B-7DECB24A99F8}" dt="2026-09-29T15:03:57.192" v="7" actId="27636"/>
        <pc:sldMkLst>
          <pc:docMk/>
          <pc:sldMk cId="0" sldId="270"/>
        </pc:sldMkLst>
      </pc:sldChg>
      <pc:sldChg chg="modNotes">
        <pc:chgData name="Mark Peters" userId="6d2b797b-0255-43fe-a636-9f33edc97550" providerId="ADAL" clId="{6F45F1B5-F128-4F52-818B-7DECB24A99F8}" dt="2026-09-29T15:04:00.794" v="9" actId="27636"/>
        <pc:sldMkLst>
          <pc:docMk/>
          <pc:sldMk cId="0" sldId="271"/>
        </pc:sldMkLst>
      </pc:sldChg>
      <pc:sldChg chg="modNotes">
        <pc:chgData name="Mark Peters" userId="6d2b797b-0255-43fe-a636-9f33edc97550" providerId="ADAL" clId="{6F45F1B5-F128-4F52-818B-7DECB24A99F8}" dt="2026-09-29T15:04:03.832" v="10" actId="20577"/>
        <pc:sldMkLst>
          <pc:docMk/>
          <pc:sldMk cId="538843407" sldId="377"/>
        </pc:sldMkLst>
      </pc:sldChg>
      <pc:sldChg chg="modNotes">
        <pc:chgData name="Mark Peters" userId="6d2b797b-0255-43fe-a636-9f33edc97550" providerId="ADAL" clId="{6F45F1B5-F128-4F52-818B-7DECB24A99F8}" dt="2026-09-29T15:04:25.471" v="20" actId="20577"/>
        <pc:sldMkLst>
          <pc:docMk/>
          <pc:sldMk cId="3267610368" sldId="378"/>
        </pc:sldMkLst>
      </pc:sldChg>
      <pc:sldChg chg="modNotes">
        <pc:chgData name="Mark Peters" userId="6d2b797b-0255-43fe-a636-9f33edc97550" providerId="ADAL" clId="{6F45F1B5-F128-4F52-818B-7DECB24A99F8}" dt="2026-09-29T15:04:36.048" v="25" actId="20577"/>
        <pc:sldMkLst>
          <pc:docMk/>
          <pc:sldMk cId="3137760463" sldId="379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4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BC524C-FF29-4355-AF85-0513CB547008}" type="doc">
      <dgm:prSet loTypeId="urn:microsoft.com/office/officeart/2018/2/layout/IconLabelDescriptionList" loCatId="icon" qsTypeId="urn:microsoft.com/office/officeart/2005/8/quickstyle/simple1#11" qsCatId="simple" csTypeId="urn:microsoft.com/office/officeart/2005/8/colors/accent3_2#4" csCatId="accent3" phldr="1"/>
      <dgm:spPr/>
      <dgm:t>
        <a:bodyPr/>
        <a:lstStyle/>
        <a:p>
          <a:endParaRPr lang="en-US"/>
        </a:p>
      </dgm:t>
    </dgm:pt>
    <dgm:pt modelId="{BEE006F7-E91E-42B3-8645-83CAEC1ADF22}">
      <dgm:prSet custT="1"/>
      <dgm:spPr/>
      <dgm:t>
        <a:bodyPr/>
        <a:lstStyle/>
        <a:p>
          <a:pPr marL="0" algn="l" defTabSz="914400" rtl="0" eaLnBrk="1" latinLnBrk="0" hangingPunct="1">
            <a:spcBef>
              <a:spcPts val="0"/>
            </a:spcBef>
            <a:spcAft>
              <a:spcPts val="0"/>
            </a:spcAft>
            <a:defRPr b="1"/>
          </a:pPr>
          <a:r>
            <a:rPr lang="en-GB" sz="1900" b="1" i="0" kern="1200" dirty="0">
              <a:solidFill>
                <a:srgbClr val="2092B6"/>
              </a:solidFill>
              <a:latin typeface="Arial"/>
              <a:ea typeface="+mn-ea"/>
              <a:cs typeface="+mn-cs"/>
            </a:rPr>
            <a:t>Ongoing review of how we collect learner voice (and views of others)</a:t>
          </a:r>
          <a:endParaRPr lang="en-US" sz="1900" b="1" i="0" kern="1200" dirty="0">
            <a:solidFill>
              <a:srgbClr val="2092B6"/>
            </a:solidFill>
            <a:latin typeface="Arial"/>
            <a:ea typeface="+mn-ea"/>
            <a:cs typeface="+mn-cs"/>
          </a:endParaRPr>
        </a:p>
      </dgm:t>
    </dgm:pt>
    <dgm:pt modelId="{20D83BA8-E3B9-4371-8EE9-F5B4EA620189}" type="parTrans" cxnId="{083DFBA6-70FA-43D1-8E1B-806BC2C47A12}">
      <dgm:prSet/>
      <dgm:spPr/>
      <dgm:t>
        <a:bodyPr/>
        <a:lstStyle/>
        <a:p>
          <a:endParaRPr lang="en-US"/>
        </a:p>
      </dgm:t>
    </dgm:pt>
    <dgm:pt modelId="{914957AC-E742-4202-BFC2-E817FBEF544A}" type="sibTrans" cxnId="{083DFBA6-70FA-43D1-8E1B-806BC2C47A12}">
      <dgm:prSet/>
      <dgm:spPr/>
      <dgm:t>
        <a:bodyPr/>
        <a:lstStyle/>
        <a:p>
          <a:endParaRPr lang="en-US"/>
        </a:p>
      </dgm:t>
    </dgm:pt>
    <dgm:pt modelId="{258E069C-25C6-41CA-A960-353D7435B8E6}">
      <dgm:prSet custT="1"/>
      <dgm:spPr/>
      <dgm:t>
        <a:bodyPr/>
        <a:lstStyle/>
        <a:p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1. Ongoing review of recommendations from Behavioural Insights Team published report.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</dgm:t>
    </dgm:pt>
    <dgm:pt modelId="{2D0592F7-602E-425B-BA3A-316CE0C262FF}" type="parTrans" cxnId="{88523F8A-0435-4235-A76E-51758F0FAAE3}">
      <dgm:prSet/>
      <dgm:spPr/>
      <dgm:t>
        <a:bodyPr/>
        <a:lstStyle/>
        <a:p>
          <a:endParaRPr lang="en-US"/>
        </a:p>
      </dgm:t>
    </dgm:pt>
    <dgm:pt modelId="{F31D9271-FF88-41E5-8E5C-53F9980F4113}" type="sibTrans" cxnId="{88523F8A-0435-4235-A76E-51758F0FAAE3}">
      <dgm:prSet/>
      <dgm:spPr/>
      <dgm:t>
        <a:bodyPr/>
        <a:lstStyle/>
        <a:p>
          <a:endParaRPr lang="en-US"/>
        </a:p>
      </dgm:t>
    </dgm:pt>
    <dgm:pt modelId="{0B2A4E4E-6A37-480F-986E-67D371B4E8A3}">
      <dgm:prSet custT="1"/>
      <dgm:spPr/>
      <dgm:t>
        <a:bodyPr/>
        <a:lstStyle/>
        <a:p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2. Ongoing review of on-inspection and post-inspection surveys used at Ofsted.  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</dgm:t>
    </dgm:pt>
    <dgm:pt modelId="{30BB0054-193B-455F-B1E7-8300679BC492}" type="parTrans" cxnId="{C496C4F1-B6E4-4BF8-957C-D849D52AFFB8}">
      <dgm:prSet/>
      <dgm:spPr/>
      <dgm:t>
        <a:bodyPr/>
        <a:lstStyle/>
        <a:p>
          <a:endParaRPr lang="en-US"/>
        </a:p>
      </dgm:t>
    </dgm:pt>
    <dgm:pt modelId="{22EF5913-4356-4E3A-B554-C4A2EC18E786}" type="sibTrans" cxnId="{C496C4F1-B6E4-4BF8-957C-D849D52AFFB8}">
      <dgm:prSet/>
      <dgm:spPr/>
      <dgm:t>
        <a:bodyPr/>
        <a:lstStyle/>
        <a:p>
          <a:endParaRPr lang="en-US"/>
        </a:p>
      </dgm:t>
    </dgm:pt>
    <dgm:pt modelId="{353A0F1F-A0ED-4FF6-8E24-999E3505CF6F}">
      <dgm:prSet custT="1"/>
      <dgm:spPr/>
      <dgm:t>
        <a:bodyPr/>
        <a:lstStyle/>
        <a:p>
          <a:pPr marL="0" algn="l" defTabSz="914400" rtl="0" eaLnBrk="1" latinLnBrk="0" hangingPunct="1">
            <a:spcBef>
              <a:spcPts val="0"/>
            </a:spcBef>
            <a:spcAft>
              <a:spcPts val="0"/>
            </a:spcAft>
            <a:defRPr b="1"/>
          </a:pPr>
          <a:r>
            <a:rPr lang="en-GB" sz="1900" b="1" i="0" kern="1200" dirty="0">
              <a:solidFill>
                <a:srgbClr val="61AB4D"/>
              </a:solidFill>
              <a:latin typeface="Arial"/>
              <a:ea typeface="+mn-ea"/>
              <a:cs typeface="+mn-cs"/>
            </a:rPr>
            <a:t>Evaluating Ofsted Renewed Education Inspection Framework  </a:t>
          </a:r>
          <a:endParaRPr lang="en-US" sz="1900" b="1" i="0" kern="1200" dirty="0">
            <a:solidFill>
              <a:srgbClr val="61AB4D"/>
            </a:solidFill>
            <a:latin typeface="Arial"/>
            <a:ea typeface="+mn-ea"/>
            <a:cs typeface="+mn-cs"/>
          </a:endParaRPr>
        </a:p>
      </dgm:t>
    </dgm:pt>
    <dgm:pt modelId="{5AE67A7A-DE29-4C8E-A6D7-1D532D4FE78C}" type="parTrans" cxnId="{B91AEC36-7538-4C00-824D-B9A86824CA18}">
      <dgm:prSet/>
      <dgm:spPr/>
      <dgm:t>
        <a:bodyPr/>
        <a:lstStyle/>
        <a:p>
          <a:endParaRPr lang="en-US"/>
        </a:p>
      </dgm:t>
    </dgm:pt>
    <dgm:pt modelId="{32D664EA-F8C7-425F-8344-29AA03F688B6}" type="sibTrans" cxnId="{B91AEC36-7538-4C00-824D-B9A86824CA18}">
      <dgm:prSet/>
      <dgm:spPr/>
      <dgm:t>
        <a:bodyPr/>
        <a:lstStyle/>
        <a:p>
          <a:endParaRPr lang="en-US"/>
        </a:p>
      </dgm:t>
    </dgm:pt>
    <dgm:pt modelId="{4AC9B434-8943-4F45-8DEE-3DF885444C5F}">
      <dgm:prSet custT="1"/>
      <dgm:spPr/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1. Evaluation of renewed framework will include a strand on children and learners.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</dgm:t>
    </dgm:pt>
    <dgm:pt modelId="{C2085AD0-E59F-4CFB-9663-7F4464AA19D4}" type="parTrans" cxnId="{4262E4E2-22B2-46E3-AB72-773BE22C42F4}">
      <dgm:prSet/>
      <dgm:spPr/>
      <dgm:t>
        <a:bodyPr/>
        <a:lstStyle/>
        <a:p>
          <a:endParaRPr lang="en-US"/>
        </a:p>
      </dgm:t>
    </dgm:pt>
    <dgm:pt modelId="{8BD394BA-0985-4C20-A93D-44839381E8A5}" type="sibTrans" cxnId="{4262E4E2-22B2-46E3-AB72-773BE22C42F4}">
      <dgm:prSet/>
      <dgm:spPr/>
      <dgm:t>
        <a:bodyPr/>
        <a:lstStyle/>
        <a:p>
          <a:endParaRPr lang="en-US"/>
        </a:p>
      </dgm:t>
    </dgm:pt>
    <dgm:pt modelId="{E4166553-101D-46BA-8996-C66AD034CF05}">
      <dgm:prSet custT="1"/>
      <dgm:spPr/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2. Policy Fellow currently seconded from University of Surrey and scoping a project involving children and learners. 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</dgm:t>
    </dgm:pt>
    <dgm:pt modelId="{4C6A3F49-94D7-4947-A374-31DA12B9E6B6}" type="parTrans" cxnId="{94C66A2E-7851-418E-9479-2858838E131B}">
      <dgm:prSet/>
      <dgm:spPr/>
      <dgm:t>
        <a:bodyPr/>
        <a:lstStyle/>
        <a:p>
          <a:endParaRPr lang="en-US"/>
        </a:p>
      </dgm:t>
    </dgm:pt>
    <dgm:pt modelId="{1010FCE2-B3FA-40D1-B7DA-B8B40F6F82D1}" type="sibTrans" cxnId="{94C66A2E-7851-418E-9479-2858838E131B}">
      <dgm:prSet/>
      <dgm:spPr/>
      <dgm:t>
        <a:bodyPr/>
        <a:lstStyle/>
        <a:p>
          <a:endParaRPr lang="en-US"/>
        </a:p>
      </dgm:t>
    </dgm:pt>
    <dgm:pt modelId="{E41F22AF-2EB6-4441-9B06-253C2C3AE3D4}" type="pres">
      <dgm:prSet presAssocID="{5EBC524C-FF29-4355-AF85-0513CB547008}" presName="root" presStyleCnt="0">
        <dgm:presLayoutVars>
          <dgm:dir/>
          <dgm:resizeHandles val="exact"/>
        </dgm:presLayoutVars>
      </dgm:prSet>
      <dgm:spPr/>
    </dgm:pt>
    <dgm:pt modelId="{CB6AC2A3-7701-4B9D-A207-40D5B75236C7}" type="pres">
      <dgm:prSet presAssocID="{BEE006F7-E91E-42B3-8645-83CAEC1ADF22}" presName="compNode" presStyleCnt="0"/>
      <dgm:spPr/>
    </dgm:pt>
    <dgm:pt modelId="{4FA4BEF6-231C-4C73-9F45-3ED27324F8C1}" type="pres">
      <dgm:prSet presAssocID="{BEE006F7-E91E-42B3-8645-83CAEC1ADF22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87247228-F9F8-49D6-B152-0A74C15EEA79}" type="pres">
      <dgm:prSet presAssocID="{BEE006F7-E91E-42B3-8645-83CAEC1ADF22}" presName="iconSpace" presStyleCnt="0"/>
      <dgm:spPr/>
    </dgm:pt>
    <dgm:pt modelId="{0CE5C989-DB1F-4421-984B-C2E300D53C33}" type="pres">
      <dgm:prSet presAssocID="{BEE006F7-E91E-42B3-8645-83CAEC1ADF22}" presName="parTx" presStyleLbl="revTx" presStyleIdx="0" presStyleCnt="4">
        <dgm:presLayoutVars>
          <dgm:chMax val="0"/>
          <dgm:chPref val="0"/>
        </dgm:presLayoutVars>
      </dgm:prSet>
      <dgm:spPr/>
    </dgm:pt>
    <dgm:pt modelId="{7A285E0D-1679-4438-A1CD-5875589002E5}" type="pres">
      <dgm:prSet presAssocID="{BEE006F7-E91E-42B3-8645-83CAEC1ADF22}" presName="txSpace" presStyleCnt="0"/>
      <dgm:spPr/>
    </dgm:pt>
    <dgm:pt modelId="{E5C198DE-A55F-4237-B280-71AC37D6F5F9}" type="pres">
      <dgm:prSet presAssocID="{BEE006F7-E91E-42B3-8645-83CAEC1ADF22}" presName="desTx" presStyleLbl="revTx" presStyleIdx="1" presStyleCnt="4">
        <dgm:presLayoutVars/>
      </dgm:prSet>
      <dgm:spPr/>
    </dgm:pt>
    <dgm:pt modelId="{B62222ED-0319-4393-84B7-5A33F08D7206}" type="pres">
      <dgm:prSet presAssocID="{914957AC-E742-4202-BFC2-E817FBEF544A}" presName="sibTrans" presStyleCnt="0"/>
      <dgm:spPr/>
    </dgm:pt>
    <dgm:pt modelId="{D93622A1-FD08-415D-A2C5-FBFF5E672E28}" type="pres">
      <dgm:prSet presAssocID="{353A0F1F-A0ED-4FF6-8E24-999E3505CF6F}" presName="compNode" presStyleCnt="0"/>
      <dgm:spPr/>
    </dgm:pt>
    <dgm:pt modelId="{A31E2244-EA48-4A77-8E84-53FEA5546345}" type="pres">
      <dgm:prSet presAssocID="{353A0F1F-A0ED-4FF6-8E24-999E3505CF6F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9D08E5E-6481-4F0F-82B4-4287E8414F50}" type="pres">
      <dgm:prSet presAssocID="{353A0F1F-A0ED-4FF6-8E24-999E3505CF6F}" presName="iconSpace" presStyleCnt="0"/>
      <dgm:spPr/>
    </dgm:pt>
    <dgm:pt modelId="{8A55C266-5CF3-49CD-AFC0-3A47FD1BC013}" type="pres">
      <dgm:prSet presAssocID="{353A0F1F-A0ED-4FF6-8E24-999E3505CF6F}" presName="parTx" presStyleLbl="revTx" presStyleIdx="2" presStyleCnt="4">
        <dgm:presLayoutVars>
          <dgm:chMax val="0"/>
          <dgm:chPref val="0"/>
        </dgm:presLayoutVars>
      </dgm:prSet>
      <dgm:spPr/>
    </dgm:pt>
    <dgm:pt modelId="{9C862DDA-F9B2-49B6-84E8-6C450BCE0220}" type="pres">
      <dgm:prSet presAssocID="{353A0F1F-A0ED-4FF6-8E24-999E3505CF6F}" presName="txSpace" presStyleCnt="0"/>
      <dgm:spPr/>
    </dgm:pt>
    <dgm:pt modelId="{4342D52E-CED8-4F5B-93F8-3430BF2F5D0D}" type="pres">
      <dgm:prSet presAssocID="{353A0F1F-A0ED-4FF6-8E24-999E3505CF6F}" presName="desTx" presStyleLbl="revTx" presStyleIdx="3" presStyleCnt="4">
        <dgm:presLayoutVars/>
      </dgm:prSet>
      <dgm:spPr/>
    </dgm:pt>
  </dgm:ptLst>
  <dgm:cxnLst>
    <dgm:cxn modelId="{94C66A2E-7851-418E-9479-2858838E131B}" srcId="{353A0F1F-A0ED-4FF6-8E24-999E3505CF6F}" destId="{E4166553-101D-46BA-8996-C66AD034CF05}" srcOrd="1" destOrd="0" parTransId="{4C6A3F49-94D7-4947-A374-31DA12B9E6B6}" sibTransId="{1010FCE2-B3FA-40D1-B7DA-B8B40F6F82D1}"/>
    <dgm:cxn modelId="{B91AEC36-7538-4C00-824D-B9A86824CA18}" srcId="{5EBC524C-FF29-4355-AF85-0513CB547008}" destId="{353A0F1F-A0ED-4FF6-8E24-999E3505CF6F}" srcOrd="1" destOrd="0" parTransId="{5AE67A7A-DE29-4C8E-A6D7-1D532D4FE78C}" sibTransId="{32D664EA-F8C7-425F-8344-29AA03F688B6}"/>
    <dgm:cxn modelId="{D1DB2265-2E79-4F78-9B8E-7ABE0204C643}" type="presOf" srcId="{258E069C-25C6-41CA-A960-353D7435B8E6}" destId="{E5C198DE-A55F-4237-B280-71AC37D6F5F9}" srcOrd="0" destOrd="0" presId="urn:microsoft.com/office/officeart/2018/2/layout/IconLabelDescriptionList"/>
    <dgm:cxn modelId="{C2E50172-379C-4874-91AF-27012A076FB9}" type="presOf" srcId="{E4166553-101D-46BA-8996-C66AD034CF05}" destId="{4342D52E-CED8-4F5B-93F8-3430BF2F5D0D}" srcOrd="0" destOrd="1" presId="urn:microsoft.com/office/officeart/2018/2/layout/IconLabelDescriptionList"/>
    <dgm:cxn modelId="{88523F8A-0435-4235-A76E-51758F0FAAE3}" srcId="{BEE006F7-E91E-42B3-8645-83CAEC1ADF22}" destId="{258E069C-25C6-41CA-A960-353D7435B8E6}" srcOrd="0" destOrd="0" parTransId="{2D0592F7-602E-425B-BA3A-316CE0C262FF}" sibTransId="{F31D9271-FF88-41E5-8E5C-53F9980F4113}"/>
    <dgm:cxn modelId="{308ED28E-BAA2-478E-9899-8EDCC716CF86}" type="presOf" srcId="{5EBC524C-FF29-4355-AF85-0513CB547008}" destId="{E41F22AF-2EB6-4441-9B06-253C2C3AE3D4}" srcOrd="0" destOrd="0" presId="urn:microsoft.com/office/officeart/2018/2/layout/IconLabelDescriptionList"/>
    <dgm:cxn modelId="{083DFBA6-70FA-43D1-8E1B-806BC2C47A12}" srcId="{5EBC524C-FF29-4355-AF85-0513CB547008}" destId="{BEE006F7-E91E-42B3-8645-83CAEC1ADF22}" srcOrd="0" destOrd="0" parTransId="{20D83BA8-E3B9-4371-8EE9-F5B4EA620189}" sibTransId="{914957AC-E742-4202-BFC2-E817FBEF544A}"/>
    <dgm:cxn modelId="{38F6F2B8-8F2D-4962-8FB8-9E2FD6AECC72}" type="presOf" srcId="{353A0F1F-A0ED-4FF6-8E24-999E3505CF6F}" destId="{8A55C266-5CF3-49CD-AFC0-3A47FD1BC013}" srcOrd="0" destOrd="0" presId="urn:microsoft.com/office/officeart/2018/2/layout/IconLabelDescriptionList"/>
    <dgm:cxn modelId="{49082ED0-8089-44C0-9927-415E44287651}" type="presOf" srcId="{BEE006F7-E91E-42B3-8645-83CAEC1ADF22}" destId="{0CE5C989-DB1F-4421-984B-C2E300D53C33}" srcOrd="0" destOrd="0" presId="urn:microsoft.com/office/officeart/2018/2/layout/IconLabelDescriptionList"/>
    <dgm:cxn modelId="{733771E0-CD1B-4E22-B752-28D3695E1ED3}" type="presOf" srcId="{0B2A4E4E-6A37-480F-986E-67D371B4E8A3}" destId="{E5C198DE-A55F-4237-B280-71AC37D6F5F9}" srcOrd="0" destOrd="1" presId="urn:microsoft.com/office/officeart/2018/2/layout/IconLabelDescriptionList"/>
    <dgm:cxn modelId="{4262E4E2-22B2-46E3-AB72-773BE22C42F4}" srcId="{353A0F1F-A0ED-4FF6-8E24-999E3505CF6F}" destId="{4AC9B434-8943-4F45-8DEE-3DF885444C5F}" srcOrd="0" destOrd="0" parTransId="{C2085AD0-E59F-4CFB-9663-7F4464AA19D4}" sibTransId="{8BD394BA-0985-4C20-A93D-44839381E8A5}"/>
    <dgm:cxn modelId="{C496C4F1-B6E4-4BF8-957C-D849D52AFFB8}" srcId="{BEE006F7-E91E-42B3-8645-83CAEC1ADF22}" destId="{0B2A4E4E-6A37-480F-986E-67D371B4E8A3}" srcOrd="1" destOrd="0" parTransId="{30BB0054-193B-455F-B1E7-8300679BC492}" sibTransId="{22EF5913-4356-4E3A-B554-C4A2EC18E786}"/>
    <dgm:cxn modelId="{336E48F2-A16F-4E62-8CE3-90BA98B95DF0}" type="presOf" srcId="{4AC9B434-8943-4F45-8DEE-3DF885444C5F}" destId="{4342D52E-CED8-4F5B-93F8-3430BF2F5D0D}" srcOrd="0" destOrd="0" presId="urn:microsoft.com/office/officeart/2018/2/layout/IconLabelDescriptionList"/>
    <dgm:cxn modelId="{367FFE06-FC2F-46E7-BFAB-49D499719397}" type="presParOf" srcId="{E41F22AF-2EB6-4441-9B06-253C2C3AE3D4}" destId="{CB6AC2A3-7701-4B9D-A207-40D5B75236C7}" srcOrd="0" destOrd="0" presId="urn:microsoft.com/office/officeart/2018/2/layout/IconLabelDescriptionList"/>
    <dgm:cxn modelId="{D2B2D89F-B5F1-4510-A266-B81ED9084C08}" type="presParOf" srcId="{CB6AC2A3-7701-4B9D-A207-40D5B75236C7}" destId="{4FA4BEF6-231C-4C73-9F45-3ED27324F8C1}" srcOrd="0" destOrd="0" presId="urn:microsoft.com/office/officeart/2018/2/layout/IconLabelDescriptionList"/>
    <dgm:cxn modelId="{B6B48E2D-6677-4B57-8FEC-3D3F4C0034E6}" type="presParOf" srcId="{CB6AC2A3-7701-4B9D-A207-40D5B75236C7}" destId="{87247228-F9F8-49D6-B152-0A74C15EEA79}" srcOrd="1" destOrd="0" presId="urn:microsoft.com/office/officeart/2018/2/layout/IconLabelDescriptionList"/>
    <dgm:cxn modelId="{5671B17E-E9A2-4D67-BB52-8CECDC8E9E54}" type="presParOf" srcId="{CB6AC2A3-7701-4B9D-A207-40D5B75236C7}" destId="{0CE5C989-DB1F-4421-984B-C2E300D53C33}" srcOrd="2" destOrd="0" presId="urn:microsoft.com/office/officeart/2018/2/layout/IconLabelDescriptionList"/>
    <dgm:cxn modelId="{0E3E3EB2-FB3B-4E87-862A-1CC073A11289}" type="presParOf" srcId="{CB6AC2A3-7701-4B9D-A207-40D5B75236C7}" destId="{7A285E0D-1679-4438-A1CD-5875589002E5}" srcOrd="3" destOrd="0" presId="urn:microsoft.com/office/officeart/2018/2/layout/IconLabelDescriptionList"/>
    <dgm:cxn modelId="{F3B42C63-69F0-4C33-A966-BC22C24EB02E}" type="presParOf" srcId="{CB6AC2A3-7701-4B9D-A207-40D5B75236C7}" destId="{E5C198DE-A55F-4237-B280-71AC37D6F5F9}" srcOrd="4" destOrd="0" presId="urn:microsoft.com/office/officeart/2018/2/layout/IconLabelDescriptionList"/>
    <dgm:cxn modelId="{19F1BB24-07E0-413C-AC8B-3EA0E30AA065}" type="presParOf" srcId="{E41F22AF-2EB6-4441-9B06-253C2C3AE3D4}" destId="{B62222ED-0319-4393-84B7-5A33F08D7206}" srcOrd="1" destOrd="0" presId="urn:microsoft.com/office/officeart/2018/2/layout/IconLabelDescriptionList"/>
    <dgm:cxn modelId="{A2F68DF0-C511-473F-B474-FB91D9F4F98A}" type="presParOf" srcId="{E41F22AF-2EB6-4441-9B06-253C2C3AE3D4}" destId="{D93622A1-FD08-415D-A2C5-FBFF5E672E28}" srcOrd="2" destOrd="0" presId="urn:microsoft.com/office/officeart/2018/2/layout/IconLabelDescriptionList"/>
    <dgm:cxn modelId="{95C09E4B-0936-4B9F-819C-5DA7117691BC}" type="presParOf" srcId="{D93622A1-FD08-415D-A2C5-FBFF5E672E28}" destId="{A31E2244-EA48-4A77-8E84-53FEA5546345}" srcOrd="0" destOrd="0" presId="urn:microsoft.com/office/officeart/2018/2/layout/IconLabelDescriptionList"/>
    <dgm:cxn modelId="{03D9A477-3514-49EB-A81F-647BC2792C06}" type="presParOf" srcId="{D93622A1-FD08-415D-A2C5-FBFF5E672E28}" destId="{69D08E5E-6481-4F0F-82B4-4287E8414F50}" srcOrd="1" destOrd="0" presId="urn:microsoft.com/office/officeart/2018/2/layout/IconLabelDescriptionList"/>
    <dgm:cxn modelId="{28C67204-C210-415C-8E00-168AA99E0E16}" type="presParOf" srcId="{D93622A1-FD08-415D-A2C5-FBFF5E672E28}" destId="{8A55C266-5CF3-49CD-AFC0-3A47FD1BC013}" srcOrd="2" destOrd="0" presId="urn:microsoft.com/office/officeart/2018/2/layout/IconLabelDescriptionList"/>
    <dgm:cxn modelId="{54F459D6-F6D4-4C31-A217-A9B23BFAD907}" type="presParOf" srcId="{D93622A1-FD08-415D-A2C5-FBFF5E672E28}" destId="{9C862DDA-F9B2-49B6-84E8-6C450BCE0220}" srcOrd="3" destOrd="0" presId="urn:microsoft.com/office/officeart/2018/2/layout/IconLabelDescriptionList"/>
    <dgm:cxn modelId="{7D0D591A-97DF-41DF-AF6B-148332B3C920}" type="presParOf" srcId="{D93622A1-FD08-415D-A2C5-FBFF5E672E28}" destId="{4342D52E-CED8-4F5B-93F8-3430BF2F5D0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4BEF6-231C-4C73-9F45-3ED27324F8C1}">
      <dsp:nvSpPr>
        <dsp:cNvPr id="0" name=""/>
        <dsp:cNvSpPr/>
      </dsp:nvSpPr>
      <dsp:spPr>
        <a:xfrm>
          <a:off x="504778" y="1048203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E5C989-DB1F-4421-984B-C2E300D53C33}">
      <dsp:nvSpPr>
        <dsp:cNvPr id="0" name=""/>
        <dsp:cNvSpPr/>
      </dsp:nvSpPr>
      <dsp:spPr>
        <a:xfrm>
          <a:off x="504778" y="2711572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 b="1"/>
          </a:pPr>
          <a:r>
            <a:rPr lang="en-GB" sz="1900" b="1" i="0" kern="1200" dirty="0">
              <a:solidFill>
                <a:srgbClr val="2092B6"/>
              </a:solidFill>
              <a:latin typeface="Arial"/>
              <a:ea typeface="+mn-ea"/>
              <a:cs typeface="+mn-cs"/>
            </a:rPr>
            <a:t>Ongoing review of how we collect learner voice (and views of others)</a:t>
          </a:r>
          <a:endParaRPr lang="en-US" sz="1900" b="1" i="0" kern="1200" dirty="0">
            <a:solidFill>
              <a:srgbClr val="2092B6"/>
            </a:solidFill>
            <a:latin typeface="Arial"/>
            <a:ea typeface="+mn-ea"/>
            <a:cs typeface="+mn-cs"/>
          </a:endParaRPr>
        </a:p>
      </dsp:txBody>
      <dsp:txXfrm>
        <a:off x="504778" y="2711572"/>
        <a:ext cx="4320000" cy="648000"/>
      </dsp:txXfrm>
    </dsp:sp>
    <dsp:sp modelId="{E5C198DE-A55F-4237-B280-71AC37D6F5F9}">
      <dsp:nvSpPr>
        <dsp:cNvPr id="0" name=""/>
        <dsp:cNvSpPr/>
      </dsp:nvSpPr>
      <dsp:spPr>
        <a:xfrm>
          <a:off x="504778" y="3429977"/>
          <a:ext cx="4320000" cy="113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1. Ongoing review of recommendations from Behavioural Insights Team published report.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2. Ongoing review of on-inspection and post-inspection surveys used at Ofsted.  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</dsp:txBody>
      <dsp:txXfrm>
        <a:off x="504778" y="3429977"/>
        <a:ext cx="4320000" cy="1138443"/>
      </dsp:txXfrm>
    </dsp:sp>
    <dsp:sp modelId="{A31E2244-EA48-4A77-8E84-53FEA5546345}">
      <dsp:nvSpPr>
        <dsp:cNvPr id="0" name=""/>
        <dsp:cNvSpPr/>
      </dsp:nvSpPr>
      <dsp:spPr>
        <a:xfrm>
          <a:off x="5580778" y="1048203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5C266-5CF3-49CD-AFC0-3A47FD1BC013}">
      <dsp:nvSpPr>
        <dsp:cNvPr id="0" name=""/>
        <dsp:cNvSpPr/>
      </dsp:nvSpPr>
      <dsp:spPr>
        <a:xfrm>
          <a:off x="5580778" y="2711572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 b="1"/>
          </a:pPr>
          <a:r>
            <a:rPr lang="en-GB" sz="1900" b="1" i="0" kern="1200" dirty="0">
              <a:solidFill>
                <a:srgbClr val="61AB4D"/>
              </a:solidFill>
              <a:latin typeface="Arial"/>
              <a:ea typeface="+mn-ea"/>
              <a:cs typeface="+mn-cs"/>
            </a:rPr>
            <a:t>Evaluating Ofsted Renewed Education Inspection Framework  </a:t>
          </a:r>
          <a:endParaRPr lang="en-US" sz="1900" b="1" i="0" kern="1200" dirty="0">
            <a:solidFill>
              <a:srgbClr val="61AB4D"/>
            </a:solidFill>
            <a:latin typeface="Arial"/>
            <a:ea typeface="+mn-ea"/>
            <a:cs typeface="+mn-cs"/>
          </a:endParaRPr>
        </a:p>
      </dsp:txBody>
      <dsp:txXfrm>
        <a:off x="5580778" y="2711572"/>
        <a:ext cx="4320000" cy="648000"/>
      </dsp:txXfrm>
    </dsp:sp>
    <dsp:sp modelId="{4342D52E-CED8-4F5B-93F8-3430BF2F5D0D}">
      <dsp:nvSpPr>
        <dsp:cNvPr id="0" name=""/>
        <dsp:cNvSpPr/>
      </dsp:nvSpPr>
      <dsp:spPr>
        <a:xfrm>
          <a:off x="5580778" y="3429977"/>
          <a:ext cx="4320000" cy="1138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1. Evaluation of renewed framework will include a strand on children and learners.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1D174E"/>
              </a:solidFill>
              <a:latin typeface="Arial"/>
              <a:ea typeface="+mn-ea"/>
              <a:cs typeface="+mn-cs"/>
            </a:rPr>
            <a:t>2. Policy Fellow currently seconded from University of Surrey and scoping a project involving children and learners. </a:t>
          </a:r>
          <a:endParaRPr lang="en-US" sz="1600" b="0" i="0" kern="1200" dirty="0">
            <a:solidFill>
              <a:srgbClr val="1D174E"/>
            </a:solidFill>
            <a:latin typeface="Arial"/>
            <a:ea typeface="+mn-ea"/>
            <a:cs typeface="+mn-cs"/>
          </a:endParaRPr>
        </a:p>
      </dsp:txBody>
      <dsp:txXfrm>
        <a:off x="5580778" y="3429977"/>
        <a:ext cx="4320000" cy="1138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288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4988" y="757238"/>
            <a:ext cx="4445000" cy="2500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92125" y="3641204"/>
            <a:ext cx="5511800" cy="4369353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1050" y="1192213"/>
            <a:ext cx="4518025" cy="25415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039911"/>
            <a:ext cx="5511800" cy="5289925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760413"/>
            <a:ext cx="3725862" cy="2095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3349" y="2993132"/>
            <a:ext cx="6127870" cy="6768752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36588" y="801688"/>
            <a:ext cx="4518025" cy="25415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3857228"/>
            <a:ext cx="5511800" cy="4369353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63563" y="760413"/>
            <a:ext cx="3962400" cy="2228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8150" y="3353172"/>
            <a:ext cx="5813449" cy="6048672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sz="1800"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842963"/>
            <a:ext cx="4733925" cy="2662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20688" y="3929236"/>
            <a:ext cx="5511800" cy="5472608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3C834-84CB-7617-C618-C0F90B837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821506"/>
            <a:ext cx="5511800" cy="4369353"/>
          </a:xfrm>
          <a:prstGeom prst="rect">
            <a:avLst/>
          </a:prstGeom>
        </p:spPr>
        <p:txBody>
          <a:bodyPr lIns="96616" tIns="48308" rIns="96616" bIns="48308"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Slide 7 Notes Page Preview" descr="Rendered preview of sli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8" y="1252538"/>
            <a:ext cx="6010275" cy="3381375"/>
          </a:xfrm>
          <a:prstGeom prst="rect">
            <a:avLst/>
          </a:prstGeom>
        </p:spPr>
      </p:pic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827088"/>
            <a:ext cx="48768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29723" y="4073252"/>
            <a:ext cx="5751456" cy="5118373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" y="688975"/>
            <a:ext cx="48768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92125" y="3929236"/>
            <a:ext cx="5511800" cy="5256584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617538"/>
            <a:ext cx="48768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20688" y="3857228"/>
            <a:ext cx="5511800" cy="5616624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688975"/>
            <a:ext cx="48768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92547" y="3785220"/>
            <a:ext cx="5511800" cy="5400600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827088"/>
            <a:ext cx="4733925" cy="2662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20687" y="3785220"/>
            <a:ext cx="5616475" cy="5904656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821506"/>
            <a:ext cx="5511800" cy="4369353"/>
          </a:xfrm>
          <a:prstGeom prst="rect">
            <a:avLst/>
          </a:prstGeom>
        </p:spPr>
        <p:txBody>
          <a:bodyPr lIns="96616" tIns="48308" rIns="96616" bIns="48308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000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" y="760413"/>
            <a:ext cx="4502150" cy="2532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2591" y="3785220"/>
            <a:ext cx="5740595" cy="5473080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" y="798513"/>
            <a:ext cx="5141913" cy="289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96584" y="4001244"/>
            <a:ext cx="5511800" cy="5472608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8313" y="563563"/>
            <a:ext cx="4032250" cy="2268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68313" y="2993132"/>
            <a:ext cx="5972620" cy="6552728"/>
          </a:xfrm>
          <a:prstGeom prst="rect">
            <a:avLst/>
          </a:prstGeom>
        </p:spPr>
        <p:txBody>
          <a:bodyPr lIns="96616" tIns="48308" rIns="96616" bIns="48308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70407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65150" y="827088"/>
            <a:ext cx="4229100" cy="2379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65149" y="3569196"/>
            <a:ext cx="5688037" cy="6192688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821506"/>
            <a:ext cx="5511800" cy="4369353"/>
          </a:xfrm>
          <a:prstGeom prst="rect">
            <a:avLst/>
          </a:prstGeom>
        </p:spPr>
        <p:txBody>
          <a:bodyPr wrap="square" lIns="77292" tIns="48308" rIns="77292" bIns="48308">
            <a:normAutofit/>
          </a:bodyPr>
          <a:lstStyle/>
          <a:p>
            <a:endParaRPr dirty="0"/>
          </a:p>
          <a:p>
            <a:endParaRPr dirty="0"/>
          </a:p>
          <a:p>
            <a:r>
              <a:rPr dirty="0"/>
              <a:t>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fsted - raising standards improving lives">
            <a:extLst>
              <a:ext uri="{FF2B5EF4-FFF2-40B4-BE49-F238E27FC236}">
                <a16:creationId xmlns:a16="http://schemas.microsoft.com/office/drawing/2014/main" id="{93202E23-9CAD-D938-F126-400A4FCA9F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423728" y="3016556"/>
            <a:ext cx="6588818" cy="1272110"/>
          </a:xfrm>
        </p:spPr>
        <p:txBody>
          <a:bodyPr anchor="t" anchorCtr="0">
            <a:noAutofit/>
          </a:bodyPr>
          <a:lstStyle>
            <a:lvl1pPr algn="l"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423728" y="4529307"/>
            <a:ext cx="6498666" cy="9699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161DB1-D0BC-09F9-5C54-8FD3817B6B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24800" y="6024779"/>
            <a:ext cx="3020699" cy="3638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239400" indent="0">
              <a:buNone/>
              <a:defRPr/>
            </a:lvl3pPr>
            <a:lvl4pPr marL="491400" indent="0">
              <a:buNone/>
              <a:defRPr/>
            </a:lvl4pPr>
            <a:lvl5pPr marL="743400" indent="0">
              <a:buNone/>
              <a:defRPr/>
            </a:lvl5pPr>
          </a:lstStyle>
          <a:p>
            <a:pPr lvl="0"/>
            <a:r>
              <a:rPr lang="en-US" dirty="0"/>
              <a:t>Month YYYY</a:t>
            </a:r>
          </a:p>
        </p:txBody>
      </p:sp>
    </p:spTree>
    <p:extLst>
      <p:ext uri="{BB962C8B-B14F-4D97-AF65-F5344CB8AC3E}">
        <p14:creationId xmlns:p14="http://schemas.microsoft.com/office/powerpoint/2010/main" val="313593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fsted - raising standards improving lives">
            <a:extLst>
              <a:ext uri="{FF2B5EF4-FFF2-40B4-BE49-F238E27FC236}">
                <a16:creationId xmlns:a16="http://schemas.microsoft.com/office/drawing/2014/main" id="{34C5F8A3-3F6F-4A71-A974-17A7988B65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423728" y="3016556"/>
            <a:ext cx="6120000" cy="1272110"/>
          </a:xfrm>
        </p:spPr>
        <p:txBody>
          <a:bodyPr anchor="t" anchorCtr="0">
            <a:noAutofit/>
          </a:bodyPr>
          <a:lstStyle>
            <a:lvl1pPr algn="l"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423728" y="4529307"/>
            <a:ext cx="6120000" cy="9699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161DB1-D0BC-09F9-5C54-8FD3817B6B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24800" y="6024779"/>
            <a:ext cx="3020699" cy="3638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239400" indent="0">
              <a:buNone/>
              <a:defRPr/>
            </a:lvl3pPr>
            <a:lvl4pPr marL="491400" indent="0">
              <a:buNone/>
              <a:defRPr/>
            </a:lvl4pPr>
            <a:lvl5pPr marL="743400" indent="0">
              <a:buNone/>
              <a:defRPr/>
            </a:lvl5pPr>
          </a:lstStyle>
          <a:p>
            <a:pPr lvl="0"/>
            <a:r>
              <a:rPr lang="en-US" dirty="0"/>
              <a:t>Month YYYY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EAC05C-DCD7-F120-3708-F6ADEF1EB901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8431200" y="712800"/>
            <a:ext cx="5137200" cy="5137200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rgbClr val="C8CBCC"/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56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7593AF-87B6-5F1F-10E4-CD04E5451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05965" y="3024711"/>
            <a:ext cx="6588000" cy="1359400"/>
          </a:xfrm>
        </p:spPr>
        <p:txBody>
          <a:bodyPr anchor="t" anchorCtr="0"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405966" y="4526833"/>
            <a:ext cx="65880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737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777D3B-1E53-0A45-DA52-96EFFBBBF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05965" y="3024711"/>
            <a:ext cx="6588000" cy="1359400"/>
          </a:xfrm>
        </p:spPr>
        <p:txBody>
          <a:bodyPr anchor="t" anchorCtr="0"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405966" y="4526833"/>
            <a:ext cx="65880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9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or 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1135DF-7615-9A93-2284-B64985BF9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5338360" y="1160543"/>
            <a:ext cx="5708582" cy="749240"/>
          </a:xfrm>
        </p:spPr>
        <p:txBody>
          <a:bodyPr>
            <a:no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 dirty="0"/>
              <a:t>Contents or agenda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7E1A8BC-9736-C21A-4154-F6396B67C8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325660-8D87-80AE-8C8F-122B85D8F1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5338360" y="1957982"/>
            <a:ext cx="570858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8887351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or 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B7883AD-A745-3770-A3D5-7F1335EC9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5338360" y="1160543"/>
            <a:ext cx="5708582" cy="749240"/>
          </a:xfrm>
        </p:spPr>
        <p:txBody>
          <a:bodyPr>
            <a:no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 dirty="0"/>
              <a:t>Contents or agenda</a:t>
            </a:r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3CB2EC5-4186-0431-C048-9886879FBD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0" y="0"/>
            <a:ext cx="4633913" cy="6858000"/>
          </a:xfrm>
          <a:prstGeom prst="rect">
            <a:avLst/>
          </a:prstGeom>
          <a:solidFill>
            <a:schemeClr val="bg2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5F9CC6-E382-C345-2E48-D6E46DE450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8A863D-5236-439C-111B-C53F670D0C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xfrm>
            <a:off x="5338360" y="1957981"/>
            <a:ext cx="5709053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6478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or 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526002" y="1160543"/>
            <a:ext cx="5708582" cy="749240"/>
          </a:xfrm>
        </p:spPr>
        <p:txBody>
          <a:bodyPr>
            <a:no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 dirty="0"/>
              <a:t>Contents or agenda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9D4F492-FDA1-AB89-19E7-0B516437A5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xfrm>
            <a:off x="523943" y="1957983"/>
            <a:ext cx="5708581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B75A79-2FD2-765D-FB68-C7DBA235F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802" y="0"/>
            <a:ext cx="12204802" cy="6865200"/>
          </a:xfrm>
          <a:prstGeom prst="rect">
            <a:avLst/>
          </a:prstGeom>
        </p:spPr>
      </p:pic>
      <p:sp>
        <p:nvSpPr>
          <p:cNvPr id="5" name="Free-form: Shape 14">
            <a:extLst>
              <a:ext uri="{FF2B5EF4-FFF2-40B4-BE49-F238E27FC236}">
                <a16:creationId xmlns:a16="http://schemas.microsoft.com/office/drawing/2014/main" id="{44A0BA66-AA22-C73A-178B-64336D29F6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6816080" y="-2188"/>
            <a:ext cx="4718224" cy="6867389"/>
          </a:xfrm>
          <a:custGeom>
            <a:avLst/>
            <a:gdLst>
              <a:gd name="connsiteX0" fmla="*/ 0 w 4644000"/>
              <a:gd name="connsiteY0" fmla="*/ 0 h 6858000"/>
              <a:gd name="connsiteX1" fmla="*/ 4644000 w 4644000"/>
              <a:gd name="connsiteY1" fmla="*/ 0 h 6858000"/>
              <a:gd name="connsiteX2" fmla="*/ 4644000 w 4644000"/>
              <a:gd name="connsiteY2" fmla="*/ 4975848 h 6858000"/>
              <a:gd name="connsiteX3" fmla="*/ 4572875 w 4644000"/>
              <a:gd name="connsiteY3" fmla="*/ 5038894 h 6858000"/>
              <a:gd name="connsiteX4" fmla="*/ 4145837 w 4644000"/>
              <a:gd name="connsiteY4" fmla="*/ 6044400 h 6858000"/>
              <a:gd name="connsiteX5" fmla="*/ 4394841 w 4644000"/>
              <a:gd name="connsiteY5" fmla="*/ 6839454 h 6858000"/>
              <a:gd name="connsiteX6" fmla="*/ 4409060 w 4644000"/>
              <a:gd name="connsiteY6" fmla="*/ 6858000 h 6858000"/>
              <a:gd name="connsiteX7" fmla="*/ 0 w 4644000"/>
              <a:gd name="connsiteY7" fmla="*/ 6858000 h 6858000"/>
              <a:gd name="csX0" fmla="*/ 0 w 4644000"/>
              <a:gd name="csY0" fmla="*/ 101841 h 6858000"/>
              <a:gd name="csX1" fmla="*/ 4644000 w 4644000"/>
              <a:gd name="csY1" fmla="*/ 0 h 6858000"/>
              <a:gd name="csX2" fmla="*/ 4644000 w 4644000"/>
              <a:gd name="csY2" fmla="*/ 4975848 h 6858000"/>
              <a:gd name="csX3" fmla="*/ 4572875 w 4644000"/>
              <a:gd name="csY3" fmla="*/ 5038894 h 6858000"/>
              <a:gd name="csX4" fmla="*/ 4145837 w 4644000"/>
              <a:gd name="csY4" fmla="*/ 6044400 h 6858000"/>
              <a:gd name="csX5" fmla="*/ 4394841 w 4644000"/>
              <a:gd name="csY5" fmla="*/ 6839454 h 6858000"/>
              <a:gd name="csX6" fmla="*/ 4409060 w 4644000"/>
              <a:gd name="csY6" fmla="*/ 6858000 h 6858000"/>
              <a:gd name="csX7" fmla="*/ 0 w 4644000"/>
              <a:gd name="csY7" fmla="*/ 6858000 h 6858000"/>
              <a:gd name="csX8" fmla="*/ 0 w 4644000"/>
              <a:gd name="csY8" fmla="*/ 101841 h 6858000"/>
              <a:gd name="csX0" fmla="*/ 0 w 4649340"/>
              <a:gd name="csY0" fmla="*/ 5360 h 6761519"/>
              <a:gd name="csX1" fmla="*/ 4649340 w 4649340"/>
              <a:gd name="csY1" fmla="*/ 0 h 6761519"/>
              <a:gd name="csX2" fmla="*/ 4644000 w 4649340"/>
              <a:gd name="csY2" fmla="*/ 4879367 h 6761519"/>
              <a:gd name="csX3" fmla="*/ 4572875 w 4649340"/>
              <a:gd name="csY3" fmla="*/ 4942413 h 6761519"/>
              <a:gd name="csX4" fmla="*/ 4145837 w 4649340"/>
              <a:gd name="csY4" fmla="*/ 5947919 h 6761519"/>
              <a:gd name="csX5" fmla="*/ 4394841 w 4649340"/>
              <a:gd name="csY5" fmla="*/ 6742973 h 6761519"/>
              <a:gd name="csX6" fmla="*/ 4409060 w 4649340"/>
              <a:gd name="csY6" fmla="*/ 6761519 h 6761519"/>
              <a:gd name="csX7" fmla="*/ 0 w 4649340"/>
              <a:gd name="csY7" fmla="*/ 6761519 h 6761519"/>
              <a:gd name="csX8" fmla="*/ 0 w 4649340"/>
              <a:gd name="csY8" fmla="*/ 5360 h 6761519"/>
              <a:gd name="csX0" fmla="*/ 0 w 4649340"/>
              <a:gd name="csY0" fmla="*/ 0 h 6756159"/>
              <a:gd name="csX1" fmla="*/ 4649340 w 4649340"/>
              <a:gd name="csY1" fmla="*/ 10721 h 6756159"/>
              <a:gd name="csX2" fmla="*/ 4644000 w 4649340"/>
              <a:gd name="csY2" fmla="*/ 4874007 h 6756159"/>
              <a:gd name="csX3" fmla="*/ 4572875 w 4649340"/>
              <a:gd name="csY3" fmla="*/ 4937053 h 6756159"/>
              <a:gd name="csX4" fmla="*/ 4145837 w 4649340"/>
              <a:gd name="csY4" fmla="*/ 5942559 h 6756159"/>
              <a:gd name="csX5" fmla="*/ 4394841 w 4649340"/>
              <a:gd name="csY5" fmla="*/ 6737613 h 6756159"/>
              <a:gd name="csX6" fmla="*/ 4409060 w 4649340"/>
              <a:gd name="csY6" fmla="*/ 6756159 h 6756159"/>
              <a:gd name="csX7" fmla="*/ 0 w 4649340"/>
              <a:gd name="csY7" fmla="*/ 6756159 h 6756159"/>
              <a:gd name="csX8" fmla="*/ 0 w 4649340"/>
              <a:gd name="csY8" fmla="*/ 0 h 6756159"/>
              <a:gd name="csX0" fmla="*/ 0 w 4644000"/>
              <a:gd name="csY0" fmla="*/ 5077 h 6761236"/>
              <a:gd name="csX1" fmla="*/ 4626859 w 4644000"/>
              <a:gd name="csY1" fmla="*/ 0 h 6761236"/>
              <a:gd name="csX2" fmla="*/ 4644000 w 4644000"/>
              <a:gd name="csY2" fmla="*/ 4879084 h 6761236"/>
              <a:gd name="csX3" fmla="*/ 4572875 w 4644000"/>
              <a:gd name="csY3" fmla="*/ 4942130 h 6761236"/>
              <a:gd name="csX4" fmla="*/ 4145837 w 4644000"/>
              <a:gd name="csY4" fmla="*/ 5947636 h 6761236"/>
              <a:gd name="csX5" fmla="*/ 4394841 w 4644000"/>
              <a:gd name="csY5" fmla="*/ 6742690 h 6761236"/>
              <a:gd name="csX6" fmla="*/ 4409060 w 4644000"/>
              <a:gd name="csY6" fmla="*/ 6761236 h 6761236"/>
              <a:gd name="csX7" fmla="*/ 0 w 4644000"/>
              <a:gd name="csY7" fmla="*/ 6761236 h 6761236"/>
              <a:gd name="csX8" fmla="*/ 0 w 4644000"/>
              <a:gd name="csY8" fmla="*/ 5077 h 6761236"/>
              <a:gd name="csX0" fmla="*/ 0 w 4644000"/>
              <a:gd name="csY0" fmla="*/ 0 h 6762930"/>
              <a:gd name="csX1" fmla="*/ 4626859 w 4644000"/>
              <a:gd name="csY1" fmla="*/ 1694 h 6762930"/>
              <a:gd name="csX2" fmla="*/ 4644000 w 4644000"/>
              <a:gd name="csY2" fmla="*/ 4880778 h 6762930"/>
              <a:gd name="csX3" fmla="*/ 4572875 w 4644000"/>
              <a:gd name="csY3" fmla="*/ 4943824 h 6762930"/>
              <a:gd name="csX4" fmla="*/ 4145837 w 4644000"/>
              <a:gd name="csY4" fmla="*/ 5949330 h 6762930"/>
              <a:gd name="csX5" fmla="*/ 4394841 w 4644000"/>
              <a:gd name="csY5" fmla="*/ 6744384 h 6762930"/>
              <a:gd name="csX6" fmla="*/ 4409060 w 4644000"/>
              <a:gd name="csY6" fmla="*/ 6762930 h 6762930"/>
              <a:gd name="csX7" fmla="*/ 0 w 4644000"/>
              <a:gd name="csY7" fmla="*/ 6762930 h 6762930"/>
              <a:gd name="csX8" fmla="*/ 0 w 4644000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5837 w 4630511"/>
              <a:gd name="csY4" fmla="*/ 5949330 h 6762930"/>
              <a:gd name="csX5" fmla="*/ 4394841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4841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97090 w 4630511"/>
              <a:gd name="csY5" fmla="*/ 6744384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45382 w 4630511"/>
              <a:gd name="csY5" fmla="*/ 6712788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18404 w 4630511"/>
              <a:gd name="csY5" fmla="*/ 6636054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1340 w 4630511"/>
              <a:gd name="csY4" fmla="*/ 5947074 h 6762931"/>
              <a:gd name="csX5" fmla="*/ 4318404 w 4630511"/>
              <a:gd name="csY5" fmla="*/ 663605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5836 w 4630511"/>
              <a:gd name="csY4" fmla="*/ 5757498 h 6762931"/>
              <a:gd name="csX5" fmla="*/ 4318404 w 4630511"/>
              <a:gd name="csY5" fmla="*/ 663605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5836 w 4630511"/>
              <a:gd name="csY4" fmla="*/ 5757498 h 6762931"/>
              <a:gd name="csX5" fmla="*/ 4325149 w 4630511"/>
              <a:gd name="csY5" fmla="*/ 665862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54829 w 4630511"/>
              <a:gd name="csY4" fmla="*/ 5762012 h 6762931"/>
              <a:gd name="csX5" fmla="*/ 4325149 w 4630511"/>
              <a:gd name="csY5" fmla="*/ 665862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903302 h 6762931"/>
              <a:gd name="csX3" fmla="*/ 4572875 w 4628516"/>
              <a:gd name="csY3" fmla="*/ 4943824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903302 h 6762931"/>
              <a:gd name="csX3" fmla="*/ 4547759 w 4628516"/>
              <a:gd name="csY3" fmla="*/ 4970839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62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28516" h="6762931">
                <a:moveTo>
                  <a:pt x="0" y="0"/>
                </a:moveTo>
                <a:lnTo>
                  <a:pt x="4626859" y="1694"/>
                </a:lnTo>
                <a:cubicBezTo>
                  <a:pt x="4632573" y="1628055"/>
                  <a:pt x="4621210" y="3268639"/>
                  <a:pt x="4626924" y="4895000"/>
                </a:cubicBezTo>
                <a:lnTo>
                  <a:pt x="4548855" y="4971543"/>
                </a:lnTo>
                <a:cubicBezTo>
                  <a:pt x="4285009" y="5228875"/>
                  <a:pt x="4170630" y="5565662"/>
                  <a:pt x="4145859" y="5825046"/>
                </a:cubicBezTo>
                <a:cubicBezTo>
                  <a:pt x="4116535" y="6132105"/>
                  <a:pt x="4177865" y="6393986"/>
                  <a:pt x="4325149" y="6658624"/>
                </a:cubicBezTo>
                <a:lnTo>
                  <a:pt x="4393322" y="6762931"/>
                </a:lnTo>
                <a:lnTo>
                  <a:pt x="0" y="676293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61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E06D7B-D2E7-CE80-DB1A-73291FCD5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9224" y="471455"/>
            <a:ext cx="9897255" cy="79730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D6E4E2-1A09-F6CF-1A26-6ACF9B969C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60DDFA3-D88C-9C75-7A78-F3CF182859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0"/>
          </p:nvPr>
        </p:nvSpPr>
        <p:spPr>
          <a:xfrm>
            <a:off x="519226" y="1556792"/>
            <a:ext cx="9177174" cy="47053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204010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E39E5C-30A7-8A8C-E5ED-DCC106C88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9225" y="471455"/>
            <a:ext cx="9897255" cy="79730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69857F3-7AED-8106-6F91-EDF31350F9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51FDE2-3F61-4DB1-1311-94CDFFAB1C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0"/>
          </p:nvPr>
        </p:nvSpPr>
        <p:spPr>
          <a:xfrm>
            <a:off x="514979" y="1556793"/>
            <a:ext cx="9181421" cy="47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662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28DA03-9DB9-7527-DAD7-2040FFA3D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A39A7BF-F96D-F418-FF6F-87F8053D46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3"/>
          </p:nvPr>
        </p:nvSpPr>
        <p:spPr>
          <a:xfrm>
            <a:off x="11113200" y="6386545"/>
            <a:ext cx="1080000" cy="365125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D79CEA-2C8D-C014-DDA0-43CE875C4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9F0C37-3042-17CD-36A8-EF68A7B454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xfrm>
            <a:off x="519111" y="1556792"/>
            <a:ext cx="9177175" cy="4707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012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9225" y="471455"/>
            <a:ext cx="9897255" cy="79730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5A785C-79F5-FC5B-0E79-6CF0FB1595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57EE2C-3000-2D4D-DAE1-290B1509EC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0"/>
          </p:nvPr>
        </p:nvSpPr>
        <p:spPr>
          <a:xfrm>
            <a:off x="514978" y="1556793"/>
            <a:ext cx="9181422" cy="47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205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59F6B3-735E-B7C0-6F67-E450EBB70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9224" y="471455"/>
            <a:ext cx="9897256" cy="797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Slide Number Placeholder 6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5444AE-B37F-B550-E15A-1E0ED270F7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3"/>
          </p:nvPr>
        </p:nvSpPr>
        <p:spPr>
          <a:xfrm>
            <a:off x="517970" y="1556792"/>
            <a:ext cx="5001966" cy="4752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D3C2D2F-709C-0D19-4F1E-1FAA8A1D2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4"/>
          </p:nvPr>
        </p:nvSpPr>
        <p:spPr>
          <a:xfrm>
            <a:off x="5889171" y="1556792"/>
            <a:ext cx="5001966" cy="47525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8934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AA9773-BC8C-BF9F-71BC-D91069256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Slide Number Placeholder 6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56389E94-99FA-D46C-43E4-7EADAB3123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3"/>
          </p:nvPr>
        </p:nvSpPr>
        <p:spPr>
          <a:xfrm>
            <a:off x="517970" y="1556792"/>
            <a:ext cx="5001966" cy="4752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1BF44073-509A-C968-5F6E-B998F0C87B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4"/>
          </p:nvPr>
        </p:nvSpPr>
        <p:spPr>
          <a:xfrm>
            <a:off x="5889171" y="1556792"/>
            <a:ext cx="5001966" cy="47525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280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Slide Number Placeholder 6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6801E79D-19C1-9236-55F8-23BC490F6A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3"/>
          </p:nvPr>
        </p:nvSpPr>
        <p:spPr>
          <a:xfrm>
            <a:off x="517969" y="1556792"/>
            <a:ext cx="5247389" cy="4752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FE633A50-1CC6-A056-DE94-073A2CC50B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4"/>
          </p:nvPr>
        </p:nvSpPr>
        <p:spPr>
          <a:xfrm>
            <a:off x="6101390" y="1556792"/>
            <a:ext cx="5247389" cy="47525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946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9BC95F7-0C36-F8E7-D7C0-B12624AD6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802" y="0"/>
            <a:ext cx="12204802" cy="6865200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9225" y="471455"/>
            <a:ext cx="6054570" cy="115734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D9E353-05A1-7240-335D-133408EBFB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BA43027-354C-837B-3CC7-287078A3DF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4"/>
          </p:nvPr>
        </p:nvSpPr>
        <p:spPr>
          <a:xfrm>
            <a:off x="519225" y="1909763"/>
            <a:ext cx="6054613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ree-form: Shape 14">
            <a:extLst>
              <a:ext uri="{FF2B5EF4-FFF2-40B4-BE49-F238E27FC236}">
                <a16:creationId xmlns:a16="http://schemas.microsoft.com/office/drawing/2014/main" id="{732E63D1-2595-C02D-9B0D-53612521D0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6816080" y="-2188"/>
            <a:ext cx="4718224" cy="6867389"/>
          </a:xfrm>
          <a:custGeom>
            <a:avLst/>
            <a:gdLst>
              <a:gd name="connsiteX0" fmla="*/ 0 w 4644000"/>
              <a:gd name="connsiteY0" fmla="*/ 0 h 6858000"/>
              <a:gd name="connsiteX1" fmla="*/ 4644000 w 4644000"/>
              <a:gd name="connsiteY1" fmla="*/ 0 h 6858000"/>
              <a:gd name="connsiteX2" fmla="*/ 4644000 w 4644000"/>
              <a:gd name="connsiteY2" fmla="*/ 4975848 h 6858000"/>
              <a:gd name="connsiteX3" fmla="*/ 4572875 w 4644000"/>
              <a:gd name="connsiteY3" fmla="*/ 5038894 h 6858000"/>
              <a:gd name="connsiteX4" fmla="*/ 4145837 w 4644000"/>
              <a:gd name="connsiteY4" fmla="*/ 6044400 h 6858000"/>
              <a:gd name="connsiteX5" fmla="*/ 4394841 w 4644000"/>
              <a:gd name="connsiteY5" fmla="*/ 6839454 h 6858000"/>
              <a:gd name="connsiteX6" fmla="*/ 4409060 w 4644000"/>
              <a:gd name="connsiteY6" fmla="*/ 6858000 h 6858000"/>
              <a:gd name="connsiteX7" fmla="*/ 0 w 4644000"/>
              <a:gd name="connsiteY7" fmla="*/ 6858000 h 6858000"/>
              <a:gd name="csX0" fmla="*/ 0 w 4644000"/>
              <a:gd name="csY0" fmla="*/ 101841 h 6858000"/>
              <a:gd name="csX1" fmla="*/ 4644000 w 4644000"/>
              <a:gd name="csY1" fmla="*/ 0 h 6858000"/>
              <a:gd name="csX2" fmla="*/ 4644000 w 4644000"/>
              <a:gd name="csY2" fmla="*/ 4975848 h 6858000"/>
              <a:gd name="csX3" fmla="*/ 4572875 w 4644000"/>
              <a:gd name="csY3" fmla="*/ 5038894 h 6858000"/>
              <a:gd name="csX4" fmla="*/ 4145837 w 4644000"/>
              <a:gd name="csY4" fmla="*/ 6044400 h 6858000"/>
              <a:gd name="csX5" fmla="*/ 4394841 w 4644000"/>
              <a:gd name="csY5" fmla="*/ 6839454 h 6858000"/>
              <a:gd name="csX6" fmla="*/ 4409060 w 4644000"/>
              <a:gd name="csY6" fmla="*/ 6858000 h 6858000"/>
              <a:gd name="csX7" fmla="*/ 0 w 4644000"/>
              <a:gd name="csY7" fmla="*/ 6858000 h 6858000"/>
              <a:gd name="csX8" fmla="*/ 0 w 4644000"/>
              <a:gd name="csY8" fmla="*/ 101841 h 6858000"/>
              <a:gd name="csX0" fmla="*/ 0 w 4649340"/>
              <a:gd name="csY0" fmla="*/ 5360 h 6761519"/>
              <a:gd name="csX1" fmla="*/ 4649340 w 4649340"/>
              <a:gd name="csY1" fmla="*/ 0 h 6761519"/>
              <a:gd name="csX2" fmla="*/ 4644000 w 4649340"/>
              <a:gd name="csY2" fmla="*/ 4879367 h 6761519"/>
              <a:gd name="csX3" fmla="*/ 4572875 w 4649340"/>
              <a:gd name="csY3" fmla="*/ 4942413 h 6761519"/>
              <a:gd name="csX4" fmla="*/ 4145837 w 4649340"/>
              <a:gd name="csY4" fmla="*/ 5947919 h 6761519"/>
              <a:gd name="csX5" fmla="*/ 4394841 w 4649340"/>
              <a:gd name="csY5" fmla="*/ 6742973 h 6761519"/>
              <a:gd name="csX6" fmla="*/ 4409060 w 4649340"/>
              <a:gd name="csY6" fmla="*/ 6761519 h 6761519"/>
              <a:gd name="csX7" fmla="*/ 0 w 4649340"/>
              <a:gd name="csY7" fmla="*/ 6761519 h 6761519"/>
              <a:gd name="csX8" fmla="*/ 0 w 4649340"/>
              <a:gd name="csY8" fmla="*/ 5360 h 6761519"/>
              <a:gd name="csX0" fmla="*/ 0 w 4649340"/>
              <a:gd name="csY0" fmla="*/ 0 h 6756159"/>
              <a:gd name="csX1" fmla="*/ 4649340 w 4649340"/>
              <a:gd name="csY1" fmla="*/ 10721 h 6756159"/>
              <a:gd name="csX2" fmla="*/ 4644000 w 4649340"/>
              <a:gd name="csY2" fmla="*/ 4874007 h 6756159"/>
              <a:gd name="csX3" fmla="*/ 4572875 w 4649340"/>
              <a:gd name="csY3" fmla="*/ 4937053 h 6756159"/>
              <a:gd name="csX4" fmla="*/ 4145837 w 4649340"/>
              <a:gd name="csY4" fmla="*/ 5942559 h 6756159"/>
              <a:gd name="csX5" fmla="*/ 4394841 w 4649340"/>
              <a:gd name="csY5" fmla="*/ 6737613 h 6756159"/>
              <a:gd name="csX6" fmla="*/ 4409060 w 4649340"/>
              <a:gd name="csY6" fmla="*/ 6756159 h 6756159"/>
              <a:gd name="csX7" fmla="*/ 0 w 4649340"/>
              <a:gd name="csY7" fmla="*/ 6756159 h 6756159"/>
              <a:gd name="csX8" fmla="*/ 0 w 4649340"/>
              <a:gd name="csY8" fmla="*/ 0 h 6756159"/>
              <a:gd name="csX0" fmla="*/ 0 w 4644000"/>
              <a:gd name="csY0" fmla="*/ 5077 h 6761236"/>
              <a:gd name="csX1" fmla="*/ 4626859 w 4644000"/>
              <a:gd name="csY1" fmla="*/ 0 h 6761236"/>
              <a:gd name="csX2" fmla="*/ 4644000 w 4644000"/>
              <a:gd name="csY2" fmla="*/ 4879084 h 6761236"/>
              <a:gd name="csX3" fmla="*/ 4572875 w 4644000"/>
              <a:gd name="csY3" fmla="*/ 4942130 h 6761236"/>
              <a:gd name="csX4" fmla="*/ 4145837 w 4644000"/>
              <a:gd name="csY4" fmla="*/ 5947636 h 6761236"/>
              <a:gd name="csX5" fmla="*/ 4394841 w 4644000"/>
              <a:gd name="csY5" fmla="*/ 6742690 h 6761236"/>
              <a:gd name="csX6" fmla="*/ 4409060 w 4644000"/>
              <a:gd name="csY6" fmla="*/ 6761236 h 6761236"/>
              <a:gd name="csX7" fmla="*/ 0 w 4644000"/>
              <a:gd name="csY7" fmla="*/ 6761236 h 6761236"/>
              <a:gd name="csX8" fmla="*/ 0 w 4644000"/>
              <a:gd name="csY8" fmla="*/ 5077 h 6761236"/>
              <a:gd name="csX0" fmla="*/ 0 w 4644000"/>
              <a:gd name="csY0" fmla="*/ 0 h 6762930"/>
              <a:gd name="csX1" fmla="*/ 4626859 w 4644000"/>
              <a:gd name="csY1" fmla="*/ 1694 h 6762930"/>
              <a:gd name="csX2" fmla="*/ 4644000 w 4644000"/>
              <a:gd name="csY2" fmla="*/ 4880778 h 6762930"/>
              <a:gd name="csX3" fmla="*/ 4572875 w 4644000"/>
              <a:gd name="csY3" fmla="*/ 4943824 h 6762930"/>
              <a:gd name="csX4" fmla="*/ 4145837 w 4644000"/>
              <a:gd name="csY4" fmla="*/ 5949330 h 6762930"/>
              <a:gd name="csX5" fmla="*/ 4394841 w 4644000"/>
              <a:gd name="csY5" fmla="*/ 6744384 h 6762930"/>
              <a:gd name="csX6" fmla="*/ 4409060 w 4644000"/>
              <a:gd name="csY6" fmla="*/ 6762930 h 6762930"/>
              <a:gd name="csX7" fmla="*/ 0 w 4644000"/>
              <a:gd name="csY7" fmla="*/ 6762930 h 6762930"/>
              <a:gd name="csX8" fmla="*/ 0 w 4644000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5837 w 4630511"/>
              <a:gd name="csY4" fmla="*/ 5949330 h 6762930"/>
              <a:gd name="csX5" fmla="*/ 4394841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4841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97090 w 4630511"/>
              <a:gd name="csY5" fmla="*/ 6744384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45382 w 4630511"/>
              <a:gd name="csY5" fmla="*/ 6712788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18404 w 4630511"/>
              <a:gd name="csY5" fmla="*/ 6636054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1340 w 4630511"/>
              <a:gd name="csY4" fmla="*/ 5947074 h 6762931"/>
              <a:gd name="csX5" fmla="*/ 4318404 w 4630511"/>
              <a:gd name="csY5" fmla="*/ 663605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5836 w 4630511"/>
              <a:gd name="csY4" fmla="*/ 5757498 h 6762931"/>
              <a:gd name="csX5" fmla="*/ 4318404 w 4630511"/>
              <a:gd name="csY5" fmla="*/ 663605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5836 w 4630511"/>
              <a:gd name="csY4" fmla="*/ 5757498 h 6762931"/>
              <a:gd name="csX5" fmla="*/ 4325149 w 4630511"/>
              <a:gd name="csY5" fmla="*/ 665862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54829 w 4630511"/>
              <a:gd name="csY4" fmla="*/ 5762012 h 6762931"/>
              <a:gd name="csX5" fmla="*/ 4325149 w 4630511"/>
              <a:gd name="csY5" fmla="*/ 665862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903302 h 6762931"/>
              <a:gd name="csX3" fmla="*/ 4572875 w 4628516"/>
              <a:gd name="csY3" fmla="*/ 4943824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903302 h 6762931"/>
              <a:gd name="csX3" fmla="*/ 4547759 w 4628516"/>
              <a:gd name="csY3" fmla="*/ 4970839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62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28516" h="6762931">
                <a:moveTo>
                  <a:pt x="0" y="0"/>
                </a:moveTo>
                <a:lnTo>
                  <a:pt x="4626859" y="1694"/>
                </a:lnTo>
                <a:cubicBezTo>
                  <a:pt x="4632573" y="1628055"/>
                  <a:pt x="4621210" y="3268639"/>
                  <a:pt x="4626924" y="4895000"/>
                </a:cubicBezTo>
                <a:lnTo>
                  <a:pt x="4548855" y="4971543"/>
                </a:lnTo>
                <a:cubicBezTo>
                  <a:pt x="4285009" y="5228875"/>
                  <a:pt x="4170630" y="5565662"/>
                  <a:pt x="4145859" y="5825046"/>
                </a:cubicBezTo>
                <a:cubicBezTo>
                  <a:pt x="4116535" y="6132105"/>
                  <a:pt x="4177865" y="6393986"/>
                  <a:pt x="4325149" y="6658624"/>
                </a:cubicBezTo>
                <a:lnTo>
                  <a:pt x="4393322" y="6762931"/>
                </a:lnTo>
                <a:lnTo>
                  <a:pt x="0" y="676293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0635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A48CC6-9074-F53D-EC65-D729B23CF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3270D39F-CC86-6430-E99A-11768D6A58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0" y="0"/>
            <a:ext cx="4633913" cy="6858000"/>
          </a:xfrm>
          <a:prstGeom prst="rect">
            <a:avLst/>
          </a:prstGeom>
          <a:solidFill>
            <a:schemeClr val="bg2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091225" y="471455"/>
            <a:ext cx="6054570" cy="115734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221E5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A7CA4-39AE-1A15-6C50-B1D0800C6A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14B0F9-83BF-18DC-8DA5-DAB0C5091D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4"/>
          </p:nvPr>
        </p:nvSpPr>
        <p:spPr>
          <a:xfrm>
            <a:off x="5091225" y="1909763"/>
            <a:ext cx="6054613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823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2C5F7C-47F3-D6E0-1FD0-29749B543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4C235E-FE72-8B13-0073-4A663EFEEB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1014761" y="2645941"/>
            <a:ext cx="5376745" cy="2673191"/>
          </a:xfrm>
        </p:spPr>
        <p:txBody>
          <a:bodyPr lIns="0" tIns="0" rIns="0" bIns="0"/>
          <a:lstStyle>
            <a:lvl1pPr>
              <a:defRPr sz="25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356615-9FEC-EDBE-AC65-BCCE432CDC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/>
          </p:nvPr>
        </p:nvSpPr>
        <p:spPr>
          <a:xfrm>
            <a:off x="1014761" y="5581503"/>
            <a:ext cx="3903662" cy="5794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5pPr marL="743400" indent="0" algn="l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1981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E913FC0-A8AB-4BF9-55B4-92711711C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4C235E-FE72-8B13-0073-4A663EFEEB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977054" y="2077229"/>
            <a:ext cx="5376745" cy="2673191"/>
          </a:xfrm>
        </p:spPr>
        <p:txBody>
          <a:bodyPr lIns="0" tIns="0" rIns="0" bIns="0"/>
          <a:lstStyle>
            <a:lvl1pPr>
              <a:defRPr sz="25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356615-9FEC-EDBE-AC65-BCCE432CDC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/>
          </p:nvPr>
        </p:nvSpPr>
        <p:spPr>
          <a:xfrm>
            <a:off x="5977054" y="5012791"/>
            <a:ext cx="3903662" cy="5794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5pPr marL="743400" indent="0" algn="l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peechmark graphic">
            <a:extLst>
              <a:ext uri="{FF2B5EF4-FFF2-40B4-BE49-F238E27FC236}">
                <a16:creationId xmlns:a16="http://schemas.microsoft.com/office/drawing/2014/main" id="{21D9E216-6803-D1CB-DC6D-4E4C00BA2E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54" y="922871"/>
            <a:ext cx="972314" cy="685801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092036-45B5-8E0E-BFFF-18CBAC4A0E2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-756000" y="752400"/>
            <a:ext cx="5220000" cy="5220000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281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C09223-57EC-1D51-2AE1-75F89CC4C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1B0A134-B41F-438D-6DB4-B55A81754BD8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-756000" y="752400"/>
            <a:ext cx="5220000" cy="5220000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B0B8F3-C0D1-E73F-B367-384DD6E530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929460" y="471455"/>
            <a:ext cx="5745089" cy="115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BFF6E1-6D43-7E9E-CEBA-B5B965D53C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xfrm>
            <a:off x="5929460" y="1911599"/>
            <a:ext cx="5745089" cy="435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0927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0436212-C84C-5A60-99AC-31914F1C3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3CE9F30-FE62-8261-F827-BADB69923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417306" y="2957745"/>
            <a:ext cx="2458800" cy="3496266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64CDB0A9-571D-F2E7-C4BC-8CD791C5D302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1"/>
          </p:nvPr>
        </p:nvSpPr>
        <p:spPr>
          <a:xfrm>
            <a:off x="1415480" y="1716357"/>
            <a:ext cx="2458800" cy="2458800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A83B511-7CDD-E30D-3911-8E6BEC269A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596638" y="4386471"/>
            <a:ext cx="2106000" cy="62738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142E092-8C29-F99F-0BAC-79E73DC236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597092" y="5113163"/>
            <a:ext cx="2105546" cy="1052816"/>
          </a:xfrm>
        </p:spPr>
        <p:txBody>
          <a:bodyPr lIns="0" tIns="0" rIns="0" bIns="0">
            <a:no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9F89307-89B6-3651-8E04-B4220D3811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sldNum" sz="quarter" idx="13"/>
          </p:nvPr>
        </p:nvSpPr>
        <p:spPr>
          <a:xfrm>
            <a:off x="11113200" y="6386545"/>
            <a:ext cx="1080000" cy="36512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52FD7D8-EA3E-0B50-4D84-B585EE094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5252B8-B2E3-9786-7E16-3AA5DCB37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642126" y="2957745"/>
            <a:ext cx="2458800" cy="3496266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F7C67DF-5B11-A2DB-ACE7-6850544553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/>
          </p:nvPr>
        </p:nvSpPr>
        <p:spPr>
          <a:xfrm>
            <a:off x="7642126" y="1716357"/>
            <a:ext cx="2458800" cy="2458800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CD6197E2-4663-E4C8-ABCC-E645071F2D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7821458" y="4386471"/>
            <a:ext cx="2106000" cy="62738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BBB4CF7E-F3FD-3AEA-BD65-A282C97AB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7821912" y="5113163"/>
            <a:ext cx="2105546" cy="1052816"/>
          </a:xfrm>
        </p:spPr>
        <p:txBody>
          <a:bodyPr lIns="0" tIns="0" rIns="0" bIns="0">
            <a:no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22D2A8-B16F-FEC0-C7BC-A8A46A5B1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29716" y="2957745"/>
            <a:ext cx="2458800" cy="3496266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BCA866D-E216-5484-3C48-FFA0C185F7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5"/>
          </p:nvPr>
        </p:nvSpPr>
        <p:spPr>
          <a:xfrm>
            <a:off x="4529716" y="1716357"/>
            <a:ext cx="2458800" cy="2458800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0515FD6-8DAC-8FB3-A5F6-5385828752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4709048" y="4386471"/>
            <a:ext cx="2106000" cy="62738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CE8492AC-D72E-36A9-D7A4-E67565C2BF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7" hasCustomPrompt="1"/>
          </p:nvPr>
        </p:nvSpPr>
        <p:spPr>
          <a:xfrm>
            <a:off x="4709502" y="5113163"/>
            <a:ext cx="2105546" cy="1052816"/>
          </a:xfrm>
        </p:spPr>
        <p:txBody>
          <a:bodyPr lIns="0" tIns="0" rIns="0" bIns="0">
            <a:no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773361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0436212-C84C-5A60-99AC-31914F1C3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9F89307-89B6-3651-8E04-B4220D3811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3"/>
          </p:nvPr>
        </p:nvSpPr>
        <p:spPr>
          <a:xfrm>
            <a:off x="11113200" y="6386545"/>
            <a:ext cx="1080000" cy="36512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52FD7D8-EA3E-0B50-4D84-B585EE094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A9E100-6BA6-8D85-2100-D184238D8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55440" y="2890991"/>
            <a:ext cx="2010456" cy="3418329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FE4BBB4-A4DD-6067-5966-59D4AAF698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/>
          </p:nvPr>
        </p:nvSpPr>
        <p:spPr>
          <a:xfrm>
            <a:off x="1055440" y="1700808"/>
            <a:ext cx="2010456" cy="2010456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5A768829-DEA3-2919-691B-D047576EDD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1199456" y="3871308"/>
            <a:ext cx="1721986" cy="637812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06FED1CF-E6AC-CCB4-505F-08D7618AC2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1199953" y="4599493"/>
            <a:ext cx="1721617" cy="1015531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227A6-EC2E-762B-B632-F10FBC768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503712" y="2890991"/>
            <a:ext cx="2010456" cy="3418329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D37904F1-3E25-BA41-38A6-A23F20D429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5"/>
          </p:nvPr>
        </p:nvSpPr>
        <p:spPr>
          <a:xfrm>
            <a:off x="3503712" y="1700808"/>
            <a:ext cx="2010456" cy="2010456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7418685-26E4-A610-A9D0-7BFAA04A9F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3647947" y="3871308"/>
            <a:ext cx="1721986" cy="637812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E5B4A042-9A8C-9D19-60A6-6AA52411E3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7" hasCustomPrompt="1"/>
          </p:nvPr>
        </p:nvSpPr>
        <p:spPr>
          <a:xfrm>
            <a:off x="3648132" y="4599493"/>
            <a:ext cx="1721617" cy="1015531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E5EBED-204F-04A5-5084-F5089FFFB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51984" y="2890991"/>
            <a:ext cx="2010456" cy="3418329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42826196-8FAB-2C11-9CF3-40D9A6B94E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8"/>
          </p:nvPr>
        </p:nvSpPr>
        <p:spPr>
          <a:xfrm>
            <a:off x="5951984" y="1700808"/>
            <a:ext cx="2010456" cy="2010456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560ADBB3-81A2-18FB-FA48-9654C0462D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9" hasCustomPrompt="1"/>
          </p:nvPr>
        </p:nvSpPr>
        <p:spPr>
          <a:xfrm>
            <a:off x="6096219" y="3871308"/>
            <a:ext cx="1721986" cy="637812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43B76E36-0A82-065F-8B9F-4E938D2C42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0" hasCustomPrompt="1"/>
          </p:nvPr>
        </p:nvSpPr>
        <p:spPr>
          <a:xfrm>
            <a:off x="6096404" y="4599493"/>
            <a:ext cx="1721617" cy="1015531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AFFF35-9025-2D76-50FD-5463BA798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400256" y="2890991"/>
            <a:ext cx="2010456" cy="3418329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746A9167-4AEE-4A40-BA78-91AC4F801E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31"/>
          </p:nvPr>
        </p:nvSpPr>
        <p:spPr>
          <a:xfrm>
            <a:off x="8400256" y="1700808"/>
            <a:ext cx="2010456" cy="2010456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A2FEEEB7-55C8-2707-A3F0-D78D5268FB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2" hasCustomPrompt="1"/>
          </p:nvPr>
        </p:nvSpPr>
        <p:spPr>
          <a:xfrm>
            <a:off x="8544491" y="3871308"/>
            <a:ext cx="1721986" cy="637812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2FA560A4-9DEA-3E27-AFC5-5E27F0F2A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3" hasCustomPrompt="1"/>
          </p:nvPr>
        </p:nvSpPr>
        <p:spPr>
          <a:xfrm>
            <a:off x="8544676" y="4599493"/>
            <a:ext cx="1721617" cy="1015531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145407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0436212-C84C-5A60-99AC-31914F1C3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9F89307-89B6-3651-8E04-B4220D3811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3"/>
          </p:nvPr>
        </p:nvSpPr>
        <p:spPr>
          <a:xfrm>
            <a:off x="11113200" y="6386545"/>
            <a:ext cx="1080000" cy="36512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52FD7D8-EA3E-0B50-4D84-B585EE094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A99EFD-B8B3-D3F2-D805-219C72BA5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83432" y="2717036"/>
            <a:ext cx="1612361" cy="3178654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553EFD6-D781-C9A1-9EBC-EC3677FA79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/>
          </p:nvPr>
        </p:nvSpPr>
        <p:spPr>
          <a:xfrm>
            <a:off x="983432" y="1859167"/>
            <a:ext cx="1612361" cy="1612361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3BE26E20-8476-BA18-3840-41F1442E0C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1099107" y="3645024"/>
            <a:ext cx="1381010" cy="558268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E3276C3A-811C-2F13-1676-B0DAE1D6AC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1099255" y="4293096"/>
            <a:ext cx="1380715" cy="1083315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352DE6-FB13-980C-AA32-2DBD24AC0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71315" y="2717036"/>
            <a:ext cx="1612361" cy="3178654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D8DBDA0-6FF7-D4EE-78E7-2806F479EB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5"/>
          </p:nvPr>
        </p:nvSpPr>
        <p:spPr>
          <a:xfrm>
            <a:off x="2971315" y="1859167"/>
            <a:ext cx="1612361" cy="1612361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84FB5-2630-FC3E-B303-57660FD365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3086990" y="3645024"/>
            <a:ext cx="1381010" cy="558268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5EB9B7D2-4A23-4CAB-DDAA-F77478489E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7" hasCustomPrompt="1"/>
          </p:nvPr>
        </p:nvSpPr>
        <p:spPr>
          <a:xfrm>
            <a:off x="3087138" y="4293096"/>
            <a:ext cx="1380715" cy="1083315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EBD9DB-0784-2304-9962-E5CE6B6D5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959198" y="2717036"/>
            <a:ext cx="1612361" cy="3178654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9C63430-F2ED-5928-C94D-05AAF76DE0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8"/>
          </p:nvPr>
        </p:nvSpPr>
        <p:spPr>
          <a:xfrm>
            <a:off x="4959198" y="1859167"/>
            <a:ext cx="1612361" cy="1612361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DD1127A-4F8B-19E1-AFBE-4789FD5E75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9" hasCustomPrompt="1"/>
          </p:nvPr>
        </p:nvSpPr>
        <p:spPr>
          <a:xfrm>
            <a:off x="5074873" y="3645024"/>
            <a:ext cx="1381010" cy="558268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02D0AD0B-27FA-6213-F986-5C7723141D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0" hasCustomPrompt="1"/>
          </p:nvPr>
        </p:nvSpPr>
        <p:spPr>
          <a:xfrm>
            <a:off x="5075021" y="4293096"/>
            <a:ext cx="1380715" cy="1083315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7A1D36-63F0-7282-8C15-BAA5BB8F4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947081" y="2717036"/>
            <a:ext cx="1612361" cy="3178654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66CAEBCF-BF92-5899-CBE8-40F7EBE4C9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31"/>
          </p:nvPr>
        </p:nvSpPr>
        <p:spPr>
          <a:xfrm>
            <a:off x="6947081" y="1859167"/>
            <a:ext cx="1612361" cy="1612361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DCD06E31-6D3F-2155-FFDB-CDC814092E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2" hasCustomPrompt="1"/>
          </p:nvPr>
        </p:nvSpPr>
        <p:spPr>
          <a:xfrm>
            <a:off x="7062756" y="3645024"/>
            <a:ext cx="1381010" cy="558268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03CD3C64-2138-6828-7004-990CA80588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3" hasCustomPrompt="1"/>
          </p:nvPr>
        </p:nvSpPr>
        <p:spPr>
          <a:xfrm>
            <a:off x="7062904" y="4293096"/>
            <a:ext cx="1380715" cy="1083315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BB37342-19FD-2FBE-4794-BC6B03361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934964" y="2717036"/>
            <a:ext cx="1612361" cy="3178654"/>
          </a:xfrm>
          <a:prstGeom prst="rect">
            <a:avLst/>
          </a:prstGeom>
          <a:solidFill>
            <a:srgbClr val="F6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4F1DE804-A848-195D-0DB8-6BB6717FDA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34"/>
          </p:nvPr>
        </p:nvSpPr>
        <p:spPr>
          <a:xfrm>
            <a:off x="8934964" y="1859167"/>
            <a:ext cx="1612361" cy="1612361"/>
          </a:xfrm>
          <a:custGeom>
            <a:avLst/>
            <a:gdLst>
              <a:gd name="connsiteX0" fmla="*/ 2568600 w 5137200"/>
              <a:gd name="connsiteY0" fmla="*/ 0 h 5137200"/>
              <a:gd name="connsiteX1" fmla="*/ 5137200 w 5137200"/>
              <a:gd name="connsiteY1" fmla="*/ 2568600 h 5137200"/>
              <a:gd name="connsiteX2" fmla="*/ 2568600 w 5137200"/>
              <a:gd name="connsiteY2" fmla="*/ 5137200 h 5137200"/>
              <a:gd name="connsiteX3" fmla="*/ 0 w 5137200"/>
              <a:gd name="connsiteY3" fmla="*/ 2568600 h 5137200"/>
              <a:gd name="connsiteX4" fmla="*/ 2568600 w 5137200"/>
              <a:gd name="connsiteY4" fmla="*/ 0 h 51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7200" h="5137200">
                <a:moveTo>
                  <a:pt x="2568600" y="0"/>
                </a:moveTo>
                <a:cubicBezTo>
                  <a:pt x="3987199" y="0"/>
                  <a:pt x="5137200" y="1150001"/>
                  <a:pt x="5137200" y="2568600"/>
                </a:cubicBezTo>
                <a:cubicBezTo>
                  <a:pt x="5137200" y="3987199"/>
                  <a:pt x="3987199" y="5137200"/>
                  <a:pt x="2568600" y="5137200"/>
                </a:cubicBezTo>
                <a:cubicBezTo>
                  <a:pt x="1150001" y="5137200"/>
                  <a:pt x="0" y="3987199"/>
                  <a:pt x="0" y="2568600"/>
                </a:cubicBezTo>
                <a:cubicBezTo>
                  <a:pt x="0" y="1150001"/>
                  <a:pt x="1150001" y="0"/>
                  <a:pt x="25686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3D55294A-DF19-6AB9-6CCB-392AC65BA0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5" hasCustomPrompt="1"/>
          </p:nvPr>
        </p:nvSpPr>
        <p:spPr>
          <a:xfrm>
            <a:off x="9050639" y="3645024"/>
            <a:ext cx="1381010" cy="558268"/>
          </a:xfrm>
        </p:spPr>
        <p:txBody>
          <a:bodyPr lIns="0" tIns="0" rIns="0" bIns="0" anchor="t" anchorCtr="0">
            <a:noAutofit/>
          </a:bodyPr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3DFC21F5-099F-6F3A-185B-3716E0360A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6" hasCustomPrompt="1"/>
          </p:nvPr>
        </p:nvSpPr>
        <p:spPr>
          <a:xfrm>
            <a:off x="9050787" y="4293096"/>
            <a:ext cx="1380715" cy="1083315"/>
          </a:xfrm>
        </p:spPr>
        <p:txBody>
          <a:bodyPr lIns="0" tIns="0" rIns="0" bIns="0">
            <a:noAutofit/>
          </a:bodyPr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2831899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7FE7E3-1913-C060-8948-B4747C7D6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204000" cy="6864749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9F89307-89B6-3651-8E04-B4220D3811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3"/>
          </p:nvPr>
        </p:nvSpPr>
        <p:spPr>
          <a:xfrm>
            <a:off x="11113200" y="6386545"/>
            <a:ext cx="1080000" cy="36512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580F3A7-2A32-0325-C772-F494604DDB11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4" hasCustomPrompt="1"/>
          </p:nvPr>
        </p:nvSpPr>
        <p:spPr>
          <a:xfrm>
            <a:off x="1391697" y="2348880"/>
            <a:ext cx="2037304" cy="20376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QR Code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A83B511-7CDD-E30D-3911-8E6BEC269A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91697" y="1268759"/>
            <a:ext cx="2037304" cy="748614"/>
          </a:xfrm>
        </p:spPr>
        <p:txBody>
          <a:bodyPr anchor="ctr" anchorCtr="0">
            <a:normAutofit/>
          </a:bodyPr>
          <a:lstStyle>
            <a:lvl1pPr algn="ctr"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Scan me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81F066A-59E1-BEA5-3F71-1427DE3ABA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354425" y="2017374"/>
            <a:ext cx="5758774" cy="696414"/>
          </a:xfrm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38FEE0-58D0-EF46-EF20-95D62DAB74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/>
          </p:nvPr>
        </p:nvSpPr>
        <p:spPr>
          <a:xfrm>
            <a:off x="5354424" y="2996952"/>
            <a:ext cx="5758775" cy="2037600"/>
          </a:xfrm>
        </p:spPr>
        <p:txBody>
          <a:bodyPr lIns="0" tIns="0" rIns="0" bIns="0"/>
          <a:lstStyle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37873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fsted - raising standards improving lives">
            <a:extLst>
              <a:ext uri="{FF2B5EF4-FFF2-40B4-BE49-F238E27FC236}">
                <a16:creationId xmlns:a16="http://schemas.microsoft.com/office/drawing/2014/main" id="{E81B0729-6EAC-A618-574D-7186BDFCFE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Subtitle 2"/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423728" y="3096170"/>
            <a:ext cx="7615372" cy="33617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396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32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225" y="471455"/>
            <a:ext cx="9897255" cy="79730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F4C8201-D8A8-417D-8A18-42E93E6C5D4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65F78-D398-CEDF-00DB-CBDA8F5AE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224" y="1556792"/>
            <a:ext cx="9177176" cy="4706146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57568-2B99-1049-C92D-6DE471BEF212}"/>
              </a:ext>
            </a:extLst>
          </p:cNvPr>
          <p:cNvSpPr txBox="1">
            <a:spLocks/>
          </p:cNvSpPr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575300" y="63500"/>
            <a:ext cx="10668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OFSTED USE ONLY</a:t>
            </a:r>
          </a:p>
        </p:txBody>
      </p:sp>
    </p:spTree>
    <p:extLst>
      <p:ext uri="{BB962C8B-B14F-4D97-AF65-F5344CB8AC3E}">
        <p14:creationId xmlns:p14="http://schemas.microsoft.com/office/powerpoint/2010/main" val="97422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51" r:id="rId3"/>
    <p:sldLayoutId id="2147483661" r:id="rId4"/>
    <p:sldLayoutId id="2147483663" r:id="rId5"/>
    <p:sldLayoutId id="2147483664" r:id="rId6"/>
    <p:sldLayoutId id="2147483665" r:id="rId7"/>
    <p:sldLayoutId id="2147483650" r:id="rId8"/>
    <p:sldLayoutId id="2147483668" r:id="rId9"/>
    <p:sldLayoutId id="2147483673" r:id="rId10"/>
    <p:sldLayoutId id="2147483669" r:id="rId11"/>
    <p:sldLayoutId id="2147483652" r:id="rId12"/>
    <p:sldLayoutId id="2147483677" r:id="rId13"/>
    <p:sldLayoutId id="2147483676" r:id="rId14"/>
    <p:sldLayoutId id="2147483666" r:id="rId15"/>
    <p:sldLayoutId id="2147483667" r:id="rId16"/>
    <p:sldLayoutId id="2147483672" r:id="rId17"/>
    <p:sldLayoutId id="2147483670" r:id="rId18"/>
    <p:sldLayoutId id="2147483671" r:id="rId19"/>
    <p:sldLayoutId id="2147483678" r:id="rId20"/>
    <p:sldLayoutId id="2147483679" r:id="rId21"/>
    <p:sldLayoutId id="2147483680" r:id="rId22"/>
    <p:sldLayoutId id="2147483674" r:id="rId23"/>
    <p:sldLayoutId id="2147483662" r:id="rId24"/>
    <p:sldLayoutId id="2147483681" r:id="rId2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rgbClr val="221E5B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None/>
        <a:defRPr lang="en-US" sz="2000" kern="1200" dirty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252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504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756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008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lang="en-GB" sz="2000" kern="1200" dirty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ublishing.service.gov.uk/media/693c194d5cc812f50aa420f2/How_can_Ofsted_best_hear_from_children__learners__parents__carers__and_provider_staff_during_education_inspections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2788920"/>
            <a:ext cx="6720840" cy="1371600"/>
          </a:xfrm>
        </p:spPr>
        <p:txBody>
          <a:bodyPr/>
          <a:lstStyle/>
          <a:p>
            <a:pPr>
              <a:defRPr>
                <a:latin typeface="Arial"/>
              </a:defRPr>
            </a:pPr>
            <a:r>
              <a:t>Embedding learner voice in policy, practice and inspection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0352" y="4251960"/>
            <a:ext cx="6492240" cy="822960"/>
          </a:xfrm>
        </p:spPr>
        <p:txBody>
          <a:bodyPr/>
          <a:lstStyle/>
          <a:p>
            <a:pPr>
              <a:defRPr>
                <a:latin typeface="Arial"/>
              </a:defRPr>
            </a:pPr>
            <a:r>
              <a:rPr dirty="0"/>
              <a:t>What we heard, what we tested, and what we are evaluating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0352" y="5623560"/>
            <a:ext cx="7509864" cy="502920"/>
          </a:xfrm>
        </p:spPr>
        <p:txBody>
          <a:bodyPr/>
          <a:lstStyle/>
          <a:p>
            <a:r>
              <a:rPr dirty="0"/>
              <a:t>Mark Peters | Deputy Director, Research and Evaluation </a:t>
            </a:r>
            <a:r>
              <a:rPr lang="en-GB" dirty="0"/>
              <a:t>| </a:t>
            </a:r>
            <a:r>
              <a:rPr dirty="0"/>
              <a:t>Ofsted  </a:t>
            </a:r>
          </a:p>
          <a:p>
            <a:r>
              <a:rPr dirty="0"/>
              <a:t>SICI workshop Edinburgh </a:t>
            </a:r>
            <a:r>
              <a:rPr lang="en-GB" dirty="0"/>
              <a:t>|</a:t>
            </a:r>
            <a:r>
              <a:rPr dirty="0"/>
              <a:t> 1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98448" y="1993392"/>
            <a:ext cx="8641080" cy="45720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88719" y="1417320"/>
            <a:ext cx="1188720" cy="1188720"/>
          </a:xfrm>
          <a:prstGeom prst="ellipse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3644" y="2788920"/>
            <a:ext cx="2880360" cy="3447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2092B6"/>
                </a:solidFill>
                <a:latin typeface="Arial"/>
              </a:rPr>
              <a:t>Starting point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1904" y="3306415"/>
            <a:ext cx="2606040" cy="11430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 dirty="0">
                <a:solidFill>
                  <a:srgbClr val="1D174E"/>
                </a:solidFill>
                <a:latin typeface="Arial"/>
              </a:rPr>
              <a:t>How learner voice is currently gathered and used during inspection</a:t>
            </a:r>
          </a:p>
        </p:txBody>
      </p:sp>
      <p:sp>
        <p:nvSpPr>
          <p:cNvPr id="15" name="Oval 14"/>
          <p:cNvSpPr/>
          <p:nvPr/>
        </p:nvSpPr>
        <p:spPr>
          <a:xfrm>
            <a:off x="4754879" y="1417320"/>
            <a:ext cx="1188720" cy="1188720"/>
          </a:xfrm>
          <a:prstGeom prst="ellipse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5968" y="2788920"/>
            <a:ext cx="2880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9B5BA5"/>
                </a:solidFill>
                <a:latin typeface="Arial"/>
              </a:rPr>
              <a:t>Listen and understand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0596" y="3306415"/>
            <a:ext cx="2606040" cy="72943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500" b="0" i="0" dirty="0">
                <a:solidFill>
                  <a:srgbClr val="1D174E"/>
                </a:solidFill>
                <a:latin typeface="Arial"/>
              </a:rPr>
              <a:t>Ofsted </a:t>
            </a:r>
            <a:r>
              <a:rPr sz="1500" b="0" i="0" dirty="0">
                <a:solidFill>
                  <a:srgbClr val="1D174E"/>
                </a:solidFill>
                <a:latin typeface="Arial"/>
              </a:rPr>
              <a:t>Big Listen followed by independent </a:t>
            </a:r>
            <a:r>
              <a:rPr sz="1500" b="0" i="0" dirty="0" err="1">
                <a:solidFill>
                  <a:srgbClr val="1D174E"/>
                </a:solidFill>
                <a:latin typeface="Arial"/>
              </a:rPr>
              <a:t>behavioural</a:t>
            </a:r>
            <a:r>
              <a:rPr sz="1500" b="0" i="0" dirty="0">
                <a:solidFill>
                  <a:srgbClr val="1D174E"/>
                </a:solidFill>
                <a:latin typeface="Arial"/>
              </a:rPr>
              <a:t> research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321040" y="1417320"/>
            <a:ext cx="1188720" cy="1188720"/>
          </a:xfrm>
          <a:prstGeom prst="ellipse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08168" y="2800298"/>
            <a:ext cx="2880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61AB4D"/>
                </a:solidFill>
                <a:latin typeface="Arial"/>
              </a:rPr>
              <a:t>Improve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5328" y="3319615"/>
            <a:ext cx="2606040" cy="11430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 dirty="0">
                <a:solidFill>
                  <a:srgbClr val="1D174E"/>
                </a:solidFill>
                <a:latin typeface="Arial"/>
              </a:rPr>
              <a:t>Translate evidence into surveys, inspector support and framework evaluation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The journey: starting point, listen, understand, improve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1298448"/>
            <a:ext cx="36576" cy="3703320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32020" y="2282578"/>
            <a:ext cx="1783080" cy="1371600"/>
          </a:xfrm>
          <a:prstGeom prst="ellipse">
            <a:avLst/>
          </a:prstGeom>
          <a:solidFill>
            <a:srgbClr val="1D1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LEARNER
VOICE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8" y="1325880"/>
            <a:ext cx="109728" cy="1234440"/>
          </a:xfrm>
          <a:prstGeom prst="rect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1325880"/>
            <a:ext cx="434340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092B6"/>
                </a:solidFill>
                <a:latin typeface="Arial"/>
              </a:rPr>
              <a:t>Direct engagement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1755648"/>
            <a:ext cx="429768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Individual or group discussions, and conversations during inspection activity.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37960" y="1325880"/>
            <a:ext cx="109728" cy="1234440"/>
          </a:xfrm>
          <a:prstGeom prst="rect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93992" y="1325880"/>
            <a:ext cx="42976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9B5BA5"/>
                </a:solidFill>
                <a:latin typeface="Arial"/>
              </a:rPr>
              <a:t>Observation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93992" y="1755648"/>
            <a:ext cx="425196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Inspectors observe children’s and learners’ experiences and how provision works in practice.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3429000"/>
            <a:ext cx="109728" cy="1234440"/>
          </a:xfrm>
          <a:prstGeom prst="rect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05840" y="3429000"/>
            <a:ext cx="434340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1AB4D"/>
                </a:solidFill>
                <a:latin typeface="Arial"/>
              </a:rPr>
              <a:t>Surveys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3858768"/>
            <a:ext cx="429768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Inspection surveys provide an additional route for pupils and learners to share their views.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37960" y="3429000"/>
            <a:ext cx="109728" cy="1234440"/>
          </a:xfrm>
          <a:prstGeom prst="rect">
            <a:avLst/>
          </a:prstGeom>
          <a:solidFill>
            <a:srgbClr val="ED7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93992" y="3429000"/>
            <a:ext cx="42976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D7936"/>
                </a:solidFill>
                <a:latin typeface="Arial"/>
              </a:rPr>
              <a:t>Adapted approaches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93992" y="3858768"/>
            <a:ext cx="425196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Inspectors adapt to age, context and communication need, drawing on staff knowledge where appropriate.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5257800"/>
            <a:ext cx="10195560" cy="45720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4400" y="5312664"/>
            <a:ext cx="9857232" cy="3383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D174E"/>
                </a:solidFill>
                <a:latin typeface="Arial"/>
              </a:rPr>
              <a:t>Learner voice is gathered throughout inspection and triangulated with observation, discussions with leaders and staff, and other relevant evidence.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Our starting point: how Ofsted hears learner voice on inspection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1325880"/>
            <a:ext cx="2423160" cy="2423160"/>
          </a:xfrm>
          <a:prstGeom prst="ellipse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FFFFFF"/>
                </a:solidFill>
                <a:latin typeface="Arial"/>
              </a:rPr>
              <a:t>Experience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3977639"/>
            <a:ext cx="2743200" cy="9601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D174E"/>
                </a:solidFill>
                <a:latin typeface="Arial"/>
              </a:rPr>
              <a:t>Whether children and learners feel safe, belong and thrive, and whether support reaches them.</a:t>
            </a:r>
          </a:p>
        </p:txBody>
      </p:sp>
      <p:sp>
        <p:nvSpPr>
          <p:cNvPr id="11" name="Oval 10"/>
          <p:cNvSpPr/>
          <p:nvPr/>
        </p:nvSpPr>
        <p:spPr>
          <a:xfrm>
            <a:off x="4389120" y="1325880"/>
            <a:ext cx="2423160" cy="2423160"/>
          </a:xfrm>
          <a:prstGeom prst="ellipse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FFFFFF"/>
                </a:solidFill>
                <a:latin typeface="Arial"/>
              </a:rPr>
              <a:t>Typicality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4528" y="3977639"/>
            <a:ext cx="2743200" cy="9601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D174E"/>
                </a:solidFill>
                <a:latin typeface="Arial"/>
              </a:rPr>
              <a:t>Whether expectations and approaches are experienced consistently in day-to-day provision.</a:t>
            </a:r>
          </a:p>
        </p:txBody>
      </p:sp>
      <p:sp>
        <p:nvSpPr>
          <p:cNvPr id="13" name="Oval 12"/>
          <p:cNvSpPr/>
          <p:nvPr/>
        </p:nvSpPr>
        <p:spPr>
          <a:xfrm>
            <a:off x="7909560" y="1325880"/>
            <a:ext cx="2423160" cy="2423160"/>
          </a:xfrm>
          <a:prstGeom prst="ellipse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FFFFFF"/>
                </a:solidFill>
                <a:latin typeface="Arial"/>
              </a:rPr>
              <a:t>Impact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968" y="3977639"/>
            <a:ext cx="2743200" cy="9601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D174E"/>
                </a:solidFill>
                <a:latin typeface="Arial"/>
              </a:rPr>
              <a:t>Whether the systems and approaches described by leaders are making the intended difference in practice.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" y="5230368"/>
            <a:ext cx="10195560" cy="45720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5285231"/>
            <a:ext cx="9857232" cy="3383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D174E"/>
                </a:solidFill>
                <a:latin typeface="Arial"/>
              </a:rPr>
              <a:t>Learner perspectives can confirm evidence, add context or identify something inspectors should explore further.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What learner voice adds: access to lived experience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Using learner voice well: breadth, adaptation and triangulation</a:t>
            </a:r>
          </a:p>
        </p:txBody>
      </p:sp>
      <p:sp>
        <p:nvSpPr>
          <p:cNvPr id="11" name="Chevron 10"/>
          <p:cNvSpPr/>
          <p:nvPr/>
        </p:nvSpPr>
        <p:spPr>
          <a:xfrm>
            <a:off x="502920" y="1417320"/>
            <a:ext cx="2880360" cy="749808"/>
          </a:xfrm>
          <a:prstGeom prst="chevron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274320" bIns="36576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01  Seek breadth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" y="2450592"/>
            <a:ext cx="2395728" cy="114300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D174E"/>
                </a:solidFill>
                <a:latin typeface="Arial"/>
              </a:rPr>
              <a:t>Hear a range of experiences, including children and learners whose voices may be less visible or less readily heard.</a:t>
            </a:r>
          </a:p>
        </p:txBody>
      </p:sp>
      <p:sp>
        <p:nvSpPr>
          <p:cNvPr id="13" name="Chevron 12"/>
          <p:cNvSpPr/>
          <p:nvPr/>
        </p:nvSpPr>
        <p:spPr>
          <a:xfrm>
            <a:off x="3246120" y="1417320"/>
            <a:ext cx="2880360" cy="749808"/>
          </a:xfrm>
          <a:prstGeom prst="chevron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274320" bIns="36576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02  Adapt the approach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2424" y="2450592"/>
            <a:ext cx="2395728" cy="114300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D174E"/>
                </a:solidFill>
                <a:latin typeface="Arial"/>
              </a:rPr>
              <a:t>Do not rely on conventional spoken discussion. Adapt to age, context and communication needs.</a:t>
            </a:r>
          </a:p>
        </p:txBody>
      </p:sp>
      <p:sp>
        <p:nvSpPr>
          <p:cNvPr id="15" name="Chevron 14"/>
          <p:cNvSpPr/>
          <p:nvPr/>
        </p:nvSpPr>
        <p:spPr>
          <a:xfrm>
            <a:off x="5989320" y="1417320"/>
            <a:ext cx="2880360" cy="749808"/>
          </a:xfrm>
          <a:prstGeom prst="chevron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274320" bIns="36576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03  Test and triangulate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5624" y="2450592"/>
            <a:ext cx="2395728" cy="114300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D174E"/>
                </a:solidFill>
                <a:latin typeface="Arial"/>
              </a:rPr>
              <a:t>Consider what learners say alongside observation, staff and leader discussions, surveys and other evidence.</a:t>
            </a:r>
          </a:p>
        </p:txBody>
      </p:sp>
      <p:sp>
        <p:nvSpPr>
          <p:cNvPr id="17" name="Chevron 16"/>
          <p:cNvSpPr/>
          <p:nvPr/>
        </p:nvSpPr>
        <p:spPr>
          <a:xfrm>
            <a:off x="8732520" y="1417320"/>
            <a:ext cx="2880360" cy="749808"/>
          </a:xfrm>
          <a:prstGeom prst="chevron">
            <a:avLst/>
          </a:prstGeom>
          <a:solidFill>
            <a:srgbClr val="ED7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274320" bIns="36576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04  Follow the evidence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8824" y="2450592"/>
            <a:ext cx="2395728" cy="114300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D174E"/>
                </a:solidFill>
                <a:latin typeface="Arial"/>
              </a:rPr>
              <a:t>Use learner experience to shape what inspectors explore further, rather than treating participation as a token exercise.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114800"/>
            <a:ext cx="10012680" cy="9601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D174E"/>
                </a:solidFill>
                <a:latin typeface="Arial"/>
              </a:rPr>
              <a:t>Learner voice informs inspection. It is not a vote, a standalone judgement or a separate methodology.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 b="0">
                <a:solidFill>
                  <a:srgbClr val="505050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" y="1234440"/>
            <a:ext cx="5257800" cy="3840480"/>
          </a:xfrm>
          <a:prstGeom prst="rect">
            <a:avLst/>
          </a:prstGeom>
          <a:solidFill>
            <a:srgbClr val="DF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53328" y="1234440"/>
            <a:ext cx="5257800" cy="3840480"/>
          </a:xfrm>
          <a:prstGeom prst="rect">
            <a:avLst/>
          </a:prstGeom>
          <a:solidFill>
            <a:srgbClr val="EFE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1481328"/>
            <a:ext cx="44805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092B6"/>
                </a:solidFill>
                <a:latin typeface="Arial"/>
              </a:rPr>
              <a:t>FOR INSPECTORS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481328"/>
            <a:ext cx="44805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9B5BA5"/>
                </a:solidFill>
                <a:latin typeface="Arial"/>
              </a:rPr>
              <a:t>FOR LEARNERS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011680"/>
            <a:ext cx="45262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092B6"/>
                </a:solidFill>
                <a:latin typeface="Arial"/>
              </a:rPr>
              <a:t>Inspector 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450592"/>
            <a:ext cx="4526280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Work developed for inspectors on barriers they may encounter when speaking with pupils and learners.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456432"/>
            <a:ext cx="45262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1AB4D"/>
                </a:solidFill>
                <a:latin typeface="Arial"/>
              </a:rPr>
              <a:t>Purpose and follow-up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895344"/>
            <a:ext cx="4526280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Explain why the conversation is taking place, allow time to follow up themes, and record evidence clearly.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2011680"/>
            <a:ext cx="45262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9B5BA5"/>
                </a:solidFill>
                <a:latin typeface="Arial"/>
              </a:rPr>
              <a:t>Adapted communication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2450592"/>
            <a:ext cx="4526280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Approaches tailored for younger children, learners with communication needs and older learners in further education.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3456432"/>
            <a:ext cx="45262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D7936"/>
                </a:solidFill>
                <a:latin typeface="Arial"/>
              </a:rPr>
              <a:t>Preparing learners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3895344"/>
            <a:ext cx="452628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400" b="0" i="0" dirty="0">
                <a:solidFill>
                  <a:srgbClr val="1D174E"/>
                </a:solidFill>
                <a:latin typeface="Arial"/>
              </a:rPr>
              <a:t>Work to develop </a:t>
            </a:r>
            <a:r>
              <a:rPr lang="en-GB" sz="1400" dirty="0">
                <a:solidFill>
                  <a:srgbClr val="1D174E"/>
                </a:solidFill>
                <a:latin typeface="Arial"/>
              </a:rPr>
              <a:t>s</a:t>
            </a:r>
            <a:r>
              <a:rPr sz="1400" b="0" i="0" dirty="0" err="1">
                <a:solidFill>
                  <a:srgbClr val="1D174E"/>
                </a:solidFill>
                <a:latin typeface="Arial"/>
              </a:rPr>
              <a:t>hort</a:t>
            </a:r>
            <a:r>
              <a:rPr sz="1400" b="0" i="0" dirty="0">
                <a:solidFill>
                  <a:srgbClr val="1D174E"/>
                </a:solidFill>
                <a:latin typeface="Arial"/>
              </a:rPr>
              <a:t> films</a:t>
            </a:r>
            <a:r>
              <a:rPr lang="en-GB" sz="1400" b="0" i="0" dirty="0">
                <a:solidFill>
                  <a:srgbClr val="1D174E"/>
                </a:solidFill>
                <a:latin typeface="Arial"/>
              </a:rPr>
              <a:t> </a:t>
            </a:r>
            <a:r>
              <a:rPr sz="1400" b="0" i="0" dirty="0">
                <a:solidFill>
                  <a:srgbClr val="1D174E"/>
                </a:solidFill>
                <a:latin typeface="Arial"/>
              </a:rPr>
              <a:t>to help pupils and learners understand what they could expect from an inspection.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5321808"/>
            <a:ext cx="10195560" cy="45720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5376672"/>
            <a:ext cx="9857232" cy="3383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D174E"/>
                </a:solidFill>
                <a:latin typeface="Arial"/>
              </a:rPr>
              <a:t>Key principles: be proportionate, explain the purpose, follow up themes and respond to individual communication needs.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Supporting inspectors and learners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912DA-9CED-4BD3-C498-9AA015824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B1A3342-F984-A2E2-8247-326300402FCB}"/>
              </a:ext>
            </a:extLst>
          </p:cNvPr>
          <p:cNvGrpSpPr/>
          <p:nvPr/>
        </p:nvGrpSpPr>
        <p:grpSpPr>
          <a:xfrm>
            <a:off x="7109466" y="3988707"/>
            <a:ext cx="3493839" cy="1067940"/>
            <a:chOff x="7623599" y="3103293"/>
            <a:chExt cx="3493839" cy="1067940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D926F75-85ED-EBCF-FE18-54279B8AC83A}"/>
                </a:ext>
              </a:extLst>
            </p:cNvPr>
            <p:cNvSpPr txBox="1"/>
            <p:nvPr/>
          </p:nvSpPr>
          <p:spPr>
            <a:xfrm>
              <a:off x="7623599" y="3437891"/>
              <a:ext cx="3334988" cy="73334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ID" sz="12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Over 1,000 Ofsted staff (including Ofsted inspectors) contributed to our internal version of the Big Listen.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C34DF63-43B9-555F-40F2-BAC7FB133C3F}"/>
                </a:ext>
              </a:extLst>
            </p:cNvPr>
            <p:cNvSpPr txBox="1"/>
            <p:nvPr/>
          </p:nvSpPr>
          <p:spPr>
            <a:xfrm>
              <a:off x="7623599" y="3103293"/>
              <a:ext cx="3493839" cy="4219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ID" sz="2000" b="1" dirty="0">
                  <a:solidFill>
                    <a:srgbClr val="9B5BA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Internal engagement</a:t>
              </a:r>
              <a:endParaRPr lang="en-US" sz="2000" b="1" dirty="0">
                <a:solidFill>
                  <a:srgbClr val="9B5B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9A73F4-D71B-B51D-0A70-7701D5E81C89}"/>
              </a:ext>
            </a:extLst>
          </p:cNvPr>
          <p:cNvGrpSpPr/>
          <p:nvPr/>
        </p:nvGrpSpPr>
        <p:grpSpPr>
          <a:xfrm>
            <a:off x="-194803" y="1283993"/>
            <a:ext cx="10068444" cy="4670690"/>
            <a:chOff x="72458" y="1372599"/>
            <a:chExt cx="11411067" cy="5186713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186EB497-DC62-06A1-E675-772C9ABC3E22}"/>
                </a:ext>
              </a:extLst>
            </p:cNvPr>
            <p:cNvGrpSpPr/>
            <p:nvPr/>
          </p:nvGrpSpPr>
          <p:grpSpPr>
            <a:xfrm>
              <a:off x="3729744" y="1627970"/>
              <a:ext cx="4732512" cy="4621085"/>
              <a:chOff x="4026636" y="1876455"/>
              <a:chExt cx="3994968" cy="3900906"/>
            </a:xfrm>
          </p:grpSpPr>
          <p:sp>
            <p:nvSpPr>
              <p:cNvPr id="16" name="Freeform 556">
                <a:extLst>
                  <a:ext uri="{FF2B5EF4-FFF2-40B4-BE49-F238E27FC236}">
                    <a16:creationId xmlns:a16="http://schemas.microsoft.com/office/drawing/2014/main" id="{68DD1A95-4454-C879-38A6-FA0F2B39A389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4607692" y="1876455"/>
                <a:ext cx="2018590" cy="1580494"/>
              </a:xfrm>
              <a:custGeom>
                <a:avLst/>
                <a:gdLst>
                  <a:gd name="T0" fmla="*/ 1443 w 1768"/>
                  <a:gd name="T1" fmla="*/ 0 h 1385"/>
                  <a:gd name="T2" fmla="*/ 0 w 1768"/>
                  <a:gd name="T3" fmla="*/ 1136 h 1385"/>
                  <a:gd name="T4" fmla="*/ 571 w 1768"/>
                  <a:gd name="T5" fmla="*/ 978 h 1385"/>
                  <a:gd name="T6" fmla="*/ 883 w 1768"/>
                  <a:gd name="T7" fmla="*/ 1385 h 1385"/>
                  <a:gd name="T8" fmla="*/ 1475 w 1768"/>
                  <a:gd name="T9" fmla="*/ 917 h 1385"/>
                  <a:gd name="T10" fmla="*/ 1768 w 1768"/>
                  <a:gd name="T11" fmla="*/ 491 h 1385"/>
                  <a:gd name="T12" fmla="*/ 1443 w 1768"/>
                  <a:gd name="T13" fmla="*/ 0 h 1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68" h="1385">
                    <a:moveTo>
                      <a:pt x="1443" y="0"/>
                    </a:moveTo>
                    <a:cubicBezTo>
                      <a:pt x="786" y="42"/>
                      <a:pt x="201" y="485"/>
                      <a:pt x="0" y="1136"/>
                    </a:cubicBezTo>
                    <a:cubicBezTo>
                      <a:pt x="571" y="978"/>
                      <a:pt x="571" y="978"/>
                      <a:pt x="571" y="978"/>
                    </a:cubicBezTo>
                    <a:cubicBezTo>
                      <a:pt x="883" y="1385"/>
                      <a:pt x="883" y="1385"/>
                      <a:pt x="883" y="1385"/>
                    </a:cubicBezTo>
                    <a:cubicBezTo>
                      <a:pt x="973" y="1123"/>
                      <a:pt x="1208" y="943"/>
                      <a:pt x="1475" y="917"/>
                    </a:cubicBezTo>
                    <a:cubicBezTo>
                      <a:pt x="1768" y="491"/>
                      <a:pt x="1768" y="491"/>
                      <a:pt x="1768" y="491"/>
                    </a:cubicBezTo>
                    <a:lnTo>
                      <a:pt x="1443" y="0"/>
                    </a:lnTo>
                    <a:close/>
                  </a:path>
                </a:pathLst>
              </a:custGeom>
              <a:solidFill>
                <a:srgbClr val="2092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" name="Freeform 554">
                <a:extLst>
                  <a:ext uri="{FF2B5EF4-FFF2-40B4-BE49-F238E27FC236}">
                    <a16:creationId xmlns:a16="http://schemas.microsoft.com/office/drawing/2014/main" id="{C976CD31-C04E-4E55-B9C1-6B8D072E46E2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6275513" y="2282361"/>
                <a:ext cx="1746091" cy="1695783"/>
              </a:xfrm>
              <a:custGeom>
                <a:avLst/>
                <a:gdLst>
                  <a:gd name="T0" fmla="*/ 394 w 1529"/>
                  <a:gd name="T1" fmla="*/ 45 h 1485"/>
                  <a:gd name="T2" fmla="*/ 0 w 1529"/>
                  <a:gd name="T3" fmla="*/ 2 h 1485"/>
                  <a:gd name="T4" fmla="*/ 328 w 1529"/>
                  <a:gd name="T5" fmla="*/ 496 h 1485"/>
                  <a:gd name="T6" fmla="*/ 38 w 1529"/>
                  <a:gd name="T7" fmla="*/ 918 h 1485"/>
                  <a:gd name="T8" fmla="*/ 185 w 1529"/>
                  <a:gd name="T9" fmla="*/ 937 h 1485"/>
                  <a:gd name="T10" fmla="*/ 667 w 1529"/>
                  <a:gd name="T11" fmla="*/ 1338 h 1485"/>
                  <a:gd name="T12" fmla="*/ 1163 w 1529"/>
                  <a:gd name="T13" fmla="*/ 1485 h 1485"/>
                  <a:gd name="T14" fmla="*/ 1529 w 1529"/>
                  <a:gd name="T15" fmla="*/ 1025 h 1485"/>
                  <a:gd name="T16" fmla="*/ 394 w 1529"/>
                  <a:gd name="T17" fmla="*/ 45 h 1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9" h="1485">
                    <a:moveTo>
                      <a:pt x="394" y="45"/>
                    </a:moveTo>
                    <a:cubicBezTo>
                      <a:pt x="262" y="14"/>
                      <a:pt x="130" y="0"/>
                      <a:pt x="0" y="2"/>
                    </a:cubicBezTo>
                    <a:cubicBezTo>
                      <a:pt x="328" y="496"/>
                      <a:pt x="328" y="496"/>
                      <a:pt x="328" y="496"/>
                    </a:cubicBezTo>
                    <a:cubicBezTo>
                      <a:pt x="38" y="918"/>
                      <a:pt x="38" y="918"/>
                      <a:pt x="38" y="918"/>
                    </a:cubicBezTo>
                    <a:cubicBezTo>
                      <a:pt x="86" y="919"/>
                      <a:pt x="136" y="925"/>
                      <a:pt x="185" y="937"/>
                    </a:cubicBezTo>
                    <a:cubicBezTo>
                      <a:pt x="408" y="989"/>
                      <a:pt x="581" y="1143"/>
                      <a:pt x="667" y="1338"/>
                    </a:cubicBezTo>
                    <a:cubicBezTo>
                      <a:pt x="1163" y="1485"/>
                      <a:pt x="1163" y="1485"/>
                      <a:pt x="1163" y="1485"/>
                    </a:cubicBezTo>
                    <a:cubicBezTo>
                      <a:pt x="1529" y="1025"/>
                      <a:pt x="1529" y="1025"/>
                      <a:pt x="1529" y="1025"/>
                    </a:cubicBezTo>
                    <a:cubicBezTo>
                      <a:pt x="1340" y="549"/>
                      <a:pt x="930" y="171"/>
                      <a:pt x="394" y="45"/>
                    </a:cubicBezTo>
                    <a:close/>
                  </a:path>
                </a:pathLst>
              </a:custGeom>
              <a:solidFill>
                <a:srgbClr val="170C5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Freeform 555">
                <a:extLst>
                  <a:ext uri="{FF2B5EF4-FFF2-40B4-BE49-F238E27FC236}">
                    <a16:creationId xmlns:a16="http://schemas.microsoft.com/office/drawing/2014/main" id="{861E42D3-753B-9D75-AF9E-AD05C434FDD7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6458058" y="3581232"/>
                <a:ext cx="1347125" cy="2018589"/>
              </a:xfrm>
              <a:custGeom>
                <a:avLst/>
                <a:gdLst>
                  <a:gd name="T0" fmla="*/ 1065 w 1180"/>
                  <a:gd name="T1" fmla="*/ 0 h 1768"/>
                  <a:gd name="T2" fmla="*/ 696 w 1180"/>
                  <a:gd name="T3" fmla="*/ 464 h 1768"/>
                  <a:gd name="T4" fmla="*/ 205 w 1180"/>
                  <a:gd name="T5" fmla="*/ 318 h 1768"/>
                  <a:gd name="T6" fmla="*/ 217 w 1180"/>
                  <a:gd name="T7" fmla="*/ 681 h 1768"/>
                  <a:gd name="T8" fmla="*/ 0 w 1180"/>
                  <a:gd name="T9" fmla="*/ 1045 h 1768"/>
                  <a:gd name="T10" fmla="*/ 12 w 1180"/>
                  <a:gd name="T11" fmla="*/ 1562 h 1768"/>
                  <a:gd name="T12" fmla="*/ 563 w 1180"/>
                  <a:gd name="T13" fmla="*/ 1768 h 1768"/>
                  <a:gd name="T14" fmla="*/ 1108 w 1180"/>
                  <a:gd name="T15" fmla="*/ 890 h 1768"/>
                  <a:gd name="T16" fmla="*/ 1065 w 1180"/>
                  <a:gd name="T17" fmla="*/ 0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0" h="1768">
                    <a:moveTo>
                      <a:pt x="1065" y="0"/>
                    </a:moveTo>
                    <a:cubicBezTo>
                      <a:pt x="696" y="464"/>
                      <a:pt x="696" y="464"/>
                      <a:pt x="696" y="464"/>
                    </a:cubicBezTo>
                    <a:cubicBezTo>
                      <a:pt x="205" y="318"/>
                      <a:pt x="205" y="318"/>
                      <a:pt x="205" y="318"/>
                    </a:cubicBezTo>
                    <a:cubicBezTo>
                      <a:pt x="240" y="432"/>
                      <a:pt x="246" y="556"/>
                      <a:pt x="217" y="681"/>
                    </a:cubicBezTo>
                    <a:cubicBezTo>
                      <a:pt x="182" y="828"/>
                      <a:pt x="104" y="952"/>
                      <a:pt x="0" y="1045"/>
                    </a:cubicBezTo>
                    <a:cubicBezTo>
                      <a:pt x="12" y="1562"/>
                      <a:pt x="12" y="1562"/>
                      <a:pt x="12" y="1562"/>
                    </a:cubicBezTo>
                    <a:cubicBezTo>
                      <a:pt x="563" y="1768"/>
                      <a:pt x="563" y="1768"/>
                      <a:pt x="563" y="1768"/>
                    </a:cubicBezTo>
                    <a:cubicBezTo>
                      <a:pt x="827" y="1551"/>
                      <a:pt x="1024" y="1249"/>
                      <a:pt x="1108" y="890"/>
                    </a:cubicBezTo>
                    <a:cubicBezTo>
                      <a:pt x="1180" y="584"/>
                      <a:pt x="1159" y="277"/>
                      <a:pt x="1065" y="0"/>
                    </a:cubicBezTo>
                    <a:close/>
                  </a:path>
                </a:pathLst>
              </a:custGeom>
              <a:solidFill>
                <a:srgbClr val="9B5B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Freeform 557">
                <a:extLst>
                  <a:ext uri="{FF2B5EF4-FFF2-40B4-BE49-F238E27FC236}">
                    <a16:creationId xmlns:a16="http://schemas.microsoft.com/office/drawing/2014/main" id="{8EBB261C-5925-20E2-13C1-ABF7C3938442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4754237" y="4507794"/>
                <a:ext cx="2088462" cy="1269567"/>
              </a:xfrm>
              <a:custGeom>
                <a:avLst/>
                <a:gdLst>
                  <a:gd name="T0" fmla="*/ 1274 w 1829"/>
                  <a:gd name="T1" fmla="*/ 512 h 1112"/>
                  <a:gd name="T2" fmla="*/ 1262 w 1829"/>
                  <a:gd name="T3" fmla="*/ 0 h 1112"/>
                  <a:gd name="T4" fmla="*/ 701 w 1829"/>
                  <a:gd name="T5" fmla="*/ 107 h 1112"/>
                  <a:gd name="T6" fmla="*/ 510 w 1829"/>
                  <a:gd name="T7" fmla="*/ 31 h 1112"/>
                  <a:gd name="T8" fmla="*/ 23 w 1829"/>
                  <a:gd name="T9" fmla="*/ 205 h 1112"/>
                  <a:gd name="T10" fmla="*/ 0 w 1829"/>
                  <a:gd name="T11" fmla="*/ 793 h 1112"/>
                  <a:gd name="T12" fmla="*/ 492 w 1829"/>
                  <a:gd name="T13" fmla="*/ 998 h 1112"/>
                  <a:gd name="T14" fmla="*/ 1829 w 1829"/>
                  <a:gd name="T15" fmla="*/ 719 h 1112"/>
                  <a:gd name="T16" fmla="*/ 1274 w 1829"/>
                  <a:gd name="T17" fmla="*/ 512 h 1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29" h="1112">
                    <a:moveTo>
                      <a:pt x="1274" y="512"/>
                    </a:moveTo>
                    <a:cubicBezTo>
                      <a:pt x="1262" y="0"/>
                      <a:pt x="1262" y="0"/>
                      <a:pt x="1262" y="0"/>
                    </a:cubicBezTo>
                    <a:cubicBezTo>
                      <a:pt x="1104" y="109"/>
                      <a:pt x="903" y="154"/>
                      <a:pt x="701" y="107"/>
                    </a:cubicBezTo>
                    <a:cubicBezTo>
                      <a:pt x="632" y="91"/>
                      <a:pt x="568" y="65"/>
                      <a:pt x="510" y="31"/>
                    </a:cubicBezTo>
                    <a:cubicBezTo>
                      <a:pt x="23" y="205"/>
                      <a:pt x="23" y="205"/>
                      <a:pt x="23" y="205"/>
                    </a:cubicBezTo>
                    <a:cubicBezTo>
                      <a:pt x="0" y="793"/>
                      <a:pt x="0" y="793"/>
                      <a:pt x="0" y="793"/>
                    </a:cubicBezTo>
                    <a:cubicBezTo>
                      <a:pt x="148" y="886"/>
                      <a:pt x="313" y="957"/>
                      <a:pt x="492" y="998"/>
                    </a:cubicBezTo>
                    <a:cubicBezTo>
                      <a:pt x="976" y="1112"/>
                      <a:pt x="1460" y="995"/>
                      <a:pt x="1829" y="719"/>
                    </a:cubicBezTo>
                    <a:lnTo>
                      <a:pt x="1274" y="512"/>
                    </a:lnTo>
                    <a:close/>
                  </a:path>
                </a:pathLst>
              </a:custGeom>
              <a:solidFill>
                <a:srgbClr val="8AB23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89783BFA-A599-2EC8-5D0A-2EF904F13116}"/>
                  </a:ext>
                </a:extLst>
              </p:cNvPr>
              <p:cNvGrpSpPr/>
              <p:nvPr/>
            </p:nvGrpSpPr>
            <p:grpSpPr>
              <a:xfrm>
                <a:off x="4479866" y="3554603"/>
                <a:ext cx="564779" cy="354257"/>
                <a:chOff x="7188200" y="5489575"/>
                <a:chExt cx="617538" cy="387350"/>
              </a:xfrm>
              <a:solidFill>
                <a:schemeClr val="bg1"/>
              </a:solidFill>
            </p:grpSpPr>
            <p:sp>
              <p:nvSpPr>
                <p:cNvPr id="74" name="Freeform 17">
                  <a:extLst>
                    <a:ext uri="{FF2B5EF4-FFF2-40B4-BE49-F238E27FC236}">
                      <a16:creationId xmlns:a16="http://schemas.microsoft.com/office/drawing/2014/main" id="{31CB46F7-AEED-A6E0-D5AB-6C28FF6DF11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292975" y="5495925"/>
                  <a:ext cx="52388" cy="88900"/>
                </a:xfrm>
                <a:custGeom>
                  <a:avLst/>
                  <a:gdLst>
                    <a:gd name="T0" fmla="*/ 8 w 19"/>
                    <a:gd name="T1" fmla="*/ 6 h 32"/>
                    <a:gd name="T2" fmla="*/ 14 w 19"/>
                    <a:gd name="T3" fmla="*/ 18 h 32"/>
                    <a:gd name="T4" fmla="*/ 11 w 19"/>
                    <a:gd name="T5" fmla="*/ 28 h 32"/>
                    <a:gd name="T6" fmla="*/ 5 w 19"/>
                    <a:gd name="T7" fmla="*/ 19 h 32"/>
                    <a:gd name="T8" fmla="*/ 8 w 19"/>
                    <a:gd name="T9" fmla="*/ 6 h 32"/>
                    <a:gd name="T10" fmla="*/ 7 w 19"/>
                    <a:gd name="T11" fmla="*/ 0 h 32"/>
                    <a:gd name="T12" fmla="*/ 1 w 19"/>
                    <a:gd name="T13" fmla="*/ 20 h 32"/>
                    <a:gd name="T14" fmla="*/ 11 w 19"/>
                    <a:gd name="T15" fmla="*/ 32 h 32"/>
                    <a:gd name="T16" fmla="*/ 11 w 19"/>
                    <a:gd name="T17" fmla="*/ 32 h 32"/>
                    <a:gd name="T18" fmla="*/ 18 w 19"/>
                    <a:gd name="T19" fmla="*/ 18 h 32"/>
                    <a:gd name="T20" fmla="*/ 7 w 19"/>
                    <a:gd name="T2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32">
                      <a:moveTo>
                        <a:pt x="8" y="6"/>
                      </a:moveTo>
                      <a:cubicBezTo>
                        <a:pt x="10" y="9"/>
                        <a:pt x="13" y="13"/>
                        <a:pt x="14" y="18"/>
                      </a:cubicBezTo>
                      <a:cubicBezTo>
                        <a:pt x="14" y="23"/>
                        <a:pt x="12" y="26"/>
                        <a:pt x="11" y="28"/>
                      </a:cubicBezTo>
                      <a:cubicBezTo>
                        <a:pt x="9" y="27"/>
                        <a:pt x="6" y="24"/>
                        <a:pt x="5" y="19"/>
                      </a:cubicBezTo>
                      <a:cubicBezTo>
                        <a:pt x="5" y="14"/>
                        <a:pt x="6" y="10"/>
                        <a:pt x="8" y="6"/>
                      </a:cubicBezTo>
                      <a:close/>
                      <a:moveTo>
                        <a:pt x="7" y="0"/>
                      </a:moveTo>
                      <a:cubicBezTo>
                        <a:pt x="7" y="0"/>
                        <a:pt x="0" y="9"/>
                        <a:pt x="1" y="20"/>
                      </a:cubicBezTo>
                      <a:cubicBezTo>
                        <a:pt x="2" y="28"/>
                        <a:pt x="9" y="32"/>
                        <a:pt x="11" y="32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3" y="32"/>
                        <a:pt x="19" y="26"/>
                        <a:pt x="18" y="18"/>
                      </a:cubicBezTo>
                      <a:cubicBezTo>
                        <a:pt x="16" y="7"/>
                        <a:pt x="7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80" name="Freeform 23">
                  <a:extLst>
                    <a:ext uri="{FF2B5EF4-FFF2-40B4-BE49-F238E27FC236}">
                      <a16:creationId xmlns:a16="http://schemas.microsoft.com/office/drawing/2014/main" id="{77B85415-6E5E-610C-39DA-C0659773C47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278688" y="5722938"/>
                  <a:ext cx="66675" cy="77788"/>
                </a:xfrm>
                <a:custGeom>
                  <a:avLst/>
                  <a:gdLst>
                    <a:gd name="T0" fmla="*/ 19 w 24"/>
                    <a:gd name="T1" fmla="*/ 6 h 28"/>
                    <a:gd name="T2" fmla="*/ 15 w 24"/>
                    <a:gd name="T3" fmla="*/ 19 h 28"/>
                    <a:gd name="T4" fmla="*/ 7 w 24"/>
                    <a:gd name="T5" fmla="*/ 24 h 28"/>
                    <a:gd name="T6" fmla="*/ 8 w 24"/>
                    <a:gd name="T7" fmla="*/ 14 h 28"/>
                    <a:gd name="T8" fmla="*/ 19 w 24"/>
                    <a:gd name="T9" fmla="*/ 6 h 28"/>
                    <a:gd name="T10" fmla="*/ 22 w 24"/>
                    <a:gd name="T11" fmla="*/ 0 h 28"/>
                    <a:gd name="T12" fmla="*/ 5 w 24"/>
                    <a:gd name="T13" fmla="*/ 12 h 28"/>
                    <a:gd name="T14" fmla="*/ 4 w 24"/>
                    <a:gd name="T15" fmla="*/ 28 h 28"/>
                    <a:gd name="T16" fmla="*/ 6 w 24"/>
                    <a:gd name="T17" fmla="*/ 28 h 28"/>
                    <a:gd name="T18" fmla="*/ 18 w 24"/>
                    <a:gd name="T19" fmla="*/ 21 h 28"/>
                    <a:gd name="T20" fmla="*/ 22 w 24"/>
                    <a:gd name="T2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4" h="28">
                      <a:moveTo>
                        <a:pt x="19" y="6"/>
                      </a:moveTo>
                      <a:cubicBezTo>
                        <a:pt x="18" y="9"/>
                        <a:pt x="18" y="15"/>
                        <a:pt x="15" y="19"/>
                      </a:cubicBezTo>
                      <a:cubicBezTo>
                        <a:pt x="13" y="23"/>
                        <a:pt x="9" y="24"/>
                        <a:pt x="7" y="24"/>
                      </a:cubicBezTo>
                      <a:cubicBezTo>
                        <a:pt x="6" y="22"/>
                        <a:pt x="6" y="18"/>
                        <a:pt x="8" y="14"/>
                      </a:cubicBezTo>
                      <a:cubicBezTo>
                        <a:pt x="11" y="10"/>
                        <a:pt x="15" y="7"/>
                        <a:pt x="19" y="6"/>
                      </a:cubicBezTo>
                      <a:close/>
                      <a:moveTo>
                        <a:pt x="22" y="0"/>
                      </a:moveTo>
                      <a:cubicBezTo>
                        <a:pt x="22" y="0"/>
                        <a:pt x="11" y="3"/>
                        <a:pt x="5" y="12"/>
                      </a:cubicBezTo>
                      <a:cubicBezTo>
                        <a:pt x="0" y="19"/>
                        <a:pt x="3" y="26"/>
                        <a:pt x="4" y="28"/>
                      </a:cubicBezTo>
                      <a:cubicBezTo>
                        <a:pt x="5" y="28"/>
                        <a:pt x="5" y="28"/>
                        <a:pt x="6" y="28"/>
                      </a:cubicBezTo>
                      <a:cubicBezTo>
                        <a:pt x="9" y="28"/>
                        <a:pt x="15" y="26"/>
                        <a:pt x="18" y="21"/>
                      </a:cubicBezTo>
                      <a:cubicBezTo>
                        <a:pt x="24" y="12"/>
                        <a:pt x="22" y="0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83" name="Freeform 26">
                  <a:extLst>
                    <a:ext uri="{FF2B5EF4-FFF2-40B4-BE49-F238E27FC236}">
                      <a16:creationId xmlns:a16="http://schemas.microsoft.com/office/drawing/2014/main" id="{499AF4B9-F56E-FB05-2BDC-0130F181857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88200" y="5761038"/>
                  <a:ext cx="95250" cy="65088"/>
                </a:xfrm>
                <a:custGeom>
                  <a:avLst/>
                  <a:gdLst>
                    <a:gd name="T0" fmla="*/ 7 w 34"/>
                    <a:gd name="T1" fmla="*/ 4 h 23"/>
                    <a:gd name="T2" fmla="*/ 7 w 34"/>
                    <a:gd name="T3" fmla="*/ 4 h 23"/>
                    <a:gd name="T4" fmla="*/ 22 w 34"/>
                    <a:gd name="T5" fmla="*/ 8 h 23"/>
                    <a:gd name="T6" fmla="*/ 29 w 34"/>
                    <a:gd name="T7" fmla="*/ 18 h 23"/>
                    <a:gd name="T8" fmla="*/ 24 w 34"/>
                    <a:gd name="T9" fmla="*/ 19 h 23"/>
                    <a:gd name="T10" fmla="*/ 16 w 34"/>
                    <a:gd name="T11" fmla="*/ 17 h 23"/>
                    <a:gd name="T12" fmla="*/ 5 w 34"/>
                    <a:gd name="T13" fmla="*/ 4 h 23"/>
                    <a:gd name="T14" fmla="*/ 7 w 34"/>
                    <a:gd name="T15" fmla="*/ 4 h 23"/>
                    <a:gd name="T16" fmla="*/ 7 w 34"/>
                    <a:gd name="T17" fmla="*/ 0 h 23"/>
                    <a:gd name="T18" fmla="*/ 0 w 34"/>
                    <a:gd name="T19" fmla="*/ 1 h 23"/>
                    <a:gd name="T20" fmla="*/ 14 w 34"/>
                    <a:gd name="T21" fmla="*/ 21 h 23"/>
                    <a:gd name="T22" fmla="*/ 24 w 34"/>
                    <a:gd name="T23" fmla="*/ 23 h 23"/>
                    <a:gd name="T24" fmla="*/ 32 w 34"/>
                    <a:gd name="T25" fmla="*/ 20 h 23"/>
                    <a:gd name="T26" fmla="*/ 24 w 34"/>
                    <a:gd name="T27" fmla="*/ 4 h 23"/>
                    <a:gd name="T28" fmla="*/ 7 w 34"/>
                    <a:gd name="T2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4" h="23">
                      <a:moveTo>
                        <a:pt x="7" y="4"/>
                      </a:move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11" y="4"/>
                        <a:pt x="17" y="5"/>
                        <a:pt x="22" y="8"/>
                      </a:cubicBezTo>
                      <a:cubicBezTo>
                        <a:pt x="27" y="11"/>
                        <a:pt x="29" y="16"/>
                        <a:pt x="29" y="18"/>
                      </a:cubicBezTo>
                      <a:cubicBezTo>
                        <a:pt x="28" y="19"/>
                        <a:pt x="26" y="19"/>
                        <a:pt x="24" y="19"/>
                      </a:cubicBezTo>
                      <a:cubicBezTo>
                        <a:pt x="21" y="19"/>
                        <a:pt x="19" y="19"/>
                        <a:pt x="16" y="17"/>
                      </a:cubicBezTo>
                      <a:cubicBezTo>
                        <a:pt x="11" y="14"/>
                        <a:pt x="7" y="8"/>
                        <a:pt x="5" y="4"/>
                      </a:cubicBezTo>
                      <a:cubicBezTo>
                        <a:pt x="6" y="4"/>
                        <a:pt x="7" y="4"/>
                        <a:pt x="7" y="4"/>
                      </a:cubicBezTo>
                      <a:close/>
                      <a:moveTo>
                        <a:pt x="7" y="0"/>
                      </a:moveTo>
                      <a:cubicBezTo>
                        <a:pt x="3" y="0"/>
                        <a:pt x="0" y="1"/>
                        <a:pt x="0" y="1"/>
                      </a:cubicBezTo>
                      <a:cubicBezTo>
                        <a:pt x="0" y="1"/>
                        <a:pt x="4" y="14"/>
                        <a:pt x="14" y="21"/>
                      </a:cubicBezTo>
                      <a:cubicBezTo>
                        <a:pt x="17" y="23"/>
                        <a:pt x="21" y="23"/>
                        <a:pt x="24" y="23"/>
                      </a:cubicBezTo>
                      <a:cubicBezTo>
                        <a:pt x="28" y="23"/>
                        <a:pt x="32" y="22"/>
                        <a:pt x="32" y="20"/>
                      </a:cubicBezTo>
                      <a:cubicBezTo>
                        <a:pt x="34" y="19"/>
                        <a:pt x="32" y="9"/>
                        <a:pt x="24" y="4"/>
                      </a:cubicBezTo>
                      <a:cubicBezTo>
                        <a:pt x="19" y="1"/>
                        <a:pt x="12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85" name="Freeform 28">
                  <a:extLst>
                    <a:ext uri="{FF2B5EF4-FFF2-40B4-BE49-F238E27FC236}">
                      <a16:creationId xmlns:a16="http://schemas.microsoft.com/office/drawing/2014/main" id="{420E89DF-C6F8-C098-8547-567E5F26951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96138" y="5651500"/>
                  <a:ext cx="82550" cy="84138"/>
                </a:xfrm>
                <a:custGeom>
                  <a:avLst/>
                  <a:gdLst>
                    <a:gd name="T0" fmla="*/ 5 w 29"/>
                    <a:gd name="T1" fmla="*/ 5 h 30"/>
                    <a:gd name="T2" fmla="*/ 20 w 29"/>
                    <a:gd name="T3" fmla="*/ 13 h 30"/>
                    <a:gd name="T4" fmla="*/ 23 w 29"/>
                    <a:gd name="T5" fmla="*/ 25 h 30"/>
                    <a:gd name="T6" fmla="*/ 22 w 29"/>
                    <a:gd name="T7" fmla="*/ 26 h 30"/>
                    <a:gd name="T8" fmla="*/ 11 w 29"/>
                    <a:gd name="T9" fmla="*/ 21 h 30"/>
                    <a:gd name="T10" fmla="*/ 5 w 29"/>
                    <a:gd name="T11" fmla="*/ 5 h 30"/>
                    <a:gd name="T12" fmla="*/ 1 w 29"/>
                    <a:gd name="T13" fmla="*/ 0 h 30"/>
                    <a:gd name="T14" fmla="*/ 8 w 29"/>
                    <a:gd name="T15" fmla="*/ 23 h 30"/>
                    <a:gd name="T16" fmla="*/ 22 w 29"/>
                    <a:gd name="T17" fmla="*/ 30 h 30"/>
                    <a:gd name="T18" fmla="*/ 26 w 29"/>
                    <a:gd name="T19" fmla="*/ 29 h 30"/>
                    <a:gd name="T20" fmla="*/ 23 w 29"/>
                    <a:gd name="T21" fmla="*/ 11 h 30"/>
                    <a:gd name="T22" fmla="*/ 1 w 29"/>
                    <a:gd name="T23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30">
                      <a:moveTo>
                        <a:pt x="5" y="5"/>
                      </a:moveTo>
                      <a:cubicBezTo>
                        <a:pt x="9" y="6"/>
                        <a:pt x="15" y="9"/>
                        <a:pt x="20" y="13"/>
                      </a:cubicBezTo>
                      <a:cubicBezTo>
                        <a:pt x="24" y="18"/>
                        <a:pt x="23" y="23"/>
                        <a:pt x="23" y="25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0" y="26"/>
                        <a:pt x="15" y="25"/>
                        <a:pt x="11" y="21"/>
                      </a:cubicBezTo>
                      <a:cubicBezTo>
                        <a:pt x="7" y="16"/>
                        <a:pt x="5" y="9"/>
                        <a:pt x="5" y="5"/>
                      </a:cubicBezTo>
                      <a:close/>
                      <a:moveTo>
                        <a:pt x="1" y="0"/>
                      </a:moveTo>
                      <a:cubicBezTo>
                        <a:pt x="1" y="0"/>
                        <a:pt x="0" y="14"/>
                        <a:pt x="8" y="23"/>
                      </a:cubicBezTo>
                      <a:cubicBezTo>
                        <a:pt x="12" y="28"/>
                        <a:pt x="18" y="30"/>
                        <a:pt x="22" y="30"/>
                      </a:cubicBezTo>
                      <a:cubicBezTo>
                        <a:pt x="24" y="30"/>
                        <a:pt x="25" y="29"/>
                        <a:pt x="26" y="29"/>
                      </a:cubicBezTo>
                      <a:cubicBezTo>
                        <a:pt x="27" y="27"/>
                        <a:pt x="29" y="18"/>
                        <a:pt x="23" y="11"/>
                      </a:cubicBezTo>
                      <a:cubicBezTo>
                        <a:pt x="14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87" name="Freeform 30">
                  <a:extLst>
                    <a:ext uri="{FF2B5EF4-FFF2-40B4-BE49-F238E27FC236}">
                      <a16:creationId xmlns:a16="http://schemas.microsoft.com/office/drawing/2014/main" id="{77B4923F-A3D3-0A3E-B39D-7B534571772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231063" y="5551488"/>
                  <a:ext cx="73025" cy="98425"/>
                </a:xfrm>
                <a:custGeom>
                  <a:avLst/>
                  <a:gdLst>
                    <a:gd name="T0" fmla="*/ 7 w 26"/>
                    <a:gd name="T1" fmla="*/ 6 h 35"/>
                    <a:gd name="T2" fmla="*/ 18 w 26"/>
                    <a:gd name="T3" fmla="*/ 19 h 35"/>
                    <a:gd name="T4" fmla="*/ 18 w 26"/>
                    <a:gd name="T5" fmla="*/ 31 h 35"/>
                    <a:gd name="T6" fmla="*/ 8 w 26"/>
                    <a:gd name="T7" fmla="*/ 23 h 35"/>
                    <a:gd name="T8" fmla="*/ 7 w 26"/>
                    <a:gd name="T9" fmla="*/ 6 h 35"/>
                    <a:gd name="T10" fmla="*/ 5 w 26"/>
                    <a:gd name="T11" fmla="*/ 0 h 35"/>
                    <a:gd name="T12" fmla="*/ 4 w 26"/>
                    <a:gd name="T13" fmla="*/ 25 h 35"/>
                    <a:gd name="T14" fmla="*/ 18 w 26"/>
                    <a:gd name="T15" fmla="*/ 35 h 35"/>
                    <a:gd name="T16" fmla="*/ 19 w 26"/>
                    <a:gd name="T17" fmla="*/ 35 h 35"/>
                    <a:gd name="T18" fmla="*/ 22 w 26"/>
                    <a:gd name="T19" fmla="*/ 17 h 35"/>
                    <a:gd name="T20" fmla="*/ 5 w 26"/>
                    <a:gd name="T21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35">
                      <a:moveTo>
                        <a:pt x="7" y="6"/>
                      </a:moveTo>
                      <a:cubicBezTo>
                        <a:pt x="11" y="8"/>
                        <a:pt x="16" y="13"/>
                        <a:pt x="18" y="19"/>
                      </a:cubicBezTo>
                      <a:cubicBezTo>
                        <a:pt x="21" y="24"/>
                        <a:pt x="19" y="30"/>
                        <a:pt x="18" y="31"/>
                      </a:cubicBezTo>
                      <a:cubicBezTo>
                        <a:pt x="15" y="31"/>
                        <a:pt x="10" y="29"/>
                        <a:pt x="8" y="23"/>
                      </a:cubicBezTo>
                      <a:cubicBezTo>
                        <a:pt x="6" y="17"/>
                        <a:pt x="6" y="10"/>
                        <a:pt x="7" y="6"/>
                      </a:cubicBezTo>
                      <a:close/>
                      <a:moveTo>
                        <a:pt x="5" y="0"/>
                      </a:moveTo>
                      <a:cubicBezTo>
                        <a:pt x="5" y="0"/>
                        <a:pt x="0" y="13"/>
                        <a:pt x="4" y="25"/>
                      </a:cubicBezTo>
                      <a:cubicBezTo>
                        <a:pt x="8" y="32"/>
                        <a:pt x="15" y="35"/>
                        <a:pt x="18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1" y="34"/>
                        <a:pt x="26" y="26"/>
                        <a:pt x="22" y="17"/>
                      </a:cubicBezTo>
                      <a:cubicBezTo>
                        <a:pt x="17" y="6"/>
                        <a:pt x="5" y="0"/>
                        <a:pt x="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89" name="Freeform 32">
                  <a:extLst>
                    <a:ext uri="{FF2B5EF4-FFF2-40B4-BE49-F238E27FC236}">
                      <a16:creationId xmlns:a16="http://schemas.microsoft.com/office/drawing/2014/main" id="{B04F97A0-EF4A-3798-270E-4BB38137517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656513" y="5495925"/>
                  <a:ext cx="53975" cy="88900"/>
                </a:xfrm>
                <a:custGeom>
                  <a:avLst/>
                  <a:gdLst>
                    <a:gd name="T0" fmla="*/ 11 w 19"/>
                    <a:gd name="T1" fmla="*/ 6 h 32"/>
                    <a:gd name="T2" fmla="*/ 13 w 19"/>
                    <a:gd name="T3" fmla="*/ 19 h 32"/>
                    <a:gd name="T4" fmla="*/ 8 w 19"/>
                    <a:gd name="T5" fmla="*/ 28 h 32"/>
                    <a:gd name="T6" fmla="*/ 5 w 19"/>
                    <a:gd name="T7" fmla="*/ 18 h 32"/>
                    <a:gd name="T8" fmla="*/ 11 w 19"/>
                    <a:gd name="T9" fmla="*/ 6 h 32"/>
                    <a:gd name="T10" fmla="*/ 12 w 19"/>
                    <a:gd name="T11" fmla="*/ 0 h 32"/>
                    <a:gd name="T12" fmla="*/ 1 w 19"/>
                    <a:gd name="T13" fmla="*/ 18 h 32"/>
                    <a:gd name="T14" fmla="*/ 7 w 19"/>
                    <a:gd name="T15" fmla="*/ 32 h 32"/>
                    <a:gd name="T16" fmla="*/ 8 w 19"/>
                    <a:gd name="T17" fmla="*/ 32 h 32"/>
                    <a:gd name="T18" fmla="*/ 17 w 19"/>
                    <a:gd name="T19" fmla="*/ 20 h 32"/>
                    <a:gd name="T20" fmla="*/ 12 w 19"/>
                    <a:gd name="T2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32">
                      <a:moveTo>
                        <a:pt x="11" y="6"/>
                      </a:moveTo>
                      <a:cubicBezTo>
                        <a:pt x="12" y="10"/>
                        <a:pt x="14" y="14"/>
                        <a:pt x="13" y="19"/>
                      </a:cubicBezTo>
                      <a:cubicBezTo>
                        <a:pt x="13" y="24"/>
                        <a:pt x="10" y="27"/>
                        <a:pt x="8" y="28"/>
                      </a:cubicBezTo>
                      <a:cubicBezTo>
                        <a:pt x="7" y="26"/>
                        <a:pt x="4" y="23"/>
                        <a:pt x="5" y="18"/>
                      </a:cubicBezTo>
                      <a:cubicBezTo>
                        <a:pt x="6" y="13"/>
                        <a:pt x="8" y="9"/>
                        <a:pt x="11" y="6"/>
                      </a:cubicBezTo>
                      <a:close/>
                      <a:moveTo>
                        <a:pt x="12" y="0"/>
                      </a:moveTo>
                      <a:cubicBezTo>
                        <a:pt x="12" y="0"/>
                        <a:pt x="2" y="7"/>
                        <a:pt x="1" y="18"/>
                      </a:cubicBezTo>
                      <a:cubicBezTo>
                        <a:pt x="0" y="26"/>
                        <a:pt x="6" y="32"/>
                        <a:pt x="7" y="32"/>
                      </a:cubicBezTo>
                      <a:cubicBezTo>
                        <a:pt x="7" y="32"/>
                        <a:pt x="8" y="32"/>
                        <a:pt x="8" y="32"/>
                      </a:cubicBezTo>
                      <a:cubicBezTo>
                        <a:pt x="10" y="32"/>
                        <a:pt x="16" y="28"/>
                        <a:pt x="17" y="20"/>
                      </a:cubicBezTo>
                      <a:cubicBezTo>
                        <a:pt x="19" y="9"/>
                        <a:pt x="12" y="0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91" name="Freeform 34">
                  <a:extLst>
                    <a:ext uri="{FF2B5EF4-FFF2-40B4-BE49-F238E27FC236}">
                      <a16:creationId xmlns:a16="http://schemas.microsoft.com/office/drawing/2014/main" id="{1664BD4A-7639-BD0E-58B0-B4D056E3BE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516813" y="5489575"/>
                  <a:ext cx="76200" cy="42863"/>
                </a:xfrm>
                <a:custGeom>
                  <a:avLst/>
                  <a:gdLst>
                    <a:gd name="T0" fmla="*/ 12 w 27"/>
                    <a:gd name="T1" fmla="*/ 4 h 15"/>
                    <a:gd name="T2" fmla="*/ 17 w 27"/>
                    <a:gd name="T3" fmla="*/ 5 h 15"/>
                    <a:gd name="T4" fmla="*/ 22 w 27"/>
                    <a:gd name="T5" fmla="*/ 9 h 15"/>
                    <a:gd name="T6" fmla="*/ 17 w 27"/>
                    <a:gd name="T7" fmla="*/ 11 h 15"/>
                    <a:gd name="T8" fmla="*/ 15 w 27"/>
                    <a:gd name="T9" fmla="*/ 10 h 15"/>
                    <a:gd name="T10" fmla="*/ 7 w 27"/>
                    <a:gd name="T11" fmla="*/ 5 h 15"/>
                    <a:gd name="T12" fmla="*/ 12 w 27"/>
                    <a:gd name="T13" fmla="*/ 4 h 15"/>
                    <a:gd name="T14" fmla="*/ 12 w 27"/>
                    <a:gd name="T15" fmla="*/ 0 h 15"/>
                    <a:gd name="T16" fmla="*/ 0 w 27"/>
                    <a:gd name="T17" fmla="*/ 3 h 15"/>
                    <a:gd name="T18" fmla="*/ 14 w 27"/>
                    <a:gd name="T19" fmla="*/ 14 h 15"/>
                    <a:gd name="T20" fmla="*/ 17 w 27"/>
                    <a:gd name="T21" fmla="*/ 15 h 15"/>
                    <a:gd name="T22" fmla="*/ 26 w 27"/>
                    <a:gd name="T23" fmla="*/ 11 h 15"/>
                    <a:gd name="T24" fmla="*/ 18 w 27"/>
                    <a:gd name="T25" fmla="*/ 1 h 15"/>
                    <a:gd name="T26" fmla="*/ 12 w 27"/>
                    <a:gd name="T27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15">
                      <a:moveTo>
                        <a:pt x="12" y="4"/>
                      </a:moveTo>
                      <a:cubicBezTo>
                        <a:pt x="14" y="4"/>
                        <a:pt x="15" y="4"/>
                        <a:pt x="17" y="5"/>
                      </a:cubicBezTo>
                      <a:cubicBezTo>
                        <a:pt x="20" y="6"/>
                        <a:pt x="21" y="8"/>
                        <a:pt x="22" y="9"/>
                      </a:cubicBezTo>
                      <a:cubicBezTo>
                        <a:pt x="21" y="10"/>
                        <a:pt x="19" y="11"/>
                        <a:pt x="17" y="11"/>
                      </a:cubicBezTo>
                      <a:cubicBezTo>
                        <a:pt x="17" y="11"/>
                        <a:pt x="16" y="10"/>
                        <a:pt x="15" y="10"/>
                      </a:cubicBezTo>
                      <a:cubicBezTo>
                        <a:pt x="12" y="9"/>
                        <a:pt x="9" y="7"/>
                        <a:pt x="7" y="5"/>
                      </a:cubicBezTo>
                      <a:cubicBezTo>
                        <a:pt x="8" y="5"/>
                        <a:pt x="10" y="4"/>
                        <a:pt x="12" y="4"/>
                      </a:cubicBezTo>
                      <a:close/>
                      <a:moveTo>
                        <a:pt x="12" y="0"/>
                      </a:moveTo>
                      <a:cubicBezTo>
                        <a:pt x="6" y="0"/>
                        <a:pt x="0" y="3"/>
                        <a:pt x="0" y="3"/>
                      </a:cubicBezTo>
                      <a:cubicBezTo>
                        <a:pt x="0" y="3"/>
                        <a:pt x="5" y="12"/>
                        <a:pt x="14" y="14"/>
                      </a:cubicBezTo>
                      <a:cubicBezTo>
                        <a:pt x="15" y="14"/>
                        <a:pt x="16" y="15"/>
                        <a:pt x="17" y="15"/>
                      </a:cubicBezTo>
                      <a:cubicBezTo>
                        <a:pt x="22" y="15"/>
                        <a:pt x="26" y="12"/>
                        <a:pt x="26" y="11"/>
                      </a:cubicBezTo>
                      <a:cubicBezTo>
                        <a:pt x="27" y="9"/>
                        <a:pt x="24" y="3"/>
                        <a:pt x="18" y="1"/>
                      </a:cubicBezTo>
                      <a:cubicBezTo>
                        <a:pt x="16" y="0"/>
                        <a:pt x="14" y="0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92" name="Freeform 35">
                  <a:extLst>
                    <a:ext uri="{FF2B5EF4-FFF2-40B4-BE49-F238E27FC236}">
                      <a16:creationId xmlns:a16="http://schemas.microsoft.com/office/drawing/2014/main" id="{EE8BCF6D-04CD-7E50-2C8C-1E5E7D903DD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561263" y="5534025"/>
                  <a:ext cx="76200" cy="39688"/>
                </a:xfrm>
                <a:custGeom>
                  <a:avLst/>
                  <a:gdLst>
                    <a:gd name="T0" fmla="*/ 17 w 27"/>
                    <a:gd name="T1" fmla="*/ 4 h 14"/>
                    <a:gd name="T2" fmla="*/ 23 w 27"/>
                    <a:gd name="T3" fmla="*/ 7 h 14"/>
                    <a:gd name="T4" fmla="*/ 16 w 27"/>
                    <a:gd name="T5" fmla="*/ 10 h 14"/>
                    <a:gd name="T6" fmla="*/ 15 w 27"/>
                    <a:gd name="T7" fmla="*/ 10 h 14"/>
                    <a:gd name="T8" fmla="*/ 7 w 27"/>
                    <a:gd name="T9" fmla="*/ 8 h 14"/>
                    <a:gd name="T10" fmla="*/ 16 w 27"/>
                    <a:gd name="T11" fmla="*/ 4 h 14"/>
                    <a:gd name="T12" fmla="*/ 17 w 27"/>
                    <a:gd name="T13" fmla="*/ 4 h 14"/>
                    <a:gd name="T14" fmla="*/ 17 w 27"/>
                    <a:gd name="T15" fmla="*/ 0 h 14"/>
                    <a:gd name="T16" fmla="*/ 16 w 27"/>
                    <a:gd name="T17" fmla="*/ 0 h 14"/>
                    <a:gd name="T18" fmla="*/ 0 w 27"/>
                    <a:gd name="T19" fmla="*/ 8 h 14"/>
                    <a:gd name="T20" fmla="*/ 15 w 27"/>
                    <a:gd name="T21" fmla="*/ 14 h 14"/>
                    <a:gd name="T22" fmla="*/ 17 w 27"/>
                    <a:gd name="T23" fmla="*/ 14 h 14"/>
                    <a:gd name="T24" fmla="*/ 27 w 27"/>
                    <a:gd name="T25" fmla="*/ 6 h 14"/>
                    <a:gd name="T26" fmla="*/ 17 w 27"/>
                    <a:gd name="T2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14">
                      <a:moveTo>
                        <a:pt x="17" y="4"/>
                      </a:moveTo>
                      <a:cubicBezTo>
                        <a:pt x="19" y="4"/>
                        <a:pt x="22" y="6"/>
                        <a:pt x="23" y="7"/>
                      </a:cubicBezTo>
                      <a:cubicBezTo>
                        <a:pt x="22" y="8"/>
                        <a:pt x="20" y="10"/>
                        <a:pt x="16" y="10"/>
                      </a:cubicBezTo>
                      <a:cubicBezTo>
                        <a:pt x="16" y="10"/>
                        <a:pt x="16" y="10"/>
                        <a:pt x="15" y="10"/>
                      </a:cubicBezTo>
                      <a:cubicBezTo>
                        <a:pt x="12" y="10"/>
                        <a:pt x="9" y="9"/>
                        <a:pt x="7" y="8"/>
                      </a:cubicBezTo>
                      <a:cubicBezTo>
                        <a:pt x="9" y="6"/>
                        <a:pt x="12" y="4"/>
                        <a:pt x="16" y="4"/>
                      </a:cubicBezTo>
                      <a:cubicBezTo>
                        <a:pt x="16" y="4"/>
                        <a:pt x="16" y="4"/>
                        <a:pt x="17" y="4"/>
                      </a:cubicBezTo>
                      <a:close/>
                      <a:moveTo>
                        <a:pt x="17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1"/>
                        <a:pt x="0" y="8"/>
                        <a:pt x="0" y="8"/>
                      </a:cubicBezTo>
                      <a:cubicBezTo>
                        <a:pt x="0" y="8"/>
                        <a:pt x="7" y="14"/>
                        <a:pt x="15" y="14"/>
                      </a:cubicBezTo>
                      <a:cubicBezTo>
                        <a:pt x="16" y="14"/>
                        <a:pt x="16" y="14"/>
                        <a:pt x="17" y="14"/>
                      </a:cubicBezTo>
                      <a:cubicBezTo>
                        <a:pt x="23" y="13"/>
                        <a:pt x="27" y="8"/>
                        <a:pt x="27" y="6"/>
                      </a:cubicBezTo>
                      <a:cubicBezTo>
                        <a:pt x="27" y="5"/>
                        <a:pt x="23" y="0"/>
                        <a:pt x="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95" name="Freeform 38">
                  <a:extLst>
                    <a:ext uri="{FF2B5EF4-FFF2-40B4-BE49-F238E27FC236}">
                      <a16:creationId xmlns:a16="http://schemas.microsoft.com/office/drawing/2014/main" id="{E6CF36A3-71C4-93A0-3C7A-CDFFF71E379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654925" y="5722938"/>
                  <a:ext cx="66675" cy="77788"/>
                </a:xfrm>
                <a:custGeom>
                  <a:avLst/>
                  <a:gdLst>
                    <a:gd name="T0" fmla="*/ 6 w 24"/>
                    <a:gd name="T1" fmla="*/ 6 h 28"/>
                    <a:gd name="T2" fmla="*/ 17 w 24"/>
                    <a:gd name="T3" fmla="*/ 14 h 28"/>
                    <a:gd name="T4" fmla="*/ 18 w 24"/>
                    <a:gd name="T5" fmla="*/ 24 h 28"/>
                    <a:gd name="T6" fmla="*/ 10 w 24"/>
                    <a:gd name="T7" fmla="*/ 19 h 28"/>
                    <a:gd name="T8" fmla="*/ 6 w 24"/>
                    <a:gd name="T9" fmla="*/ 6 h 28"/>
                    <a:gd name="T10" fmla="*/ 2 w 24"/>
                    <a:gd name="T11" fmla="*/ 0 h 28"/>
                    <a:gd name="T12" fmla="*/ 6 w 24"/>
                    <a:gd name="T13" fmla="*/ 21 h 28"/>
                    <a:gd name="T14" fmla="*/ 18 w 24"/>
                    <a:gd name="T15" fmla="*/ 28 h 28"/>
                    <a:gd name="T16" fmla="*/ 20 w 24"/>
                    <a:gd name="T17" fmla="*/ 28 h 28"/>
                    <a:gd name="T18" fmla="*/ 20 w 24"/>
                    <a:gd name="T19" fmla="*/ 12 h 28"/>
                    <a:gd name="T20" fmla="*/ 2 w 24"/>
                    <a:gd name="T2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4" h="28">
                      <a:moveTo>
                        <a:pt x="6" y="6"/>
                      </a:moveTo>
                      <a:cubicBezTo>
                        <a:pt x="9" y="7"/>
                        <a:pt x="14" y="10"/>
                        <a:pt x="17" y="14"/>
                      </a:cubicBezTo>
                      <a:cubicBezTo>
                        <a:pt x="19" y="18"/>
                        <a:pt x="19" y="22"/>
                        <a:pt x="18" y="24"/>
                      </a:cubicBezTo>
                      <a:cubicBezTo>
                        <a:pt x="16" y="24"/>
                        <a:pt x="12" y="23"/>
                        <a:pt x="10" y="19"/>
                      </a:cubicBezTo>
                      <a:cubicBezTo>
                        <a:pt x="7" y="15"/>
                        <a:pt x="6" y="9"/>
                        <a:pt x="6" y="6"/>
                      </a:cubicBezTo>
                      <a:close/>
                      <a:moveTo>
                        <a:pt x="2" y="0"/>
                      </a:moveTo>
                      <a:cubicBezTo>
                        <a:pt x="2" y="0"/>
                        <a:pt x="0" y="12"/>
                        <a:pt x="6" y="21"/>
                      </a:cubicBezTo>
                      <a:cubicBezTo>
                        <a:pt x="10" y="26"/>
                        <a:pt x="15" y="28"/>
                        <a:pt x="18" y="28"/>
                      </a:cubicBezTo>
                      <a:cubicBezTo>
                        <a:pt x="19" y="28"/>
                        <a:pt x="20" y="28"/>
                        <a:pt x="20" y="28"/>
                      </a:cubicBezTo>
                      <a:cubicBezTo>
                        <a:pt x="22" y="26"/>
                        <a:pt x="24" y="19"/>
                        <a:pt x="20" y="12"/>
                      </a:cubicBezTo>
                      <a:cubicBezTo>
                        <a:pt x="14" y="3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97" name="Freeform 40">
                  <a:extLst>
                    <a:ext uri="{FF2B5EF4-FFF2-40B4-BE49-F238E27FC236}">
                      <a16:creationId xmlns:a16="http://schemas.microsoft.com/office/drawing/2014/main" id="{81B72FF0-6A16-D287-872D-96FA8B08426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618413" y="5784850"/>
                  <a:ext cx="74613" cy="92075"/>
                </a:xfrm>
                <a:custGeom>
                  <a:avLst/>
                  <a:gdLst>
                    <a:gd name="T0" fmla="*/ 7 w 27"/>
                    <a:gd name="T1" fmla="*/ 5 h 33"/>
                    <a:gd name="T2" fmla="*/ 19 w 27"/>
                    <a:gd name="T3" fmla="*/ 17 h 33"/>
                    <a:gd name="T4" fmla="*/ 20 w 27"/>
                    <a:gd name="T5" fmla="*/ 29 h 33"/>
                    <a:gd name="T6" fmla="*/ 10 w 27"/>
                    <a:gd name="T7" fmla="*/ 22 h 33"/>
                    <a:gd name="T8" fmla="*/ 7 w 27"/>
                    <a:gd name="T9" fmla="*/ 5 h 33"/>
                    <a:gd name="T10" fmla="*/ 3 w 27"/>
                    <a:gd name="T11" fmla="*/ 0 h 33"/>
                    <a:gd name="T12" fmla="*/ 6 w 27"/>
                    <a:gd name="T13" fmla="*/ 24 h 33"/>
                    <a:gd name="T14" fmla="*/ 20 w 27"/>
                    <a:gd name="T15" fmla="*/ 33 h 33"/>
                    <a:gd name="T16" fmla="*/ 22 w 27"/>
                    <a:gd name="T17" fmla="*/ 33 h 33"/>
                    <a:gd name="T18" fmla="*/ 23 w 27"/>
                    <a:gd name="T19" fmla="*/ 15 h 33"/>
                    <a:gd name="T20" fmla="*/ 3 w 27"/>
                    <a:gd name="T2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7" h="33">
                      <a:moveTo>
                        <a:pt x="7" y="5"/>
                      </a:moveTo>
                      <a:cubicBezTo>
                        <a:pt x="11" y="7"/>
                        <a:pt x="16" y="11"/>
                        <a:pt x="19" y="17"/>
                      </a:cubicBezTo>
                      <a:cubicBezTo>
                        <a:pt x="22" y="22"/>
                        <a:pt x="21" y="27"/>
                        <a:pt x="20" y="29"/>
                      </a:cubicBezTo>
                      <a:cubicBezTo>
                        <a:pt x="17" y="29"/>
                        <a:pt x="12" y="27"/>
                        <a:pt x="10" y="22"/>
                      </a:cubicBezTo>
                      <a:cubicBezTo>
                        <a:pt x="6" y="17"/>
                        <a:pt x="6" y="10"/>
                        <a:pt x="7" y="5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0" y="13"/>
                        <a:pt x="6" y="24"/>
                      </a:cubicBezTo>
                      <a:cubicBezTo>
                        <a:pt x="10" y="31"/>
                        <a:pt x="17" y="33"/>
                        <a:pt x="20" y="33"/>
                      </a:cubicBezTo>
                      <a:cubicBezTo>
                        <a:pt x="21" y="33"/>
                        <a:pt x="22" y="33"/>
                        <a:pt x="22" y="33"/>
                      </a:cubicBezTo>
                      <a:cubicBezTo>
                        <a:pt x="24" y="32"/>
                        <a:pt x="27" y="23"/>
                        <a:pt x="23" y="15"/>
                      </a:cubicBezTo>
                      <a:cubicBezTo>
                        <a:pt x="17" y="4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0" name="Freeform 43">
                  <a:extLst>
                    <a:ext uri="{FF2B5EF4-FFF2-40B4-BE49-F238E27FC236}">
                      <a16:creationId xmlns:a16="http://schemas.microsoft.com/office/drawing/2014/main" id="{D497E01F-DCC6-DEF2-CDAE-A83820C22B5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24775" y="5651500"/>
                  <a:ext cx="80963" cy="84138"/>
                </a:xfrm>
                <a:custGeom>
                  <a:avLst/>
                  <a:gdLst>
                    <a:gd name="T0" fmla="*/ 24 w 29"/>
                    <a:gd name="T1" fmla="*/ 5 h 30"/>
                    <a:gd name="T2" fmla="*/ 17 w 29"/>
                    <a:gd name="T3" fmla="*/ 21 h 30"/>
                    <a:gd name="T4" fmla="*/ 7 w 29"/>
                    <a:gd name="T5" fmla="*/ 26 h 30"/>
                    <a:gd name="T6" fmla="*/ 6 w 29"/>
                    <a:gd name="T7" fmla="*/ 25 h 30"/>
                    <a:gd name="T8" fmla="*/ 9 w 29"/>
                    <a:gd name="T9" fmla="*/ 13 h 30"/>
                    <a:gd name="T10" fmla="*/ 24 w 29"/>
                    <a:gd name="T11" fmla="*/ 5 h 30"/>
                    <a:gd name="T12" fmla="*/ 28 w 29"/>
                    <a:gd name="T13" fmla="*/ 0 h 30"/>
                    <a:gd name="T14" fmla="*/ 6 w 29"/>
                    <a:gd name="T15" fmla="*/ 11 h 30"/>
                    <a:gd name="T16" fmla="*/ 3 w 29"/>
                    <a:gd name="T17" fmla="*/ 29 h 30"/>
                    <a:gd name="T18" fmla="*/ 7 w 29"/>
                    <a:gd name="T19" fmla="*/ 30 h 30"/>
                    <a:gd name="T20" fmla="*/ 20 w 29"/>
                    <a:gd name="T21" fmla="*/ 23 h 30"/>
                    <a:gd name="T22" fmla="*/ 28 w 29"/>
                    <a:gd name="T23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30">
                      <a:moveTo>
                        <a:pt x="24" y="5"/>
                      </a:moveTo>
                      <a:cubicBezTo>
                        <a:pt x="23" y="9"/>
                        <a:pt x="22" y="16"/>
                        <a:pt x="17" y="21"/>
                      </a:cubicBezTo>
                      <a:cubicBezTo>
                        <a:pt x="13" y="25"/>
                        <a:pt x="8" y="26"/>
                        <a:pt x="7" y="26"/>
                      </a:cubicBezTo>
                      <a:cubicBezTo>
                        <a:pt x="6" y="26"/>
                        <a:pt x="6" y="26"/>
                        <a:pt x="6" y="25"/>
                      </a:cubicBezTo>
                      <a:cubicBezTo>
                        <a:pt x="5" y="23"/>
                        <a:pt x="5" y="18"/>
                        <a:pt x="9" y="13"/>
                      </a:cubicBezTo>
                      <a:cubicBezTo>
                        <a:pt x="13" y="8"/>
                        <a:pt x="19" y="6"/>
                        <a:pt x="24" y="5"/>
                      </a:cubicBezTo>
                      <a:close/>
                      <a:moveTo>
                        <a:pt x="28" y="0"/>
                      </a:moveTo>
                      <a:cubicBezTo>
                        <a:pt x="28" y="0"/>
                        <a:pt x="14" y="1"/>
                        <a:pt x="6" y="11"/>
                      </a:cubicBezTo>
                      <a:cubicBezTo>
                        <a:pt x="0" y="18"/>
                        <a:pt x="1" y="27"/>
                        <a:pt x="3" y="29"/>
                      </a:cubicBezTo>
                      <a:cubicBezTo>
                        <a:pt x="4" y="29"/>
                        <a:pt x="5" y="30"/>
                        <a:pt x="7" y="30"/>
                      </a:cubicBezTo>
                      <a:cubicBezTo>
                        <a:pt x="11" y="30"/>
                        <a:pt x="16" y="28"/>
                        <a:pt x="20" y="23"/>
                      </a:cubicBezTo>
                      <a:cubicBezTo>
                        <a:pt x="29" y="14"/>
                        <a:pt x="28" y="0"/>
                        <a:pt x="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28" name="Freeform 553">
                <a:extLst>
                  <a:ext uri="{FF2B5EF4-FFF2-40B4-BE49-F238E27FC236}">
                    <a16:creationId xmlns:a16="http://schemas.microsoft.com/office/drawing/2014/main" id="{4F59AC5A-133E-C109-6900-B0E927D448B0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4026636" y="2906466"/>
                <a:ext cx="1495950" cy="2152744"/>
              </a:xfrm>
              <a:custGeom>
                <a:avLst/>
                <a:gdLst>
                  <a:gd name="T0" fmla="*/ 1045 w 1310"/>
                  <a:gd name="T1" fmla="*/ 411 h 1886"/>
                  <a:gd name="T2" fmla="*/ 731 w 1310"/>
                  <a:gd name="T3" fmla="*/ 0 h 1886"/>
                  <a:gd name="T4" fmla="*/ 164 w 1310"/>
                  <a:gd name="T5" fmla="*/ 157 h 1886"/>
                  <a:gd name="T6" fmla="*/ 156 w 1310"/>
                  <a:gd name="T7" fmla="*/ 192 h 1886"/>
                  <a:gd name="T8" fmla="*/ 805 w 1310"/>
                  <a:gd name="T9" fmla="*/ 1886 h 1886"/>
                  <a:gd name="T10" fmla="*/ 827 w 1310"/>
                  <a:gd name="T11" fmla="*/ 1294 h 1886"/>
                  <a:gd name="T12" fmla="*/ 1310 w 1310"/>
                  <a:gd name="T13" fmla="*/ 1121 h 1886"/>
                  <a:gd name="T14" fmla="*/ 1045 w 1310"/>
                  <a:gd name="T15" fmla="*/ 411 h 1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10" h="1886">
                    <a:moveTo>
                      <a:pt x="1045" y="411"/>
                    </a:moveTo>
                    <a:cubicBezTo>
                      <a:pt x="731" y="0"/>
                      <a:pt x="731" y="0"/>
                      <a:pt x="731" y="0"/>
                    </a:cubicBezTo>
                    <a:cubicBezTo>
                      <a:pt x="164" y="157"/>
                      <a:pt x="164" y="157"/>
                      <a:pt x="164" y="157"/>
                    </a:cubicBezTo>
                    <a:cubicBezTo>
                      <a:pt x="161" y="169"/>
                      <a:pt x="159" y="180"/>
                      <a:pt x="156" y="192"/>
                    </a:cubicBezTo>
                    <a:cubicBezTo>
                      <a:pt x="0" y="855"/>
                      <a:pt x="278" y="1519"/>
                      <a:pt x="805" y="1886"/>
                    </a:cubicBezTo>
                    <a:cubicBezTo>
                      <a:pt x="827" y="1294"/>
                      <a:pt x="827" y="1294"/>
                      <a:pt x="827" y="1294"/>
                    </a:cubicBezTo>
                    <a:cubicBezTo>
                      <a:pt x="1310" y="1121"/>
                      <a:pt x="1310" y="1121"/>
                      <a:pt x="1310" y="1121"/>
                    </a:cubicBezTo>
                    <a:cubicBezTo>
                      <a:pt x="1096" y="962"/>
                      <a:pt x="985" y="687"/>
                      <a:pt x="1045" y="411"/>
                    </a:cubicBezTo>
                    <a:close/>
                  </a:path>
                </a:pathLst>
              </a:custGeom>
              <a:solidFill>
                <a:srgbClr val="F9B4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B88784F-F432-FA15-20DA-B16195029625}"/>
                </a:ext>
              </a:extLst>
            </p:cNvPr>
            <p:cNvGrpSpPr/>
            <p:nvPr/>
          </p:nvGrpSpPr>
          <p:grpSpPr>
            <a:xfrm>
              <a:off x="7967427" y="1592841"/>
              <a:ext cx="3516098" cy="2379369"/>
              <a:chOff x="8764805" y="3296954"/>
              <a:chExt cx="3795564" cy="2379369"/>
            </a:xfrm>
          </p:grpSpPr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2AF30FA-87C0-103B-854E-66F3EE991686}"/>
                  </a:ext>
                </a:extLst>
              </p:cNvPr>
              <p:cNvSpPr txBox="1"/>
              <p:nvPr/>
            </p:nvSpPr>
            <p:spPr>
              <a:xfrm>
                <a:off x="8764805" y="3631552"/>
                <a:ext cx="3795563" cy="204477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  <a:buClr>
                    <a:srgbClr val="170C59"/>
                  </a:buClr>
                </a:pP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undertaken by 5 research organisations providing over </a:t>
                </a:r>
                <a:r>
                  <a:rPr lang="en-ID" sz="1200" b="1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15,000 survey responses </a:t>
                </a: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and </a:t>
                </a:r>
                <a:r>
                  <a:rPr lang="en-ID" sz="1200" b="1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70 focus groups </a:t>
                </a: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including:</a:t>
                </a:r>
              </a:p>
              <a:p>
                <a:pPr marL="628650" lvl="1" indent="-171450">
                  <a:lnSpc>
                    <a:spcPct val="120000"/>
                  </a:lnSpc>
                  <a:buClr>
                    <a:srgbClr val="170C59"/>
                  </a:buClr>
                  <a:buFont typeface="Wingdings" panose="05000000000000000000" pitchFamily="2" charset="2"/>
                  <a:buChar char="§"/>
                </a:pP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children and young people</a:t>
                </a:r>
              </a:p>
              <a:p>
                <a:pPr marL="628650" lvl="1" indent="-171450">
                  <a:lnSpc>
                    <a:spcPct val="120000"/>
                  </a:lnSpc>
                  <a:buClr>
                    <a:srgbClr val="170C59"/>
                  </a:buClr>
                  <a:buFont typeface="Wingdings" panose="05000000000000000000" pitchFamily="2" charset="2"/>
                  <a:buChar char="§"/>
                </a:pP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parents and carers</a:t>
                </a:r>
              </a:p>
              <a:p>
                <a:pPr marL="628650" lvl="1" indent="-171450">
                  <a:lnSpc>
                    <a:spcPct val="120000"/>
                  </a:lnSpc>
                  <a:buClr>
                    <a:srgbClr val="170C59"/>
                  </a:buClr>
                  <a:buFont typeface="Wingdings" panose="05000000000000000000" pitchFamily="2" charset="2"/>
                  <a:buChar char="§"/>
                </a:pP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members of the public</a:t>
                </a:r>
              </a:p>
              <a:p>
                <a:pPr marL="628650" lvl="1" indent="-171450">
                  <a:lnSpc>
                    <a:spcPct val="120000"/>
                  </a:lnSpc>
                  <a:buClr>
                    <a:srgbClr val="170C59"/>
                  </a:buClr>
                  <a:buFont typeface="Wingdings" panose="05000000000000000000" pitchFamily="2" charset="2"/>
                  <a:buChar char="§"/>
                </a:pP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professionals from sectors we inspect and regulate.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A82EF65A-75C7-F2A1-15D2-CE43A4F10F29}"/>
                  </a:ext>
                </a:extLst>
              </p:cNvPr>
              <p:cNvSpPr txBox="1"/>
              <p:nvPr/>
            </p:nvSpPr>
            <p:spPr>
              <a:xfrm>
                <a:off x="8764805" y="3296954"/>
                <a:ext cx="3795564" cy="421975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D" sz="2000" b="1">
                    <a:solidFill>
                      <a:srgbClr val="170C59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Independent research</a:t>
                </a:r>
                <a:endParaRPr lang="en-US" sz="2000" b="1">
                  <a:solidFill>
                    <a:srgbClr val="170C5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A2F4DA9E-27FB-F78D-6930-7792F31C3C0C}"/>
                </a:ext>
              </a:extLst>
            </p:cNvPr>
            <p:cNvGrpSpPr/>
            <p:nvPr/>
          </p:nvGrpSpPr>
          <p:grpSpPr>
            <a:xfrm>
              <a:off x="1180064" y="1372599"/>
              <a:ext cx="3493839" cy="846341"/>
              <a:chOff x="8764805" y="3296954"/>
              <a:chExt cx="3493839" cy="846341"/>
            </a:xfrm>
          </p:grpSpPr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AA606EF1-11F7-4452-6B32-7A47F8126323}"/>
                  </a:ext>
                </a:extLst>
              </p:cNvPr>
              <p:cNvSpPr txBox="1"/>
              <p:nvPr/>
            </p:nvSpPr>
            <p:spPr>
              <a:xfrm>
                <a:off x="9322102" y="3631552"/>
                <a:ext cx="2936542" cy="51174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ID" sz="120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Over </a:t>
                </a:r>
                <a:r>
                  <a:rPr lang="en-ID" sz="1200" dirty="0">
                    <a:solidFill>
                      <a:srgbClr val="2092B6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20,000 responses </a:t>
                </a:r>
                <a:r>
                  <a:rPr lang="en-ID" sz="120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including </a:t>
                </a:r>
                <a:br>
                  <a:rPr lang="en-ID" sz="120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D" sz="120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4,300 from children and young people.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D7B43D7-B6BA-78A8-BDB0-0392ACFD0E50}"/>
                  </a:ext>
                </a:extLst>
              </p:cNvPr>
              <p:cNvSpPr txBox="1"/>
              <p:nvPr/>
            </p:nvSpPr>
            <p:spPr>
              <a:xfrm>
                <a:off x="8764805" y="3296954"/>
                <a:ext cx="3493839" cy="421975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ID" sz="2000" b="1" dirty="0">
                    <a:solidFill>
                      <a:srgbClr val="2092B6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Public consultation</a:t>
                </a:r>
                <a:endParaRPr lang="en-US" sz="2000" b="1" dirty="0">
                  <a:solidFill>
                    <a:srgbClr val="2092B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C4E16F5A-8E9F-EFD4-D064-70DA6876804F}"/>
                </a:ext>
              </a:extLst>
            </p:cNvPr>
            <p:cNvGrpSpPr/>
            <p:nvPr/>
          </p:nvGrpSpPr>
          <p:grpSpPr>
            <a:xfrm>
              <a:off x="555164" y="5565238"/>
              <a:ext cx="4408658" cy="994074"/>
              <a:chOff x="8764804" y="2927622"/>
              <a:chExt cx="3493840" cy="994074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B2D509F-C93A-5552-A377-914745958341}"/>
                  </a:ext>
                </a:extLst>
              </p:cNvPr>
              <p:cNvSpPr txBox="1"/>
              <p:nvPr/>
            </p:nvSpPr>
            <p:spPr>
              <a:xfrm>
                <a:off x="9414683" y="3631552"/>
                <a:ext cx="2843961" cy="29014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for Ofsted by Dame Christine Gilbert.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56BD832-CD58-73CD-488F-A02D992EC823}"/>
                  </a:ext>
                </a:extLst>
              </p:cNvPr>
              <p:cNvSpPr txBox="1"/>
              <p:nvPr/>
            </p:nvSpPr>
            <p:spPr>
              <a:xfrm>
                <a:off x="8764805" y="2927622"/>
                <a:ext cx="3493839" cy="79130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ID" sz="2000" b="1">
                    <a:solidFill>
                      <a:srgbClr val="8AB23E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Independent learning review</a:t>
                </a:r>
                <a:endParaRPr lang="en-US" sz="2000" b="1">
                  <a:solidFill>
                    <a:srgbClr val="8AB23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082B1A9F-B2AC-FCEA-7BEA-0D9DA88E61E3}"/>
                </a:ext>
              </a:extLst>
            </p:cNvPr>
            <p:cNvGrpSpPr/>
            <p:nvPr/>
          </p:nvGrpSpPr>
          <p:grpSpPr>
            <a:xfrm>
              <a:off x="72458" y="3560120"/>
              <a:ext cx="3493839" cy="1067940"/>
              <a:chOff x="8764805" y="3296954"/>
              <a:chExt cx="3493839" cy="1067940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41BAF4CB-13EE-B869-E026-075AB0CC1F36}"/>
                  </a:ext>
                </a:extLst>
              </p:cNvPr>
              <p:cNvSpPr txBox="1"/>
              <p:nvPr/>
            </p:nvSpPr>
            <p:spPr>
              <a:xfrm>
                <a:off x="9130688" y="3631552"/>
                <a:ext cx="3127956" cy="73334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Engaged with thousands of our stakeholders at events led by HMCI </a:t>
                </a:r>
                <a:b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ID" sz="120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and other leaders at Ofsted</a:t>
                </a:r>
                <a:r>
                  <a:rPr lang="en-ID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9AACC139-1BCA-04DE-4C53-472562D1D440}"/>
                  </a:ext>
                </a:extLst>
              </p:cNvPr>
              <p:cNvSpPr txBox="1"/>
              <p:nvPr/>
            </p:nvSpPr>
            <p:spPr>
              <a:xfrm>
                <a:off x="8764805" y="3296954"/>
                <a:ext cx="3493839" cy="421975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ID" sz="2000" b="1">
                    <a:solidFill>
                      <a:srgbClr val="F9B44D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Events</a:t>
                </a:r>
                <a:endParaRPr lang="en-US" sz="2000" b="1">
                  <a:solidFill>
                    <a:srgbClr val="F9B44D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" name="Picture 1" descr="A close-up of logos&#10;&#10;Description automatically generated">
              <a:extLst>
                <a:ext uri="{FF2B5EF4-FFF2-40B4-BE49-F238E27FC236}">
                  <a16:creationId xmlns:a16="http://schemas.microsoft.com/office/drawing/2014/main" id="{04322F83-8BB2-23F3-70BC-29865409AB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150" t="-4043"/>
            <a:stretch/>
          </p:blipFill>
          <p:spPr bwMode="auto">
            <a:xfrm>
              <a:off x="5233848" y="3579794"/>
              <a:ext cx="1673174" cy="905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1A7055B-2F0C-4E3E-5412-8832339A9110}"/>
              </a:ext>
            </a:extLst>
          </p:cNvPr>
          <p:cNvGrpSpPr/>
          <p:nvPr/>
        </p:nvGrpSpPr>
        <p:grpSpPr>
          <a:xfrm>
            <a:off x="4372582" y="4683817"/>
            <a:ext cx="609600" cy="606425"/>
            <a:chOff x="3438526" y="4441825"/>
            <a:chExt cx="609600" cy="606425"/>
          </a:xfrm>
          <a:solidFill>
            <a:schemeClr val="bg1"/>
          </a:solidFill>
        </p:grpSpPr>
        <p:sp>
          <p:nvSpPr>
            <p:cNvPr id="107" name="Freeform 379">
              <a:extLst>
                <a:ext uri="{FF2B5EF4-FFF2-40B4-BE49-F238E27FC236}">
                  <a16:creationId xmlns:a16="http://schemas.microsoft.com/office/drawing/2014/main" id="{34BEA0FA-5D50-F5B7-9492-ECDBE01596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8526" y="4441825"/>
              <a:ext cx="609600" cy="606425"/>
            </a:xfrm>
            <a:custGeom>
              <a:avLst/>
              <a:gdLst>
                <a:gd name="T0" fmla="*/ 212 w 217"/>
                <a:gd name="T1" fmla="*/ 188 h 216"/>
                <a:gd name="T2" fmla="*/ 156 w 217"/>
                <a:gd name="T3" fmla="*/ 132 h 216"/>
                <a:gd name="T4" fmla="*/ 148 w 217"/>
                <a:gd name="T5" fmla="*/ 129 h 216"/>
                <a:gd name="T6" fmla="*/ 145 w 217"/>
                <a:gd name="T7" fmla="*/ 129 h 216"/>
                <a:gd name="T8" fmla="*/ 137 w 217"/>
                <a:gd name="T9" fmla="*/ 121 h 216"/>
                <a:gd name="T10" fmla="*/ 152 w 217"/>
                <a:gd name="T11" fmla="*/ 76 h 216"/>
                <a:gd name="T12" fmla="*/ 76 w 217"/>
                <a:gd name="T13" fmla="*/ 0 h 216"/>
                <a:gd name="T14" fmla="*/ 0 w 217"/>
                <a:gd name="T15" fmla="*/ 76 h 216"/>
                <a:gd name="T16" fmla="*/ 76 w 217"/>
                <a:gd name="T17" fmla="*/ 152 h 216"/>
                <a:gd name="T18" fmla="*/ 121 w 217"/>
                <a:gd name="T19" fmla="*/ 137 h 216"/>
                <a:gd name="T20" fmla="*/ 129 w 217"/>
                <a:gd name="T21" fmla="*/ 145 h 216"/>
                <a:gd name="T22" fmla="*/ 132 w 217"/>
                <a:gd name="T23" fmla="*/ 156 h 216"/>
                <a:gd name="T24" fmla="*/ 188 w 217"/>
                <a:gd name="T25" fmla="*/ 212 h 216"/>
                <a:gd name="T26" fmla="*/ 196 w 217"/>
                <a:gd name="T27" fmla="*/ 216 h 216"/>
                <a:gd name="T28" fmla="*/ 204 w 217"/>
                <a:gd name="T29" fmla="*/ 212 h 216"/>
                <a:gd name="T30" fmla="*/ 212 w 217"/>
                <a:gd name="T31" fmla="*/ 204 h 216"/>
                <a:gd name="T32" fmla="*/ 212 w 217"/>
                <a:gd name="T33" fmla="*/ 188 h 216"/>
                <a:gd name="T34" fmla="*/ 76 w 217"/>
                <a:gd name="T35" fmla="*/ 148 h 216"/>
                <a:gd name="T36" fmla="*/ 4 w 217"/>
                <a:gd name="T37" fmla="*/ 76 h 216"/>
                <a:gd name="T38" fmla="*/ 76 w 217"/>
                <a:gd name="T39" fmla="*/ 4 h 216"/>
                <a:gd name="T40" fmla="*/ 148 w 217"/>
                <a:gd name="T41" fmla="*/ 76 h 216"/>
                <a:gd name="T42" fmla="*/ 76 w 217"/>
                <a:gd name="T43" fmla="*/ 148 h 216"/>
                <a:gd name="T44" fmla="*/ 131 w 217"/>
                <a:gd name="T45" fmla="*/ 141 h 216"/>
                <a:gd name="T46" fmla="*/ 124 w 217"/>
                <a:gd name="T47" fmla="*/ 135 h 216"/>
                <a:gd name="T48" fmla="*/ 135 w 217"/>
                <a:gd name="T49" fmla="*/ 124 h 216"/>
                <a:gd name="T50" fmla="*/ 141 w 217"/>
                <a:gd name="T51" fmla="*/ 131 h 216"/>
                <a:gd name="T52" fmla="*/ 140 w 217"/>
                <a:gd name="T53" fmla="*/ 132 h 216"/>
                <a:gd name="T54" fmla="*/ 132 w 217"/>
                <a:gd name="T55" fmla="*/ 140 h 216"/>
                <a:gd name="T56" fmla="*/ 131 w 217"/>
                <a:gd name="T57" fmla="*/ 141 h 216"/>
                <a:gd name="T58" fmla="*/ 209 w 217"/>
                <a:gd name="T59" fmla="*/ 201 h 216"/>
                <a:gd name="T60" fmla="*/ 201 w 217"/>
                <a:gd name="T61" fmla="*/ 209 h 216"/>
                <a:gd name="T62" fmla="*/ 196 w 217"/>
                <a:gd name="T63" fmla="*/ 212 h 216"/>
                <a:gd name="T64" fmla="*/ 191 w 217"/>
                <a:gd name="T65" fmla="*/ 209 h 216"/>
                <a:gd name="T66" fmla="*/ 135 w 217"/>
                <a:gd name="T67" fmla="*/ 153 h 216"/>
                <a:gd name="T68" fmla="*/ 135 w 217"/>
                <a:gd name="T69" fmla="*/ 143 h 216"/>
                <a:gd name="T70" fmla="*/ 143 w 217"/>
                <a:gd name="T71" fmla="*/ 135 h 216"/>
                <a:gd name="T72" fmla="*/ 148 w 217"/>
                <a:gd name="T73" fmla="*/ 133 h 216"/>
                <a:gd name="T74" fmla="*/ 153 w 217"/>
                <a:gd name="T75" fmla="*/ 135 h 216"/>
                <a:gd name="T76" fmla="*/ 209 w 217"/>
                <a:gd name="T77" fmla="*/ 191 h 216"/>
                <a:gd name="T78" fmla="*/ 209 w 217"/>
                <a:gd name="T79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" h="216">
                  <a:moveTo>
                    <a:pt x="212" y="188"/>
                  </a:moveTo>
                  <a:cubicBezTo>
                    <a:pt x="156" y="132"/>
                    <a:pt x="156" y="132"/>
                    <a:pt x="156" y="132"/>
                  </a:cubicBezTo>
                  <a:cubicBezTo>
                    <a:pt x="154" y="130"/>
                    <a:pt x="151" y="129"/>
                    <a:pt x="148" y="129"/>
                  </a:cubicBezTo>
                  <a:cubicBezTo>
                    <a:pt x="147" y="129"/>
                    <a:pt x="146" y="129"/>
                    <a:pt x="145" y="129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46" y="108"/>
                    <a:pt x="152" y="93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93" y="152"/>
                    <a:pt x="108" y="146"/>
                    <a:pt x="121" y="137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28" y="149"/>
                    <a:pt x="129" y="153"/>
                    <a:pt x="132" y="156"/>
                  </a:cubicBezTo>
                  <a:cubicBezTo>
                    <a:pt x="188" y="212"/>
                    <a:pt x="188" y="212"/>
                    <a:pt x="188" y="212"/>
                  </a:cubicBezTo>
                  <a:cubicBezTo>
                    <a:pt x="190" y="214"/>
                    <a:pt x="193" y="216"/>
                    <a:pt x="196" y="216"/>
                  </a:cubicBezTo>
                  <a:cubicBezTo>
                    <a:pt x="199" y="216"/>
                    <a:pt x="202" y="214"/>
                    <a:pt x="204" y="212"/>
                  </a:cubicBezTo>
                  <a:cubicBezTo>
                    <a:pt x="212" y="204"/>
                    <a:pt x="212" y="204"/>
                    <a:pt x="212" y="204"/>
                  </a:cubicBezTo>
                  <a:cubicBezTo>
                    <a:pt x="217" y="199"/>
                    <a:pt x="217" y="193"/>
                    <a:pt x="212" y="188"/>
                  </a:cubicBezTo>
                  <a:close/>
                  <a:moveTo>
                    <a:pt x="76" y="148"/>
                  </a:moveTo>
                  <a:cubicBezTo>
                    <a:pt x="36" y="148"/>
                    <a:pt x="4" y="116"/>
                    <a:pt x="4" y="76"/>
                  </a:cubicBezTo>
                  <a:cubicBezTo>
                    <a:pt x="4" y="36"/>
                    <a:pt x="36" y="4"/>
                    <a:pt x="76" y="4"/>
                  </a:cubicBezTo>
                  <a:cubicBezTo>
                    <a:pt x="116" y="4"/>
                    <a:pt x="148" y="36"/>
                    <a:pt x="148" y="76"/>
                  </a:cubicBezTo>
                  <a:cubicBezTo>
                    <a:pt x="148" y="116"/>
                    <a:pt x="116" y="148"/>
                    <a:pt x="76" y="148"/>
                  </a:cubicBezTo>
                  <a:close/>
                  <a:moveTo>
                    <a:pt x="131" y="141"/>
                  </a:moveTo>
                  <a:cubicBezTo>
                    <a:pt x="124" y="135"/>
                    <a:pt x="124" y="135"/>
                    <a:pt x="124" y="135"/>
                  </a:cubicBezTo>
                  <a:cubicBezTo>
                    <a:pt x="128" y="132"/>
                    <a:pt x="132" y="128"/>
                    <a:pt x="135" y="124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1" y="131"/>
                    <a:pt x="140" y="132"/>
                    <a:pt x="140" y="132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0"/>
                    <a:pt x="131" y="141"/>
                    <a:pt x="131" y="141"/>
                  </a:cubicBezTo>
                  <a:close/>
                  <a:moveTo>
                    <a:pt x="209" y="201"/>
                  </a:moveTo>
                  <a:cubicBezTo>
                    <a:pt x="201" y="209"/>
                    <a:pt x="201" y="209"/>
                    <a:pt x="201" y="209"/>
                  </a:cubicBezTo>
                  <a:cubicBezTo>
                    <a:pt x="200" y="211"/>
                    <a:pt x="198" y="212"/>
                    <a:pt x="196" y="212"/>
                  </a:cubicBezTo>
                  <a:cubicBezTo>
                    <a:pt x="194" y="212"/>
                    <a:pt x="192" y="211"/>
                    <a:pt x="191" y="209"/>
                  </a:cubicBezTo>
                  <a:cubicBezTo>
                    <a:pt x="135" y="153"/>
                    <a:pt x="135" y="153"/>
                    <a:pt x="135" y="153"/>
                  </a:cubicBezTo>
                  <a:cubicBezTo>
                    <a:pt x="132" y="150"/>
                    <a:pt x="132" y="146"/>
                    <a:pt x="135" y="143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4" y="133"/>
                    <a:pt x="146" y="133"/>
                    <a:pt x="148" y="133"/>
                  </a:cubicBezTo>
                  <a:cubicBezTo>
                    <a:pt x="150" y="133"/>
                    <a:pt x="152" y="133"/>
                    <a:pt x="153" y="135"/>
                  </a:cubicBezTo>
                  <a:cubicBezTo>
                    <a:pt x="209" y="191"/>
                    <a:pt x="209" y="191"/>
                    <a:pt x="209" y="191"/>
                  </a:cubicBezTo>
                  <a:cubicBezTo>
                    <a:pt x="212" y="194"/>
                    <a:pt x="212" y="198"/>
                    <a:pt x="209" y="20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80">
              <a:extLst>
                <a:ext uri="{FF2B5EF4-FFF2-40B4-BE49-F238E27FC236}">
                  <a16:creationId xmlns:a16="http://schemas.microsoft.com/office/drawing/2014/main" id="{0FA0CD9B-B57D-B0FC-B84B-09EEE5120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301" y="4546600"/>
              <a:ext cx="260350" cy="263525"/>
            </a:xfrm>
            <a:custGeom>
              <a:avLst/>
              <a:gdLst>
                <a:gd name="T0" fmla="*/ 77 w 93"/>
                <a:gd name="T1" fmla="*/ 1 h 94"/>
                <a:gd name="T2" fmla="*/ 74 w 93"/>
                <a:gd name="T3" fmla="*/ 1 h 94"/>
                <a:gd name="T4" fmla="*/ 74 w 93"/>
                <a:gd name="T5" fmla="*/ 4 h 94"/>
                <a:gd name="T6" fmla="*/ 89 w 93"/>
                <a:gd name="T7" fmla="*/ 39 h 94"/>
                <a:gd name="T8" fmla="*/ 74 w 93"/>
                <a:gd name="T9" fmla="*/ 74 h 94"/>
                <a:gd name="T10" fmla="*/ 4 w 93"/>
                <a:gd name="T11" fmla="*/ 74 h 94"/>
                <a:gd name="T12" fmla="*/ 1 w 93"/>
                <a:gd name="T13" fmla="*/ 74 h 94"/>
                <a:gd name="T14" fmla="*/ 1 w 93"/>
                <a:gd name="T15" fmla="*/ 77 h 94"/>
                <a:gd name="T16" fmla="*/ 39 w 93"/>
                <a:gd name="T17" fmla="*/ 93 h 94"/>
                <a:gd name="T18" fmla="*/ 77 w 93"/>
                <a:gd name="T19" fmla="*/ 77 h 94"/>
                <a:gd name="T20" fmla="*/ 93 w 93"/>
                <a:gd name="T21" fmla="*/ 39 h 94"/>
                <a:gd name="T22" fmla="*/ 77 w 93"/>
                <a:gd name="T23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94">
                  <a:moveTo>
                    <a:pt x="77" y="1"/>
                  </a:moveTo>
                  <a:cubicBezTo>
                    <a:pt x="76" y="0"/>
                    <a:pt x="75" y="0"/>
                    <a:pt x="74" y="1"/>
                  </a:cubicBezTo>
                  <a:cubicBezTo>
                    <a:pt x="74" y="2"/>
                    <a:pt x="74" y="3"/>
                    <a:pt x="74" y="4"/>
                  </a:cubicBezTo>
                  <a:cubicBezTo>
                    <a:pt x="84" y="13"/>
                    <a:pt x="89" y="26"/>
                    <a:pt x="89" y="39"/>
                  </a:cubicBezTo>
                  <a:cubicBezTo>
                    <a:pt x="89" y="52"/>
                    <a:pt x="84" y="65"/>
                    <a:pt x="74" y="74"/>
                  </a:cubicBezTo>
                  <a:cubicBezTo>
                    <a:pt x="55" y="94"/>
                    <a:pt x="23" y="94"/>
                    <a:pt x="4" y="74"/>
                  </a:cubicBezTo>
                  <a:cubicBezTo>
                    <a:pt x="3" y="74"/>
                    <a:pt x="2" y="74"/>
                    <a:pt x="1" y="74"/>
                  </a:cubicBezTo>
                  <a:cubicBezTo>
                    <a:pt x="0" y="75"/>
                    <a:pt x="0" y="76"/>
                    <a:pt x="1" y="77"/>
                  </a:cubicBezTo>
                  <a:cubicBezTo>
                    <a:pt x="11" y="88"/>
                    <a:pt x="25" y="93"/>
                    <a:pt x="39" y="93"/>
                  </a:cubicBezTo>
                  <a:cubicBezTo>
                    <a:pt x="53" y="93"/>
                    <a:pt x="67" y="88"/>
                    <a:pt x="77" y="77"/>
                  </a:cubicBezTo>
                  <a:cubicBezTo>
                    <a:pt x="87" y="67"/>
                    <a:pt x="93" y="53"/>
                    <a:pt x="93" y="39"/>
                  </a:cubicBezTo>
                  <a:cubicBezTo>
                    <a:pt x="93" y="25"/>
                    <a:pt x="87" y="11"/>
                    <a:pt x="77" y="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81">
              <a:extLst>
                <a:ext uri="{FF2B5EF4-FFF2-40B4-BE49-F238E27FC236}">
                  <a16:creationId xmlns:a16="http://schemas.microsoft.com/office/drawing/2014/main" id="{0567AEE4-79BD-751B-CCBD-F1D70A7584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1863" y="4475163"/>
              <a:ext cx="360363" cy="360363"/>
            </a:xfrm>
            <a:custGeom>
              <a:avLst/>
              <a:gdLst>
                <a:gd name="T0" fmla="*/ 64 w 128"/>
                <a:gd name="T1" fmla="*/ 0 h 128"/>
                <a:gd name="T2" fmla="*/ 0 w 128"/>
                <a:gd name="T3" fmla="*/ 64 h 128"/>
                <a:gd name="T4" fmla="*/ 64 w 128"/>
                <a:gd name="T5" fmla="*/ 128 h 128"/>
                <a:gd name="T6" fmla="*/ 128 w 128"/>
                <a:gd name="T7" fmla="*/ 64 h 128"/>
                <a:gd name="T8" fmla="*/ 64 w 128"/>
                <a:gd name="T9" fmla="*/ 0 h 128"/>
                <a:gd name="T10" fmla="*/ 64 w 128"/>
                <a:gd name="T11" fmla="*/ 124 h 128"/>
                <a:gd name="T12" fmla="*/ 4 w 128"/>
                <a:gd name="T13" fmla="*/ 64 h 128"/>
                <a:gd name="T14" fmla="*/ 64 w 128"/>
                <a:gd name="T15" fmla="*/ 4 h 128"/>
                <a:gd name="T16" fmla="*/ 124 w 128"/>
                <a:gd name="T17" fmla="*/ 64 h 128"/>
                <a:gd name="T18" fmla="*/ 64 w 128"/>
                <a:gd name="T19" fmla="*/ 12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99" y="128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4" y="124"/>
                  </a:moveTo>
                  <a:cubicBezTo>
                    <a:pt x="31" y="124"/>
                    <a:pt x="4" y="97"/>
                    <a:pt x="4" y="64"/>
                  </a:cubicBezTo>
                  <a:cubicBezTo>
                    <a:pt x="4" y="31"/>
                    <a:pt x="31" y="4"/>
                    <a:pt x="64" y="4"/>
                  </a:cubicBezTo>
                  <a:cubicBezTo>
                    <a:pt x="97" y="4"/>
                    <a:pt x="124" y="31"/>
                    <a:pt x="124" y="64"/>
                  </a:cubicBezTo>
                  <a:cubicBezTo>
                    <a:pt x="124" y="97"/>
                    <a:pt x="97" y="124"/>
                    <a:pt x="64" y="1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F7F0BD5-487C-450F-C1FA-5A932340513A}"/>
              </a:ext>
            </a:extLst>
          </p:cNvPr>
          <p:cNvGrpSpPr/>
          <p:nvPr/>
        </p:nvGrpSpPr>
        <p:grpSpPr>
          <a:xfrm>
            <a:off x="3422104" y="3137785"/>
            <a:ext cx="780478" cy="800490"/>
            <a:chOff x="8148263" y="3500785"/>
            <a:chExt cx="608656" cy="624262"/>
          </a:xfrm>
          <a:solidFill>
            <a:schemeClr val="bg1"/>
          </a:solidFill>
        </p:grpSpPr>
        <p:sp>
          <p:nvSpPr>
            <p:cNvPr id="111" name="Freeform 391">
              <a:extLst>
                <a:ext uri="{FF2B5EF4-FFF2-40B4-BE49-F238E27FC236}">
                  <a16:creationId xmlns:a16="http://schemas.microsoft.com/office/drawing/2014/main" id="{5F0D6613-D7C0-9CD4-0297-3DEA909E7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361" y="3781703"/>
              <a:ext cx="140459" cy="109246"/>
            </a:xfrm>
            <a:custGeom>
              <a:avLst/>
              <a:gdLst>
                <a:gd name="T0" fmla="*/ 44 w 48"/>
                <a:gd name="T1" fmla="*/ 5 h 37"/>
                <a:gd name="T2" fmla="*/ 44 w 48"/>
                <a:gd name="T3" fmla="*/ 23 h 37"/>
                <a:gd name="T4" fmla="*/ 24 w 48"/>
                <a:gd name="T5" fmla="*/ 33 h 37"/>
                <a:gd name="T6" fmla="*/ 4 w 48"/>
                <a:gd name="T7" fmla="*/ 23 h 37"/>
                <a:gd name="T8" fmla="*/ 4 w 48"/>
                <a:gd name="T9" fmla="*/ 5 h 37"/>
                <a:gd name="T10" fmla="*/ 0 w 48"/>
                <a:gd name="T11" fmla="*/ 0 h 37"/>
                <a:gd name="T12" fmla="*/ 0 w 48"/>
                <a:gd name="T13" fmla="*/ 23 h 37"/>
                <a:gd name="T14" fmla="*/ 1 w 48"/>
                <a:gd name="T15" fmla="*/ 26 h 37"/>
                <a:gd name="T16" fmla="*/ 24 w 48"/>
                <a:gd name="T17" fmla="*/ 37 h 37"/>
                <a:gd name="T18" fmla="*/ 47 w 48"/>
                <a:gd name="T19" fmla="*/ 25 h 37"/>
                <a:gd name="T20" fmla="*/ 48 w 48"/>
                <a:gd name="T21" fmla="*/ 24 h 37"/>
                <a:gd name="T22" fmla="*/ 48 w 48"/>
                <a:gd name="T23" fmla="*/ 0 h 37"/>
                <a:gd name="T24" fmla="*/ 44 w 48"/>
                <a:gd name="T25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7">
                  <a:moveTo>
                    <a:pt x="44" y="5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2" y="26"/>
                    <a:pt x="35" y="33"/>
                    <a:pt x="24" y="33"/>
                  </a:cubicBezTo>
                  <a:cubicBezTo>
                    <a:pt x="13" y="33"/>
                    <a:pt x="6" y="26"/>
                    <a:pt x="4" y="2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3"/>
                    <a:pt x="1" y="2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4"/>
                    <a:pt x="1" y="25"/>
                    <a:pt x="1" y="26"/>
                  </a:cubicBezTo>
                  <a:cubicBezTo>
                    <a:pt x="4" y="29"/>
                    <a:pt x="12" y="37"/>
                    <a:pt x="24" y="37"/>
                  </a:cubicBezTo>
                  <a:cubicBezTo>
                    <a:pt x="37" y="37"/>
                    <a:pt x="45" y="28"/>
                    <a:pt x="47" y="25"/>
                  </a:cubicBezTo>
                  <a:cubicBezTo>
                    <a:pt x="48" y="25"/>
                    <a:pt x="48" y="24"/>
                    <a:pt x="48" y="2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2"/>
                    <a:pt x="45" y="3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92">
              <a:extLst>
                <a:ext uri="{FF2B5EF4-FFF2-40B4-BE49-F238E27FC236}">
                  <a16:creationId xmlns:a16="http://schemas.microsoft.com/office/drawing/2014/main" id="{0733E938-F749-5A24-7D28-287C49F9C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5542" y="3688064"/>
              <a:ext cx="234098" cy="140459"/>
            </a:xfrm>
            <a:custGeom>
              <a:avLst/>
              <a:gdLst>
                <a:gd name="T0" fmla="*/ 76 w 80"/>
                <a:gd name="T1" fmla="*/ 4 h 50"/>
                <a:gd name="T2" fmla="*/ 76 w 80"/>
                <a:gd name="T3" fmla="*/ 4 h 50"/>
                <a:gd name="T4" fmla="*/ 72 w 80"/>
                <a:gd name="T5" fmla="*/ 8 h 50"/>
                <a:gd name="T6" fmla="*/ 40 w 80"/>
                <a:gd name="T7" fmla="*/ 46 h 50"/>
                <a:gd name="T8" fmla="*/ 8 w 80"/>
                <a:gd name="T9" fmla="*/ 8 h 50"/>
                <a:gd name="T10" fmla="*/ 4 w 80"/>
                <a:gd name="T11" fmla="*/ 4 h 50"/>
                <a:gd name="T12" fmla="*/ 4 w 80"/>
                <a:gd name="T13" fmla="*/ 4 h 50"/>
                <a:gd name="T14" fmla="*/ 0 w 80"/>
                <a:gd name="T15" fmla="*/ 0 h 50"/>
                <a:gd name="T16" fmla="*/ 0 w 80"/>
                <a:gd name="T17" fmla="*/ 4 h 50"/>
                <a:gd name="T18" fmla="*/ 4 w 80"/>
                <a:gd name="T19" fmla="*/ 8 h 50"/>
                <a:gd name="T20" fmla="*/ 4 w 80"/>
                <a:gd name="T21" fmla="*/ 8 h 50"/>
                <a:gd name="T22" fmla="*/ 40 w 80"/>
                <a:gd name="T23" fmla="*/ 50 h 50"/>
                <a:gd name="T24" fmla="*/ 76 w 80"/>
                <a:gd name="T25" fmla="*/ 8 h 50"/>
                <a:gd name="T26" fmla="*/ 76 w 80"/>
                <a:gd name="T27" fmla="*/ 8 h 50"/>
                <a:gd name="T28" fmla="*/ 80 w 80"/>
                <a:gd name="T29" fmla="*/ 4 h 50"/>
                <a:gd name="T30" fmla="*/ 80 w 80"/>
                <a:gd name="T31" fmla="*/ 0 h 50"/>
                <a:gd name="T32" fmla="*/ 76 w 80"/>
                <a:gd name="T33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" h="50">
                  <a:moveTo>
                    <a:pt x="76" y="4"/>
                  </a:moveTo>
                  <a:cubicBezTo>
                    <a:pt x="76" y="4"/>
                    <a:pt x="76" y="4"/>
                    <a:pt x="76" y="4"/>
                  </a:cubicBezTo>
                  <a:cubicBezTo>
                    <a:pt x="74" y="4"/>
                    <a:pt x="72" y="6"/>
                    <a:pt x="72" y="8"/>
                  </a:cubicBezTo>
                  <a:cubicBezTo>
                    <a:pt x="71" y="26"/>
                    <a:pt x="54" y="46"/>
                    <a:pt x="40" y="46"/>
                  </a:cubicBezTo>
                  <a:cubicBezTo>
                    <a:pt x="26" y="46"/>
                    <a:pt x="9" y="26"/>
                    <a:pt x="8" y="8"/>
                  </a:cubicBezTo>
                  <a:cubicBezTo>
                    <a:pt x="8" y="6"/>
                    <a:pt x="6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0" y="4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27"/>
                    <a:pt x="23" y="50"/>
                    <a:pt x="40" y="50"/>
                  </a:cubicBezTo>
                  <a:cubicBezTo>
                    <a:pt x="57" y="50"/>
                    <a:pt x="75" y="27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6"/>
                    <a:pt x="80" y="4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4"/>
                    <a:pt x="76" y="4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93">
              <a:extLst>
                <a:ext uri="{FF2B5EF4-FFF2-40B4-BE49-F238E27FC236}">
                  <a16:creationId xmlns:a16="http://schemas.microsoft.com/office/drawing/2014/main" id="{4ACF7F17-919E-8AE4-74CA-BB3543641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5542" y="3500785"/>
              <a:ext cx="234098" cy="187279"/>
            </a:xfrm>
            <a:custGeom>
              <a:avLst/>
              <a:gdLst>
                <a:gd name="T0" fmla="*/ 80 w 80"/>
                <a:gd name="T1" fmla="*/ 36 h 68"/>
                <a:gd name="T2" fmla="*/ 64 w 80"/>
                <a:gd name="T3" fmla="*/ 8 h 68"/>
                <a:gd name="T4" fmla="*/ 36 w 80"/>
                <a:gd name="T5" fmla="*/ 0 h 68"/>
                <a:gd name="T6" fmla="*/ 0 w 80"/>
                <a:gd name="T7" fmla="*/ 36 h 68"/>
                <a:gd name="T8" fmla="*/ 2 w 80"/>
                <a:gd name="T9" fmla="*/ 57 h 68"/>
                <a:gd name="T10" fmla="*/ 4 w 80"/>
                <a:gd name="T11" fmla="*/ 68 h 68"/>
                <a:gd name="T12" fmla="*/ 8 w 80"/>
                <a:gd name="T13" fmla="*/ 40 h 68"/>
                <a:gd name="T14" fmla="*/ 10 w 80"/>
                <a:gd name="T15" fmla="*/ 35 h 68"/>
                <a:gd name="T16" fmla="*/ 32 w 80"/>
                <a:gd name="T17" fmla="*/ 40 h 68"/>
                <a:gd name="T18" fmla="*/ 64 w 80"/>
                <a:gd name="T19" fmla="*/ 29 h 68"/>
                <a:gd name="T20" fmla="*/ 68 w 80"/>
                <a:gd name="T21" fmla="*/ 32 h 68"/>
                <a:gd name="T22" fmla="*/ 76 w 80"/>
                <a:gd name="T23" fmla="*/ 68 h 68"/>
                <a:gd name="T24" fmla="*/ 78 w 80"/>
                <a:gd name="T25" fmla="*/ 57 h 68"/>
                <a:gd name="T26" fmla="*/ 80 w 80"/>
                <a:gd name="T27" fmla="*/ 36 h 68"/>
                <a:gd name="T28" fmla="*/ 76 w 80"/>
                <a:gd name="T29" fmla="*/ 39 h 68"/>
                <a:gd name="T30" fmla="*/ 71 w 80"/>
                <a:gd name="T31" fmla="*/ 30 h 68"/>
                <a:gd name="T32" fmla="*/ 64 w 80"/>
                <a:gd name="T33" fmla="*/ 25 h 68"/>
                <a:gd name="T34" fmla="*/ 55 w 80"/>
                <a:gd name="T35" fmla="*/ 29 h 68"/>
                <a:gd name="T36" fmla="*/ 32 w 80"/>
                <a:gd name="T37" fmla="*/ 36 h 68"/>
                <a:gd name="T38" fmla="*/ 14 w 80"/>
                <a:gd name="T39" fmla="*/ 32 h 68"/>
                <a:gd name="T40" fmla="*/ 10 w 80"/>
                <a:gd name="T41" fmla="*/ 31 h 68"/>
                <a:gd name="T42" fmla="*/ 4 w 80"/>
                <a:gd name="T43" fmla="*/ 39 h 68"/>
                <a:gd name="T44" fmla="*/ 4 w 80"/>
                <a:gd name="T45" fmla="*/ 36 h 68"/>
                <a:gd name="T46" fmla="*/ 36 w 80"/>
                <a:gd name="T47" fmla="*/ 4 h 68"/>
                <a:gd name="T48" fmla="*/ 61 w 80"/>
                <a:gd name="T49" fmla="*/ 11 h 68"/>
                <a:gd name="T50" fmla="*/ 62 w 80"/>
                <a:gd name="T51" fmla="*/ 12 h 68"/>
                <a:gd name="T52" fmla="*/ 64 w 80"/>
                <a:gd name="T53" fmla="*/ 12 h 68"/>
                <a:gd name="T54" fmla="*/ 76 w 80"/>
                <a:gd name="T55" fmla="*/ 36 h 68"/>
                <a:gd name="T56" fmla="*/ 76 w 80"/>
                <a:gd name="T57" fmla="*/ 3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68">
                  <a:moveTo>
                    <a:pt x="80" y="36"/>
                  </a:moveTo>
                  <a:cubicBezTo>
                    <a:pt x="80" y="24"/>
                    <a:pt x="78" y="8"/>
                    <a:pt x="64" y="8"/>
                  </a:cubicBezTo>
                  <a:cubicBezTo>
                    <a:pt x="58" y="1"/>
                    <a:pt x="48" y="0"/>
                    <a:pt x="36" y="0"/>
                  </a:cubicBezTo>
                  <a:cubicBezTo>
                    <a:pt x="6" y="0"/>
                    <a:pt x="0" y="18"/>
                    <a:pt x="0" y="36"/>
                  </a:cubicBezTo>
                  <a:cubicBezTo>
                    <a:pt x="0" y="38"/>
                    <a:pt x="1" y="49"/>
                    <a:pt x="2" y="57"/>
                  </a:cubicBezTo>
                  <a:cubicBezTo>
                    <a:pt x="3" y="64"/>
                    <a:pt x="4" y="68"/>
                    <a:pt x="4" y="68"/>
                  </a:cubicBezTo>
                  <a:cubicBezTo>
                    <a:pt x="4" y="56"/>
                    <a:pt x="7" y="51"/>
                    <a:pt x="8" y="40"/>
                  </a:cubicBezTo>
                  <a:cubicBezTo>
                    <a:pt x="8" y="36"/>
                    <a:pt x="9" y="35"/>
                    <a:pt x="10" y="35"/>
                  </a:cubicBezTo>
                  <a:cubicBezTo>
                    <a:pt x="12" y="35"/>
                    <a:pt x="17" y="40"/>
                    <a:pt x="32" y="40"/>
                  </a:cubicBezTo>
                  <a:cubicBezTo>
                    <a:pt x="49" y="40"/>
                    <a:pt x="59" y="29"/>
                    <a:pt x="64" y="29"/>
                  </a:cubicBezTo>
                  <a:cubicBezTo>
                    <a:pt x="66" y="29"/>
                    <a:pt x="67" y="30"/>
                    <a:pt x="68" y="32"/>
                  </a:cubicBezTo>
                  <a:cubicBezTo>
                    <a:pt x="76" y="46"/>
                    <a:pt x="76" y="54"/>
                    <a:pt x="76" y="68"/>
                  </a:cubicBezTo>
                  <a:cubicBezTo>
                    <a:pt x="76" y="68"/>
                    <a:pt x="77" y="64"/>
                    <a:pt x="78" y="57"/>
                  </a:cubicBezTo>
                  <a:cubicBezTo>
                    <a:pt x="79" y="51"/>
                    <a:pt x="80" y="38"/>
                    <a:pt x="80" y="36"/>
                  </a:cubicBezTo>
                  <a:close/>
                  <a:moveTo>
                    <a:pt x="76" y="39"/>
                  </a:moveTo>
                  <a:cubicBezTo>
                    <a:pt x="75" y="36"/>
                    <a:pt x="73" y="33"/>
                    <a:pt x="71" y="30"/>
                  </a:cubicBezTo>
                  <a:cubicBezTo>
                    <a:pt x="69" y="26"/>
                    <a:pt x="66" y="25"/>
                    <a:pt x="64" y="25"/>
                  </a:cubicBezTo>
                  <a:cubicBezTo>
                    <a:pt x="61" y="25"/>
                    <a:pt x="58" y="27"/>
                    <a:pt x="55" y="29"/>
                  </a:cubicBezTo>
                  <a:cubicBezTo>
                    <a:pt x="49" y="32"/>
                    <a:pt x="42" y="36"/>
                    <a:pt x="32" y="36"/>
                  </a:cubicBezTo>
                  <a:cubicBezTo>
                    <a:pt x="22" y="36"/>
                    <a:pt x="17" y="34"/>
                    <a:pt x="14" y="32"/>
                  </a:cubicBezTo>
                  <a:cubicBezTo>
                    <a:pt x="13" y="32"/>
                    <a:pt x="11" y="31"/>
                    <a:pt x="10" y="31"/>
                  </a:cubicBezTo>
                  <a:cubicBezTo>
                    <a:pt x="5" y="31"/>
                    <a:pt x="4" y="36"/>
                    <a:pt x="4" y="39"/>
                  </a:cubicBezTo>
                  <a:cubicBezTo>
                    <a:pt x="4" y="38"/>
                    <a:pt x="4" y="37"/>
                    <a:pt x="4" y="36"/>
                  </a:cubicBezTo>
                  <a:cubicBezTo>
                    <a:pt x="4" y="14"/>
                    <a:pt x="14" y="4"/>
                    <a:pt x="36" y="4"/>
                  </a:cubicBezTo>
                  <a:cubicBezTo>
                    <a:pt x="48" y="4"/>
                    <a:pt x="56" y="5"/>
                    <a:pt x="61" y="11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7" y="12"/>
                    <a:pt x="76" y="12"/>
                    <a:pt x="76" y="36"/>
                  </a:cubicBezTo>
                  <a:cubicBezTo>
                    <a:pt x="76" y="37"/>
                    <a:pt x="76" y="38"/>
                    <a:pt x="76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94">
              <a:extLst>
                <a:ext uri="{FF2B5EF4-FFF2-40B4-BE49-F238E27FC236}">
                  <a16:creationId xmlns:a16="http://schemas.microsoft.com/office/drawing/2014/main" id="{25421393-D357-DA71-F704-CA09510B88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1148" y="3641244"/>
              <a:ext cx="202885" cy="62426"/>
            </a:xfrm>
            <a:custGeom>
              <a:avLst/>
              <a:gdLst>
                <a:gd name="T0" fmla="*/ 67 w 72"/>
                <a:gd name="T1" fmla="*/ 4 h 20"/>
                <a:gd name="T2" fmla="*/ 58 w 72"/>
                <a:gd name="T3" fmla="*/ 1 h 20"/>
                <a:gd name="T4" fmla="*/ 50 w 72"/>
                <a:gd name="T5" fmla="*/ 0 h 20"/>
                <a:gd name="T6" fmla="*/ 39 w 72"/>
                <a:gd name="T7" fmla="*/ 4 h 20"/>
                <a:gd name="T8" fmla="*/ 30 w 72"/>
                <a:gd name="T9" fmla="*/ 2 h 20"/>
                <a:gd name="T10" fmla="*/ 18 w 72"/>
                <a:gd name="T11" fmla="*/ 0 h 20"/>
                <a:gd name="T12" fmla="*/ 8 w 72"/>
                <a:gd name="T13" fmla="*/ 1 h 20"/>
                <a:gd name="T14" fmla="*/ 0 w 72"/>
                <a:gd name="T15" fmla="*/ 4 h 20"/>
                <a:gd name="T16" fmla="*/ 5 w 72"/>
                <a:gd name="T17" fmla="*/ 8 h 20"/>
                <a:gd name="T18" fmla="*/ 10 w 72"/>
                <a:gd name="T19" fmla="*/ 19 h 20"/>
                <a:gd name="T20" fmla="*/ 19 w 72"/>
                <a:gd name="T21" fmla="*/ 20 h 20"/>
                <a:gd name="T22" fmla="*/ 26 w 72"/>
                <a:gd name="T23" fmla="*/ 19 h 20"/>
                <a:gd name="T24" fmla="*/ 33 w 72"/>
                <a:gd name="T25" fmla="*/ 8 h 20"/>
                <a:gd name="T26" fmla="*/ 39 w 72"/>
                <a:gd name="T27" fmla="*/ 8 h 20"/>
                <a:gd name="T28" fmla="*/ 46 w 72"/>
                <a:gd name="T29" fmla="*/ 19 h 20"/>
                <a:gd name="T30" fmla="*/ 53 w 72"/>
                <a:gd name="T31" fmla="*/ 20 h 20"/>
                <a:gd name="T32" fmla="*/ 62 w 72"/>
                <a:gd name="T33" fmla="*/ 19 h 20"/>
                <a:gd name="T34" fmla="*/ 68 w 72"/>
                <a:gd name="T35" fmla="*/ 8 h 20"/>
                <a:gd name="T36" fmla="*/ 72 w 72"/>
                <a:gd name="T37" fmla="*/ 4 h 20"/>
                <a:gd name="T38" fmla="*/ 29 w 72"/>
                <a:gd name="T39" fmla="*/ 14 h 20"/>
                <a:gd name="T40" fmla="*/ 24 w 72"/>
                <a:gd name="T41" fmla="*/ 17 h 20"/>
                <a:gd name="T42" fmla="*/ 16 w 72"/>
                <a:gd name="T43" fmla="*/ 17 h 20"/>
                <a:gd name="T44" fmla="*/ 7 w 72"/>
                <a:gd name="T45" fmla="*/ 14 h 20"/>
                <a:gd name="T46" fmla="*/ 8 w 72"/>
                <a:gd name="T47" fmla="*/ 3 h 20"/>
                <a:gd name="T48" fmla="*/ 18 w 72"/>
                <a:gd name="T49" fmla="*/ 2 h 20"/>
                <a:gd name="T50" fmla="*/ 30 w 72"/>
                <a:gd name="T51" fmla="*/ 3 h 20"/>
                <a:gd name="T52" fmla="*/ 31 w 72"/>
                <a:gd name="T53" fmla="*/ 5 h 20"/>
                <a:gd name="T54" fmla="*/ 62 w 72"/>
                <a:gd name="T55" fmla="*/ 17 h 20"/>
                <a:gd name="T56" fmla="*/ 53 w 72"/>
                <a:gd name="T57" fmla="*/ 18 h 20"/>
                <a:gd name="T58" fmla="*/ 46 w 72"/>
                <a:gd name="T59" fmla="*/ 17 h 20"/>
                <a:gd name="T60" fmla="*/ 41 w 72"/>
                <a:gd name="T61" fmla="*/ 5 h 20"/>
                <a:gd name="T62" fmla="*/ 42 w 72"/>
                <a:gd name="T63" fmla="*/ 3 h 20"/>
                <a:gd name="T64" fmla="*/ 54 w 72"/>
                <a:gd name="T65" fmla="*/ 2 h 20"/>
                <a:gd name="T66" fmla="*/ 64 w 72"/>
                <a:gd name="T67" fmla="*/ 3 h 20"/>
                <a:gd name="T68" fmla="*/ 65 w 72"/>
                <a:gd name="T6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" h="20">
                  <a:moveTo>
                    <a:pt x="72" y="4"/>
                  </a:move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6" y="2"/>
                    <a:pt x="64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0"/>
                    <a:pt x="55" y="0"/>
                    <a:pt x="54" y="0"/>
                  </a:cubicBezTo>
                  <a:cubicBezTo>
                    <a:pt x="52" y="0"/>
                    <a:pt x="51" y="0"/>
                    <a:pt x="50" y="0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2"/>
                    <a:pt x="39" y="3"/>
                    <a:pt x="39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2" y="2"/>
                    <a:pt x="30" y="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  <a:cubicBezTo>
                    <a:pt x="17" y="0"/>
                    <a:pt x="15" y="0"/>
                    <a:pt x="14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7"/>
                    <a:pt x="8" y="19"/>
                    <a:pt x="10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8" y="20"/>
                    <a:pt x="19" y="20"/>
                  </a:cubicBezTo>
                  <a:cubicBezTo>
                    <a:pt x="21" y="20"/>
                    <a:pt x="23" y="20"/>
                    <a:pt x="2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8"/>
                    <a:pt x="30" y="17"/>
                    <a:pt x="31" y="15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6"/>
                    <a:pt x="36" y="6"/>
                  </a:cubicBezTo>
                  <a:cubicBezTo>
                    <a:pt x="39" y="6"/>
                    <a:pt x="39" y="8"/>
                    <a:pt x="39" y="8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7"/>
                    <a:pt x="44" y="19"/>
                    <a:pt x="46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20"/>
                    <a:pt x="51" y="20"/>
                    <a:pt x="53" y="20"/>
                  </a:cubicBezTo>
                  <a:cubicBezTo>
                    <a:pt x="54" y="20"/>
                    <a:pt x="55" y="20"/>
                    <a:pt x="56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4" y="18"/>
                    <a:pt x="66" y="17"/>
                    <a:pt x="66" y="15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2" y="8"/>
                    <a:pt x="72" y="8"/>
                    <a:pt x="72" y="8"/>
                  </a:cubicBezTo>
                  <a:lnTo>
                    <a:pt x="72" y="4"/>
                  </a:lnTo>
                  <a:close/>
                  <a:moveTo>
                    <a:pt x="31" y="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7" y="17"/>
                    <a:pt x="26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2" y="17"/>
                    <a:pt x="21" y="18"/>
                    <a:pt x="19" y="18"/>
                  </a:cubicBezTo>
                  <a:cubicBezTo>
                    <a:pt x="18" y="18"/>
                    <a:pt x="17" y="18"/>
                    <a:pt x="1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8" y="15"/>
                    <a:pt x="7" y="1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7" y="4"/>
                    <a:pt x="8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2"/>
                    <a:pt x="17" y="2"/>
                    <a:pt x="18" y="2"/>
                  </a:cubicBezTo>
                  <a:cubicBezTo>
                    <a:pt x="20" y="2"/>
                    <a:pt x="21" y="2"/>
                    <a:pt x="22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1" y="4"/>
                    <a:pt x="31" y="4"/>
                  </a:cubicBezTo>
                  <a:cubicBezTo>
                    <a:pt x="31" y="4"/>
                    <a:pt x="31" y="5"/>
                    <a:pt x="31" y="5"/>
                  </a:cubicBezTo>
                  <a:close/>
                  <a:moveTo>
                    <a:pt x="65" y="14"/>
                  </a:moveTo>
                  <a:cubicBezTo>
                    <a:pt x="64" y="15"/>
                    <a:pt x="63" y="16"/>
                    <a:pt x="62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8"/>
                    <a:pt x="54" y="18"/>
                    <a:pt x="53" y="18"/>
                  </a:cubicBezTo>
                  <a:cubicBezTo>
                    <a:pt x="51" y="18"/>
                    <a:pt x="50" y="17"/>
                    <a:pt x="48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5" y="17"/>
                    <a:pt x="43" y="15"/>
                    <a:pt x="43" y="1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4"/>
                    <a:pt x="41" y="4"/>
                  </a:cubicBezTo>
                  <a:cubicBezTo>
                    <a:pt x="41" y="4"/>
                    <a:pt x="42" y="4"/>
                    <a:pt x="42" y="3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2"/>
                    <a:pt x="52" y="2"/>
                    <a:pt x="54" y="2"/>
                  </a:cubicBezTo>
                  <a:cubicBezTo>
                    <a:pt x="55" y="2"/>
                    <a:pt x="57" y="2"/>
                    <a:pt x="58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5" y="4"/>
                    <a:pt x="66" y="5"/>
                    <a:pt x="66" y="6"/>
                  </a:cubicBezTo>
                  <a:lnTo>
                    <a:pt x="6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95">
              <a:extLst>
                <a:ext uri="{FF2B5EF4-FFF2-40B4-BE49-F238E27FC236}">
                  <a16:creationId xmlns:a16="http://schemas.microsoft.com/office/drawing/2014/main" id="{A244E64C-0377-70BE-E24A-EFCC0AAE7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3279" y="3766097"/>
              <a:ext cx="46820" cy="187279"/>
            </a:xfrm>
            <a:custGeom>
              <a:avLst/>
              <a:gdLst>
                <a:gd name="T0" fmla="*/ 6 w 14"/>
                <a:gd name="T1" fmla="*/ 3 h 65"/>
                <a:gd name="T2" fmla="*/ 2 w 14"/>
                <a:gd name="T3" fmla="*/ 0 h 65"/>
                <a:gd name="T4" fmla="*/ 1 w 14"/>
                <a:gd name="T5" fmla="*/ 2 h 65"/>
                <a:gd name="T6" fmla="*/ 0 w 14"/>
                <a:gd name="T7" fmla="*/ 4 h 65"/>
                <a:gd name="T8" fmla="*/ 4 w 14"/>
                <a:gd name="T9" fmla="*/ 6 h 65"/>
                <a:gd name="T10" fmla="*/ 10 w 14"/>
                <a:gd name="T11" fmla="*/ 17 h 65"/>
                <a:gd name="T12" fmla="*/ 10 w 14"/>
                <a:gd name="T13" fmla="*/ 65 h 65"/>
                <a:gd name="T14" fmla="*/ 14 w 14"/>
                <a:gd name="T15" fmla="*/ 65 h 65"/>
                <a:gd name="T16" fmla="*/ 14 w 14"/>
                <a:gd name="T17" fmla="*/ 17 h 65"/>
                <a:gd name="T18" fmla="*/ 6 w 14"/>
                <a:gd name="T19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65">
                  <a:moveTo>
                    <a:pt x="6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7" y="8"/>
                    <a:pt x="10" y="13"/>
                    <a:pt x="10" y="17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2"/>
                    <a:pt x="11" y="6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96">
              <a:extLst>
                <a:ext uri="{FF2B5EF4-FFF2-40B4-BE49-F238E27FC236}">
                  <a16:creationId xmlns:a16="http://schemas.microsoft.com/office/drawing/2014/main" id="{A08E2B6D-7432-1ED2-1B19-97107E2E85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5247" y="3703670"/>
              <a:ext cx="93639" cy="93639"/>
            </a:xfrm>
            <a:custGeom>
              <a:avLst/>
              <a:gdLst>
                <a:gd name="T0" fmla="*/ 25 w 35"/>
                <a:gd name="T1" fmla="*/ 29 h 29"/>
                <a:gd name="T2" fmla="*/ 20 w 35"/>
                <a:gd name="T3" fmla="*/ 27 h 29"/>
                <a:gd name="T4" fmla="*/ 6 w 35"/>
                <a:gd name="T5" fmla="*/ 18 h 29"/>
                <a:gd name="T6" fmla="*/ 3 w 35"/>
                <a:gd name="T7" fmla="*/ 5 h 29"/>
                <a:gd name="T8" fmla="*/ 11 w 35"/>
                <a:gd name="T9" fmla="*/ 0 h 29"/>
                <a:gd name="T10" fmla="*/ 16 w 35"/>
                <a:gd name="T11" fmla="*/ 2 h 29"/>
                <a:gd name="T12" fmla="*/ 30 w 35"/>
                <a:gd name="T13" fmla="*/ 10 h 29"/>
                <a:gd name="T14" fmla="*/ 35 w 35"/>
                <a:gd name="T15" fmla="*/ 17 h 29"/>
                <a:gd name="T16" fmla="*/ 33 w 35"/>
                <a:gd name="T17" fmla="*/ 24 h 29"/>
                <a:gd name="T18" fmla="*/ 25 w 35"/>
                <a:gd name="T19" fmla="*/ 29 h 29"/>
                <a:gd name="T20" fmla="*/ 11 w 35"/>
                <a:gd name="T21" fmla="*/ 4 h 29"/>
                <a:gd name="T22" fmla="*/ 6 w 35"/>
                <a:gd name="T23" fmla="*/ 7 h 29"/>
                <a:gd name="T24" fmla="*/ 8 w 35"/>
                <a:gd name="T25" fmla="*/ 15 h 29"/>
                <a:gd name="T26" fmla="*/ 22 w 35"/>
                <a:gd name="T27" fmla="*/ 24 h 29"/>
                <a:gd name="T28" fmla="*/ 30 w 35"/>
                <a:gd name="T29" fmla="*/ 22 h 29"/>
                <a:gd name="T30" fmla="*/ 31 w 35"/>
                <a:gd name="T31" fmla="*/ 17 h 29"/>
                <a:gd name="T32" fmla="*/ 28 w 35"/>
                <a:gd name="T33" fmla="*/ 14 h 29"/>
                <a:gd name="T34" fmla="*/ 14 w 35"/>
                <a:gd name="T35" fmla="*/ 5 h 29"/>
                <a:gd name="T36" fmla="*/ 11 w 35"/>
                <a:gd name="T37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29">
                  <a:moveTo>
                    <a:pt x="25" y="29"/>
                  </a:moveTo>
                  <a:cubicBezTo>
                    <a:pt x="23" y="29"/>
                    <a:pt x="21" y="28"/>
                    <a:pt x="20" y="2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1" y="16"/>
                    <a:pt x="0" y="9"/>
                    <a:pt x="3" y="5"/>
                  </a:cubicBezTo>
                  <a:cubicBezTo>
                    <a:pt x="4" y="2"/>
                    <a:pt x="8" y="0"/>
                    <a:pt x="11" y="0"/>
                  </a:cubicBezTo>
                  <a:cubicBezTo>
                    <a:pt x="13" y="0"/>
                    <a:pt x="15" y="1"/>
                    <a:pt x="16" y="2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3" y="12"/>
                    <a:pt x="34" y="14"/>
                    <a:pt x="35" y="17"/>
                  </a:cubicBezTo>
                  <a:cubicBezTo>
                    <a:pt x="35" y="19"/>
                    <a:pt x="35" y="22"/>
                    <a:pt x="33" y="24"/>
                  </a:cubicBezTo>
                  <a:cubicBezTo>
                    <a:pt x="32" y="27"/>
                    <a:pt x="28" y="29"/>
                    <a:pt x="25" y="29"/>
                  </a:cubicBezTo>
                  <a:close/>
                  <a:moveTo>
                    <a:pt x="11" y="4"/>
                  </a:moveTo>
                  <a:cubicBezTo>
                    <a:pt x="9" y="4"/>
                    <a:pt x="7" y="5"/>
                    <a:pt x="6" y="7"/>
                  </a:cubicBezTo>
                  <a:cubicBezTo>
                    <a:pt x="4" y="10"/>
                    <a:pt x="5" y="13"/>
                    <a:pt x="8" y="15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5" y="26"/>
                    <a:pt x="28" y="25"/>
                    <a:pt x="30" y="22"/>
                  </a:cubicBezTo>
                  <a:cubicBezTo>
                    <a:pt x="31" y="21"/>
                    <a:pt x="31" y="19"/>
                    <a:pt x="31" y="17"/>
                  </a:cubicBezTo>
                  <a:cubicBezTo>
                    <a:pt x="30" y="16"/>
                    <a:pt x="30" y="15"/>
                    <a:pt x="28" y="1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2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97">
              <a:extLst>
                <a:ext uri="{FF2B5EF4-FFF2-40B4-BE49-F238E27FC236}">
                  <a16:creationId xmlns:a16="http://schemas.microsoft.com/office/drawing/2014/main" id="{276265C8-2F65-7F8D-A054-BA854214A6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3869" y="3968982"/>
              <a:ext cx="577443" cy="78033"/>
            </a:xfrm>
            <a:custGeom>
              <a:avLst/>
              <a:gdLst>
                <a:gd name="T0" fmla="*/ 36 w 37"/>
                <a:gd name="T1" fmla="*/ 1 h 5"/>
                <a:gd name="T2" fmla="*/ 36 w 37"/>
                <a:gd name="T3" fmla="*/ 4 h 5"/>
                <a:gd name="T4" fmla="*/ 0 w 37"/>
                <a:gd name="T5" fmla="*/ 4 h 5"/>
                <a:gd name="T6" fmla="*/ 0 w 37"/>
                <a:gd name="T7" fmla="*/ 1 h 5"/>
                <a:gd name="T8" fmla="*/ 36 w 37"/>
                <a:gd name="T9" fmla="*/ 1 h 5"/>
                <a:gd name="T10" fmla="*/ 36 w 37"/>
                <a:gd name="T11" fmla="*/ 1 h 5"/>
                <a:gd name="T12" fmla="*/ 37 w 37"/>
                <a:gd name="T13" fmla="*/ 0 h 5"/>
                <a:gd name="T14" fmla="*/ 0 w 37"/>
                <a:gd name="T15" fmla="*/ 0 h 5"/>
                <a:gd name="T16" fmla="*/ 0 w 37"/>
                <a:gd name="T17" fmla="*/ 5 h 5"/>
                <a:gd name="T18" fmla="*/ 37 w 37"/>
                <a:gd name="T19" fmla="*/ 5 h 5"/>
                <a:gd name="T20" fmla="*/ 37 w 37"/>
                <a:gd name="T21" fmla="*/ 0 h 5"/>
                <a:gd name="T22" fmla="*/ 37 w 37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5">
                  <a:moveTo>
                    <a:pt x="36" y="1"/>
                  </a:moveTo>
                  <a:lnTo>
                    <a:pt x="36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6" y="1"/>
                  </a:lnTo>
                  <a:lnTo>
                    <a:pt x="36" y="1"/>
                  </a:lnTo>
                  <a:close/>
                  <a:moveTo>
                    <a:pt x="37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7" y="5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98">
              <a:extLst>
                <a:ext uri="{FF2B5EF4-FFF2-40B4-BE49-F238E27FC236}">
                  <a16:creationId xmlns:a16="http://schemas.microsoft.com/office/drawing/2014/main" id="{ADA6DD84-26B7-5DD9-196F-AD5EE1CC71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8263" y="3937769"/>
              <a:ext cx="608656" cy="46820"/>
            </a:xfrm>
            <a:custGeom>
              <a:avLst/>
              <a:gdLst>
                <a:gd name="T0" fmla="*/ 38 w 39"/>
                <a:gd name="T1" fmla="*/ 1 h 3"/>
                <a:gd name="T2" fmla="*/ 38 w 39"/>
                <a:gd name="T3" fmla="*/ 2 h 3"/>
                <a:gd name="T4" fmla="*/ 1 w 39"/>
                <a:gd name="T5" fmla="*/ 2 h 3"/>
                <a:gd name="T6" fmla="*/ 1 w 39"/>
                <a:gd name="T7" fmla="*/ 1 h 3"/>
                <a:gd name="T8" fmla="*/ 38 w 39"/>
                <a:gd name="T9" fmla="*/ 1 h 3"/>
                <a:gd name="T10" fmla="*/ 38 w 39"/>
                <a:gd name="T11" fmla="*/ 1 h 3"/>
                <a:gd name="T12" fmla="*/ 39 w 39"/>
                <a:gd name="T13" fmla="*/ 0 h 3"/>
                <a:gd name="T14" fmla="*/ 0 w 39"/>
                <a:gd name="T15" fmla="*/ 0 h 3"/>
                <a:gd name="T16" fmla="*/ 0 w 39"/>
                <a:gd name="T17" fmla="*/ 3 h 3"/>
                <a:gd name="T18" fmla="*/ 39 w 39"/>
                <a:gd name="T19" fmla="*/ 3 h 3"/>
                <a:gd name="T20" fmla="*/ 39 w 39"/>
                <a:gd name="T21" fmla="*/ 0 h 3"/>
                <a:gd name="T22" fmla="*/ 39 w 39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3">
                  <a:moveTo>
                    <a:pt x="38" y="1"/>
                  </a:moveTo>
                  <a:lnTo>
                    <a:pt x="38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38" y="1"/>
                  </a:lnTo>
                  <a:lnTo>
                    <a:pt x="38" y="1"/>
                  </a:lnTo>
                  <a:close/>
                  <a:moveTo>
                    <a:pt x="39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9" y="3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399">
              <a:extLst>
                <a:ext uri="{FF2B5EF4-FFF2-40B4-BE49-F238E27FC236}">
                  <a16:creationId xmlns:a16="http://schemas.microsoft.com/office/drawing/2014/main" id="{FDC34CAC-B0FC-D098-F537-9147CA758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083" y="4031408"/>
              <a:ext cx="15607" cy="936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400">
              <a:extLst>
                <a:ext uri="{FF2B5EF4-FFF2-40B4-BE49-F238E27FC236}">
                  <a16:creationId xmlns:a16="http://schemas.microsoft.com/office/drawing/2014/main" id="{DFC00123-117C-476B-8961-6BA280BFF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94493" y="4031408"/>
              <a:ext cx="15607" cy="936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401">
              <a:extLst>
                <a:ext uri="{FF2B5EF4-FFF2-40B4-BE49-F238E27FC236}">
                  <a16:creationId xmlns:a16="http://schemas.microsoft.com/office/drawing/2014/main" id="{F03D3FAA-C214-89BD-08D2-239027CA5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689" y="3812916"/>
              <a:ext cx="468197" cy="140459"/>
            </a:xfrm>
            <a:custGeom>
              <a:avLst/>
              <a:gdLst>
                <a:gd name="T0" fmla="*/ 10 w 167"/>
                <a:gd name="T1" fmla="*/ 49 h 49"/>
                <a:gd name="T2" fmla="*/ 5 w 167"/>
                <a:gd name="T3" fmla="*/ 46 h 49"/>
                <a:gd name="T4" fmla="*/ 5 w 167"/>
                <a:gd name="T5" fmla="*/ 35 h 49"/>
                <a:gd name="T6" fmla="*/ 6 w 167"/>
                <a:gd name="T7" fmla="*/ 28 h 49"/>
                <a:gd name="T8" fmla="*/ 17 w 167"/>
                <a:gd name="T9" fmla="*/ 18 h 49"/>
                <a:gd name="T10" fmla="*/ 36 w 167"/>
                <a:gd name="T11" fmla="*/ 14 h 49"/>
                <a:gd name="T12" fmla="*/ 36 w 167"/>
                <a:gd name="T13" fmla="*/ 20 h 49"/>
                <a:gd name="T14" fmla="*/ 44 w 167"/>
                <a:gd name="T15" fmla="*/ 24 h 49"/>
                <a:gd name="T16" fmla="*/ 38 w 167"/>
                <a:gd name="T17" fmla="*/ 32 h 49"/>
                <a:gd name="T18" fmla="*/ 51 w 167"/>
                <a:gd name="T19" fmla="*/ 49 h 49"/>
                <a:gd name="T20" fmla="*/ 56 w 167"/>
                <a:gd name="T21" fmla="*/ 49 h 49"/>
                <a:gd name="T22" fmla="*/ 43 w 167"/>
                <a:gd name="T23" fmla="*/ 32 h 49"/>
                <a:gd name="T24" fmla="*/ 47 w 167"/>
                <a:gd name="T25" fmla="*/ 26 h 49"/>
                <a:gd name="T26" fmla="*/ 50 w 167"/>
                <a:gd name="T27" fmla="*/ 23 h 49"/>
                <a:gd name="T28" fmla="*/ 40 w 167"/>
                <a:gd name="T29" fmla="*/ 18 h 49"/>
                <a:gd name="T30" fmla="*/ 40 w 167"/>
                <a:gd name="T31" fmla="*/ 11 h 49"/>
                <a:gd name="T32" fmla="*/ 57 w 167"/>
                <a:gd name="T33" fmla="*/ 5 h 49"/>
                <a:gd name="T34" fmla="*/ 70 w 167"/>
                <a:gd name="T35" fmla="*/ 49 h 49"/>
                <a:gd name="T36" fmla="*/ 74 w 167"/>
                <a:gd name="T37" fmla="*/ 49 h 49"/>
                <a:gd name="T38" fmla="*/ 66 w 167"/>
                <a:gd name="T39" fmla="*/ 20 h 49"/>
                <a:gd name="T40" fmla="*/ 84 w 167"/>
                <a:gd name="T41" fmla="*/ 27 h 49"/>
                <a:gd name="T42" fmla="*/ 102 w 167"/>
                <a:gd name="T43" fmla="*/ 20 h 49"/>
                <a:gd name="T44" fmla="*/ 94 w 167"/>
                <a:gd name="T45" fmla="*/ 49 h 49"/>
                <a:gd name="T46" fmla="*/ 98 w 167"/>
                <a:gd name="T47" fmla="*/ 49 h 49"/>
                <a:gd name="T48" fmla="*/ 111 w 167"/>
                <a:gd name="T49" fmla="*/ 5 h 49"/>
                <a:gd name="T50" fmla="*/ 128 w 167"/>
                <a:gd name="T51" fmla="*/ 11 h 49"/>
                <a:gd name="T52" fmla="*/ 128 w 167"/>
                <a:gd name="T53" fmla="*/ 18 h 49"/>
                <a:gd name="T54" fmla="*/ 122 w 167"/>
                <a:gd name="T55" fmla="*/ 20 h 49"/>
                <a:gd name="T56" fmla="*/ 118 w 167"/>
                <a:gd name="T57" fmla="*/ 23 h 49"/>
                <a:gd name="T58" fmla="*/ 121 w 167"/>
                <a:gd name="T59" fmla="*/ 26 h 49"/>
                <a:gd name="T60" fmla="*/ 125 w 167"/>
                <a:gd name="T61" fmla="*/ 32 h 49"/>
                <a:gd name="T62" fmla="*/ 112 w 167"/>
                <a:gd name="T63" fmla="*/ 49 h 49"/>
                <a:gd name="T64" fmla="*/ 117 w 167"/>
                <a:gd name="T65" fmla="*/ 49 h 49"/>
                <a:gd name="T66" fmla="*/ 130 w 167"/>
                <a:gd name="T67" fmla="*/ 32 h 49"/>
                <a:gd name="T68" fmla="*/ 124 w 167"/>
                <a:gd name="T69" fmla="*/ 24 h 49"/>
                <a:gd name="T70" fmla="*/ 132 w 167"/>
                <a:gd name="T71" fmla="*/ 20 h 49"/>
                <a:gd name="T72" fmla="*/ 132 w 167"/>
                <a:gd name="T73" fmla="*/ 14 h 49"/>
                <a:gd name="T74" fmla="*/ 151 w 167"/>
                <a:gd name="T75" fmla="*/ 18 h 49"/>
                <a:gd name="T76" fmla="*/ 162 w 167"/>
                <a:gd name="T77" fmla="*/ 28 h 49"/>
                <a:gd name="T78" fmla="*/ 163 w 167"/>
                <a:gd name="T79" fmla="*/ 35 h 49"/>
                <a:gd name="T80" fmla="*/ 163 w 167"/>
                <a:gd name="T81" fmla="*/ 46 h 49"/>
                <a:gd name="T82" fmla="*/ 158 w 167"/>
                <a:gd name="T83" fmla="*/ 49 h 49"/>
                <a:gd name="T84" fmla="*/ 165 w 167"/>
                <a:gd name="T85" fmla="*/ 49 h 49"/>
                <a:gd name="T86" fmla="*/ 167 w 167"/>
                <a:gd name="T87" fmla="*/ 47 h 49"/>
                <a:gd name="T88" fmla="*/ 167 w 167"/>
                <a:gd name="T89" fmla="*/ 34 h 49"/>
                <a:gd name="T90" fmla="*/ 166 w 167"/>
                <a:gd name="T91" fmla="*/ 28 h 49"/>
                <a:gd name="T92" fmla="*/ 152 w 167"/>
                <a:gd name="T93" fmla="*/ 14 h 49"/>
                <a:gd name="T94" fmla="*/ 132 w 167"/>
                <a:gd name="T95" fmla="*/ 10 h 49"/>
                <a:gd name="T96" fmla="*/ 132 w 167"/>
                <a:gd name="T97" fmla="*/ 8 h 49"/>
                <a:gd name="T98" fmla="*/ 108 w 167"/>
                <a:gd name="T99" fmla="*/ 0 h 49"/>
                <a:gd name="T100" fmla="*/ 104 w 167"/>
                <a:gd name="T101" fmla="*/ 13 h 49"/>
                <a:gd name="T102" fmla="*/ 84 w 167"/>
                <a:gd name="T103" fmla="*/ 23 h 49"/>
                <a:gd name="T104" fmla="*/ 64 w 167"/>
                <a:gd name="T105" fmla="*/ 13 h 49"/>
                <a:gd name="T106" fmla="*/ 60 w 167"/>
                <a:gd name="T107" fmla="*/ 0 h 49"/>
                <a:gd name="T108" fmla="*/ 36 w 167"/>
                <a:gd name="T109" fmla="*/ 8 h 49"/>
                <a:gd name="T110" fmla="*/ 36 w 167"/>
                <a:gd name="T111" fmla="*/ 10 h 49"/>
                <a:gd name="T112" fmla="*/ 16 w 167"/>
                <a:gd name="T113" fmla="*/ 14 h 49"/>
                <a:gd name="T114" fmla="*/ 2 w 167"/>
                <a:gd name="T115" fmla="*/ 28 h 49"/>
                <a:gd name="T116" fmla="*/ 1 w 167"/>
                <a:gd name="T117" fmla="*/ 34 h 49"/>
                <a:gd name="T118" fmla="*/ 0 w 167"/>
                <a:gd name="T119" fmla="*/ 47 h 49"/>
                <a:gd name="T120" fmla="*/ 3 w 167"/>
                <a:gd name="T121" fmla="*/ 49 h 49"/>
                <a:gd name="T122" fmla="*/ 10 w 167"/>
                <a:gd name="T12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7" h="49">
                  <a:moveTo>
                    <a:pt x="10" y="49"/>
                  </a:moveTo>
                  <a:cubicBezTo>
                    <a:pt x="5" y="46"/>
                    <a:pt x="5" y="46"/>
                    <a:pt x="5" y="46"/>
                  </a:cubicBezTo>
                  <a:cubicBezTo>
                    <a:pt x="4" y="42"/>
                    <a:pt x="5" y="37"/>
                    <a:pt x="5" y="3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4"/>
                    <a:pt x="12" y="19"/>
                    <a:pt x="17" y="18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70" y="24"/>
                    <a:pt x="76" y="27"/>
                    <a:pt x="84" y="27"/>
                  </a:cubicBezTo>
                  <a:cubicBezTo>
                    <a:pt x="92" y="27"/>
                    <a:pt x="98" y="24"/>
                    <a:pt x="102" y="2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32" y="20"/>
                    <a:pt x="132" y="20"/>
                    <a:pt x="132" y="20"/>
                  </a:cubicBezTo>
                  <a:cubicBezTo>
                    <a:pt x="132" y="14"/>
                    <a:pt x="132" y="14"/>
                    <a:pt x="132" y="14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56" y="19"/>
                    <a:pt x="161" y="24"/>
                    <a:pt x="162" y="28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3" y="37"/>
                    <a:pt x="164" y="42"/>
                    <a:pt x="163" y="46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7" y="47"/>
                    <a:pt x="167" y="47"/>
                    <a:pt x="167" y="47"/>
                  </a:cubicBezTo>
                  <a:cubicBezTo>
                    <a:pt x="167" y="44"/>
                    <a:pt x="167" y="36"/>
                    <a:pt x="167" y="34"/>
                  </a:cubicBezTo>
                  <a:cubicBezTo>
                    <a:pt x="166" y="31"/>
                    <a:pt x="166" y="28"/>
                    <a:pt x="166" y="28"/>
                  </a:cubicBezTo>
                  <a:cubicBezTo>
                    <a:pt x="165" y="21"/>
                    <a:pt x="159" y="15"/>
                    <a:pt x="152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2" y="16"/>
                    <a:pt x="95" y="23"/>
                    <a:pt x="84" y="23"/>
                  </a:cubicBezTo>
                  <a:cubicBezTo>
                    <a:pt x="73" y="23"/>
                    <a:pt x="66" y="16"/>
                    <a:pt x="64" y="1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9" y="15"/>
                    <a:pt x="3" y="21"/>
                    <a:pt x="2" y="28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0" y="44"/>
                    <a:pt x="0" y="47"/>
                  </a:cubicBezTo>
                  <a:cubicBezTo>
                    <a:pt x="3" y="49"/>
                    <a:pt x="3" y="49"/>
                    <a:pt x="3" y="49"/>
                  </a:cubicBezTo>
                  <a:lnTo>
                    <a:pt x="1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0A05B80-AF52-FB09-4B63-96EA39553178}"/>
              </a:ext>
            </a:extLst>
          </p:cNvPr>
          <p:cNvGrpSpPr/>
          <p:nvPr/>
        </p:nvGrpSpPr>
        <p:grpSpPr>
          <a:xfrm>
            <a:off x="5803268" y="4189069"/>
            <a:ext cx="812114" cy="797233"/>
            <a:chOff x="8164513" y="3502025"/>
            <a:chExt cx="606425" cy="595313"/>
          </a:xfrm>
          <a:solidFill>
            <a:schemeClr val="bg1"/>
          </a:solidFill>
        </p:grpSpPr>
        <p:sp>
          <p:nvSpPr>
            <p:cNvPr id="135" name="Freeform 93">
              <a:extLst>
                <a:ext uri="{FF2B5EF4-FFF2-40B4-BE49-F238E27FC236}">
                  <a16:creationId xmlns:a16="http://schemas.microsoft.com/office/drawing/2014/main" id="{D4BB4F5D-0B28-6B00-72FB-C1D07C3A8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4513" y="3681413"/>
              <a:ext cx="404813" cy="415925"/>
            </a:xfrm>
            <a:custGeom>
              <a:avLst/>
              <a:gdLst>
                <a:gd name="T0" fmla="*/ 140 w 144"/>
                <a:gd name="T1" fmla="*/ 74 h 148"/>
                <a:gd name="T2" fmla="*/ 110 w 144"/>
                <a:gd name="T3" fmla="*/ 108 h 148"/>
                <a:gd name="T4" fmla="*/ 66 w 144"/>
                <a:gd name="T5" fmla="*/ 108 h 148"/>
                <a:gd name="T6" fmla="*/ 62 w 144"/>
                <a:gd name="T7" fmla="*/ 108 h 148"/>
                <a:gd name="T8" fmla="*/ 62 w 144"/>
                <a:gd name="T9" fmla="*/ 112 h 148"/>
                <a:gd name="T10" fmla="*/ 36 w 144"/>
                <a:gd name="T11" fmla="*/ 143 h 148"/>
                <a:gd name="T12" fmla="*/ 46 w 144"/>
                <a:gd name="T13" fmla="*/ 112 h 148"/>
                <a:gd name="T14" fmla="*/ 46 w 144"/>
                <a:gd name="T15" fmla="*/ 108 h 148"/>
                <a:gd name="T16" fmla="*/ 42 w 144"/>
                <a:gd name="T17" fmla="*/ 108 h 148"/>
                <a:gd name="T18" fmla="*/ 38 w 144"/>
                <a:gd name="T19" fmla="*/ 108 h 148"/>
                <a:gd name="T20" fmla="*/ 4 w 144"/>
                <a:gd name="T21" fmla="*/ 74 h 148"/>
                <a:gd name="T22" fmla="*/ 4 w 144"/>
                <a:gd name="T23" fmla="*/ 34 h 148"/>
                <a:gd name="T24" fmla="*/ 38 w 144"/>
                <a:gd name="T25" fmla="*/ 4 h 148"/>
                <a:gd name="T26" fmla="*/ 68 w 144"/>
                <a:gd name="T27" fmla="*/ 4 h 148"/>
                <a:gd name="T28" fmla="*/ 68 w 144"/>
                <a:gd name="T29" fmla="*/ 0 h 148"/>
                <a:gd name="T30" fmla="*/ 38 w 144"/>
                <a:gd name="T31" fmla="*/ 0 h 148"/>
                <a:gd name="T32" fmla="*/ 0 w 144"/>
                <a:gd name="T33" fmla="*/ 34 h 148"/>
                <a:gd name="T34" fmla="*/ 0 w 144"/>
                <a:gd name="T35" fmla="*/ 74 h 148"/>
                <a:gd name="T36" fmla="*/ 38 w 144"/>
                <a:gd name="T37" fmla="*/ 112 h 148"/>
                <a:gd name="T38" fmla="*/ 42 w 144"/>
                <a:gd name="T39" fmla="*/ 112 h 148"/>
                <a:gd name="T40" fmla="*/ 22 w 144"/>
                <a:gd name="T41" fmla="*/ 148 h 148"/>
                <a:gd name="T42" fmla="*/ 66 w 144"/>
                <a:gd name="T43" fmla="*/ 112 h 148"/>
                <a:gd name="T44" fmla="*/ 110 w 144"/>
                <a:gd name="T45" fmla="*/ 112 h 148"/>
                <a:gd name="T46" fmla="*/ 144 w 144"/>
                <a:gd name="T47" fmla="*/ 74 h 148"/>
                <a:gd name="T48" fmla="*/ 144 w 144"/>
                <a:gd name="T49" fmla="*/ 44 h 148"/>
                <a:gd name="T50" fmla="*/ 140 w 144"/>
                <a:gd name="T51" fmla="*/ 44 h 148"/>
                <a:gd name="T52" fmla="*/ 140 w 144"/>
                <a:gd name="T53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48">
                  <a:moveTo>
                    <a:pt x="140" y="74"/>
                  </a:moveTo>
                  <a:cubicBezTo>
                    <a:pt x="140" y="93"/>
                    <a:pt x="127" y="108"/>
                    <a:pt x="11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29"/>
                    <a:pt x="52" y="139"/>
                    <a:pt x="36" y="143"/>
                  </a:cubicBezTo>
                  <a:cubicBezTo>
                    <a:pt x="44" y="134"/>
                    <a:pt x="45" y="123"/>
                    <a:pt x="46" y="112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2" y="108"/>
                    <a:pt x="42" y="108"/>
                    <a:pt x="42" y="108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21" y="108"/>
                    <a:pt x="4" y="91"/>
                    <a:pt x="4" y="7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7"/>
                    <a:pt x="19" y="4"/>
                    <a:pt x="3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8" y="0"/>
                    <a:pt x="0" y="14"/>
                    <a:pt x="0" y="3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94"/>
                    <a:pt x="18" y="112"/>
                    <a:pt x="38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1" y="128"/>
                    <a:pt x="38" y="140"/>
                    <a:pt x="22" y="148"/>
                  </a:cubicBezTo>
                  <a:cubicBezTo>
                    <a:pt x="45" y="148"/>
                    <a:pt x="63" y="140"/>
                    <a:pt x="66" y="112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30" y="112"/>
                    <a:pt x="144" y="94"/>
                    <a:pt x="144" y="7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0" y="44"/>
                    <a:pt x="140" y="44"/>
                    <a:pt x="140" y="44"/>
                  </a:cubicBezTo>
                  <a:lnTo>
                    <a:pt x="140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94">
              <a:extLst>
                <a:ext uri="{FF2B5EF4-FFF2-40B4-BE49-F238E27FC236}">
                  <a16:creationId xmlns:a16="http://schemas.microsoft.com/office/drawing/2014/main" id="{2FB7D6EC-D154-1B0B-F715-ADDFBE00B0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7713" y="3502025"/>
              <a:ext cx="403225" cy="392113"/>
            </a:xfrm>
            <a:custGeom>
              <a:avLst/>
              <a:gdLst>
                <a:gd name="T0" fmla="*/ 114 w 144"/>
                <a:gd name="T1" fmla="*/ 0 h 140"/>
                <a:gd name="T2" fmla="*/ 34 w 144"/>
                <a:gd name="T3" fmla="*/ 0 h 140"/>
                <a:gd name="T4" fmla="*/ 0 w 144"/>
                <a:gd name="T5" fmla="*/ 30 h 140"/>
                <a:gd name="T6" fmla="*/ 0 w 144"/>
                <a:gd name="T7" fmla="*/ 70 h 140"/>
                <a:gd name="T8" fmla="*/ 34 w 144"/>
                <a:gd name="T9" fmla="*/ 104 h 140"/>
                <a:gd name="T10" fmla="*/ 86 w 144"/>
                <a:gd name="T11" fmla="*/ 104 h 140"/>
                <a:gd name="T12" fmla="*/ 130 w 144"/>
                <a:gd name="T13" fmla="*/ 140 h 140"/>
                <a:gd name="T14" fmla="*/ 110 w 144"/>
                <a:gd name="T15" fmla="*/ 104 h 140"/>
                <a:gd name="T16" fmla="*/ 114 w 144"/>
                <a:gd name="T17" fmla="*/ 104 h 140"/>
                <a:gd name="T18" fmla="*/ 144 w 144"/>
                <a:gd name="T19" fmla="*/ 70 h 140"/>
                <a:gd name="T20" fmla="*/ 144 w 144"/>
                <a:gd name="T21" fmla="*/ 30 h 140"/>
                <a:gd name="T22" fmla="*/ 114 w 144"/>
                <a:gd name="T23" fmla="*/ 0 h 140"/>
                <a:gd name="T24" fmla="*/ 140 w 144"/>
                <a:gd name="T25" fmla="*/ 70 h 140"/>
                <a:gd name="T26" fmla="*/ 114 w 144"/>
                <a:gd name="T27" fmla="*/ 100 h 140"/>
                <a:gd name="T28" fmla="*/ 110 w 144"/>
                <a:gd name="T29" fmla="*/ 100 h 140"/>
                <a:gd name="T30" fmla="*/ 106 w 144"/>
                <a:gd name="T31" fmla="*/ 100 h 140"/>
                <a:gd name="T32" fmla="*/ 106 w 144"/>
                <a:gd name="T33" fmla="*/ 104 h 140"/>
                <a:gd name="T34" fmla="*/ 116 w 144"/>
                <a:gd name="T35" fmla="*/ 135 h 140"/>
                <a:gd name="T36" fmla="*/ 90 w 144"/>
                <a:gd name="T37" fmla="*/ 104 h 140"/>
                <a:gd name="T38" fmla="*/ 90 w 144"/>
                <a:gd name="T39" fmla="*/ 100 h 140"/>
                <a:gd name="T40" fmla="*/ 86 w 144"/>
                <a:gd name="T41" fmla="*/ 100 h 140"/>
                <a:gd name="T42" fmla="*/ 34 w 144"/>
                <a:gd name="T43" fmla="*/ 100 h 140"/>
                <a:gd name="T44" fmla="*/ 4 w 144"/>
                <a:gd name="T45" fmla="*/ 70 h 140"/>
                <a:gd name="T46" fmla="*/ 4 w 144"/>
                <a:gd name="T47" fmla="*/ 30 h 140"/>
                <a:gd name="T48" fmla="*/ 34 w 144"/>
                <a:gd name="T49" fmla="*/ 4 h 140"/>
                <a:gd name="T50" fmla="*/ 114 w 144"/>
                <a:gd name="T51" fmla="*/ 4 h 140"/>
                <a:gd name="T52" fmla="*/ 140 w 144"/>
                <a:gd name="T53" fmla="*/ 30 h 140"/>
                <a:gd name="T54" fmla="*/ 140 w 144"/>
                <a:gd name="T55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140">
                  <a:moveTo>
                    <a:pt x="11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6" y="0"/>
                    <a:pt x="0" y="12"/>
                    <a:pt x="0" y="3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88"/>
                    <a:pt x="16" y="104"/>
                    <a:pt x="34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9" y="132"/>
                    <a:pt x="107" y="140"/>
                    <a:pt x="130" y="140"/>
                  </a:cubicBezTo>
                  <a:cubicBezTo>
                    <a:pt x="114" y="132"/>
                    <a:pt x="111" y="120"/>
                    <a:pt x="110" y="104"/>
                  </a:cubicBezTo>
                  <a:cubicBezTo>
                    <a:pt x="114" y="104"/>
                    <a:pt x="114" y="104"/>
                    <a:pt x="114" y="104"/>
                  </a:cubicBezTo>
                  <a:cubicBezTo>
                    <a:pt x="132" y="104"/>
                    <a:pt x="144" y="88"/>
                    <a:pt x="144" y="7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12"/>
                    <a:pt x="132" y="0"/>
                    <a:pt x="114" y="0"/>
                  </a:cubicBezTo>
                  <a:close/>
                  <a:moveTo>
                    <a:pt x="140" y="70"/>
                  </a:moveTo>
                  <a:cubicBezTo>
                    <a:pt x="140" y="84"/>
                    <a:pt x="130" y="100"/>
                    <a:pt x="114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7" y="115"/>
                    <a:pt x="108" y="126"/>
                    <a:pt x="116" y="135"/>
                  </a:cubicBezTo>
                  <a:cubicBezTo>
                    <a:pt x="100" y="131"/>
                    <a:pt x="92" y="121"/>
                    <a:pt x="90" y="104"/>
                  </a:cubicBezTo>
                  <a:cubicBezTo>
                    <a:pt x="90" y="100"/>
                    <a:pt x="90" y="100"/>
                    <a:pt x="90" y="100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19" y="100"/>
                    <a:pt x="4" y="85"/>
                    <a:pt x="4" y="7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14"/>
                    <a:pt x="20" y="4"/>
                    <a:pt x="3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29" y="4"/>
                    <a:pt x="140" y="15"/>
                    <a:pt x="140" y="30"/>
                  </a:cubicBezTo>
                  <a:lnTo>
                    <a:pt x="14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95">
              <a:extLst>
                <a:ext uri="{FF2B5EF4-FFF2-40B4-BE49-F238E27FC236}">
                  <a16:creationId xmlns:a16="http://schemas.microsoft.com/office/drawing/2014/main" id="{2D0327B3-A36B-14E1-38E8-01B7684450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1238" y="3630613"/>
              <a:ext cx="66675" cy="68263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96">
              <a:extLst>
                <a:ext uri="{FF2B5EF4-FFF2-40B4-BE49-F238E27FC236}">
                  <a16:creationId xmlns:a16="http://schemas.microsoft.com/office/drawing/2014/main" id="{11CC80A4-50CA-37A4-328F-5A9573405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0751" y="3630613"/>
              <a:ext cx="68263" cy="68263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97">
              <a:extLst>
                <a:ext uri="{FF2B5EF4-FFF2-40B4-BE49-F238E27FC236}">
                  <a16:creationId xmlns:a16="http://schemas.microsoft.com/office/drawing/2014/main" id="{A5A2ED3E-021D-14F6-921C-D3716AAC0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1851" y="3630613"/>
              <a:ext cx="66675" cy="68263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98">
              <a:extLst>
                <a:ext uri="{FF2B5EF4-FFF2-40B4-BE49-F238E27FC236}">
                  <a16:creationId xmlns:a16="http://schemas.microsoft.com/office/drawing/2014/main" id="{0ADADC63-0667-DC7E-060D-2BDEF0DC0D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8038" y="3821113"/>
              <a:ext cx="68263" cy="68263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99">
              <a:extLst>
                <a:ext uri="{FF2B5EF4-FFF2-40B4-BE49-F238E27FC236}">
                  <a16:creationId xmlns:a16="http://schemas.microsoft.com/office/drawing/2014/main" id="{BB0E55DF-EEC7-F2FA-8CE9-B1C78111B8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9138" y="3821113"/>
              <a:ext cx="66675" cy="68263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00">
              <a:extLst>
                <a:ext uri="{FF2B5EF4-FFF2-40B4-BE49-F238E27FC236}">
                  <a16:creationId xmlns:a16="http://schemas.microsoft.com/office/drawing/2014/main" id="{A9A88D55-86AA-BEF6-CAEC-4C99C9FDF9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8651" y="3821113"/>
              <a:ext cx="68263" cy="68263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3CC1676-CE19-5BDB-9DD2-EC5FCDB6B0C0}"/>
              </a:ext>
            </a:extLst>
          </p:cNvPr>
          <p:cNvGrpSpPr/>
          <p:nvPr/>
        </p:nvGrpSpPr>
        <p:grpSpPr>
          <a:xfrm>
            <a:off x="6060731" y="2629000"/>
            <a:ext cx="593049" cy="593049"/>
            <a:chOff x="4387076" y="2564386"/>
            <a:chExt cx="593049" cy="593049"/>
          </a:xfrm>
          <a:solidFill>
            <a:schemeClr val="bg1"/>
          </a:solidFill>
        </p:grpSpPr>
        <p:sp>
          <p:nvSpPr>
            <p:cNvPr id="148" name="Freeform 524">
              <a:extLst>
                <a:ext uri="{FF2B5EF4-FFF2-40B4-BE49-F238E27FC236}">
                  <a16:creationId xmlns:a16="http://schemas.microsoft.com/office/drawing/2014/main" id="{96AFFF40-042A-ACB8-AFD7-99FB221893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7076" y="2564386"/>
              <a:ext cx="593049" cy="593049"/>
            </a:xfrm>
            <a:custGeom>
              <a:avLst/>
              <a:gdLst>
                <a:gd name="T0" fmla="*/ 196 w 216"/>
                <a:gd name="T1" fmla="*/ 78 h 214"/>
                <a:gd name="T2" fmla="*/ 148 w 216"/>
                <a:gd name="T3" fmla="*/ 43 h 214"/>
                <a:gd name="T4" fmla="*/ 68 w 216"/>
                <a:gd name="T5" fmla="*/ 36 h 214"/>
                <a:gd name="T6" fmla="*/ 21 w 216"/>
                <a:gd name="T7" fmla="*/ 87 h 214"/>
                <a:gd name="T8" fmla="*/ 0 w 216"/>
                <a:gd name="T9" fmla="*/ 146 h 214"/>
                <a:gd name="T10" fmla="*/ 191 w 216"/>
                <a:gd name="T11" fmla="*/ 162 h 214"/>
                <a:gd name="T12" fmla="*/ 192 w 216"/>
                <a:gd name="T13" fmla="*/ 78 h 214"/>
                <a:gd name="T14" fmla="*/ 154 w 216"/>
                <a:gd name="T15" fmla="*/ 57 h 214"/>
                <a:gd name="T16" fmla="*/ 192 w 216"/>
                <a:gd name="T17" fmla="*/ 78 h 214"/>
                <a:gd name="T18" fmla="*/ 160 w 216"/>
                <a:gd name="T19" fmla="*/ 112 h 214"/>
                <a:gd name="T20" fmla="*/ 145 w 216"/>
                <a:gd name="T21" fmla="*/ 141 h 214"/>
                <a:gd name="T22" fmla="*/ 152 w 216"/>
                <a:gd name="T23" fmla="*/ 125 h 214"/>
                <a:gd name="T24" fmla="*/ 145 w 216"/>
                <a:gd name="T25" fmla="*/ 141 h 214"/>
                <a:gd name="T26" fmla="*/ 126 w 216"/>
                <a:gd name="T27" fmla="*/ 135 h 214"/>
                <a:gd name="T28" fmla="*/ 64 w 216"/>
                <a:gd name="T29" fmla="*/ 125 h 214"/>
                <a:gd name="T30" fmla="*/ 71 w 216"/>
                <a:gd name="T31" fmla="*/ 141 h 214"/>
                <a:gd name="T32" fmla="*/ 108 w 216"/>
                <a:gd name="T33" fmla="*/ 137 h 214"/>
                <a:gd name="T34" fmla="*/ 128 w 216"/>
                <a:gd name="T35" fmla="*/ 109 h 214"/>
                <a:gd name="T36" fmla="*/ 144 w 216"/>
                <a:gd name="T37" fmla="*/ 76 h 214"/>
                <a:gd name="T38" fmla="*/ 148 w 216"/>
                <a:gd name="T39" fmla="*/ 78 h 214"/>
                <a:gd name="T40" fmla="*/ 135 w 216"/>
                <a:gd name="T41" fmla="*/ 115 h 214"/>
                <a:gd name="T42" fmla="*/ 190 w 216"/>
                <a:gd name="T43" fmla="*/ 53 h 214"/>
                <a:gd name="T44" fmla="*/ 154 w 216"/>
                <a:gd name="T45" fmla="*/ 53 h 214"/>
                <a:gd name="T46" fmla="*/ 129 w 216"/>
                <a:gd name="T47" fmla="*/ 11 h 214"/>
                <a:gd name="T48" fmla="*/ 144 w 216"/>
                <a:gd name="T49" fmla="*/ 39 h 214"/>
                <a:gd name="T50" fmla="*/ 100 w 216"/>
                <a:gd name="T51" fmla="*/ 36 h 214"/>
                <a:gd name="T52" fmla="*/ 72 w 216"/>
                <a:gd name="T53" fmla="*/ 40 h 214"/>
                <a:gd name="T54" fmla="*/ 70 w 216"/>
                <a:gd name="T55" fmla="*/ 57 h 214"/>
                <a:gd name="T56" fmla="*/ 100 w 216"/>
                <a:gd name="T57" fmla="*/ 40 h 214"/>
                <a:gd name="T58" fmla="*/ 146 w 216"/>
                <a:gd name="T59" fmla="*/ 57 h 214"/>
                <a:gd name="T60" fmla="*/ 144 w 216"/>
                <a:gd name="T61" fmla="*/ 72 h 214"/>
                <a:gd name="T62" fmla="*/ 76 w 216"/>
                <a:gd name="T63" fmla="*/ 76 h 214"/>
                <a:gd name="T64" fmla="*/ 68 w 216"/>
                <a:gd name="T65" fmla="*/ 69 h 214"/>
                <a:gd name="T66" fmla="*/ 70 w 216"/>
                <a:gd name="T67" fmla="*/ 76 h 214"/>
                <a:gd name="T68" fmla="*/ 84 w 216"/>
                <a:gd name="T69" fmla="*/ 114 h 214"/>
                <a:gd name="T70" fmla="*/ 68 w 216"/>
                <a:gd name="T71" fmla="*/ 81 h 214"/>
                <a:gd name="T72" fmla="*/ 16 w 216"/>
                <a:gd name="T73" fmla="*/ 58 h 214"/>
                <a:gd name="T74" fmla="*/ 58 w 216"/>
                <a:gd name="T75" fmla="*/ 50 h 214"/>
                <a:gd name="T76" fmla="*/ 24 w 216"/>
                <a:gd name="T77" fmla="*/ 70 h 214"/>
                <a:gd name="T78" fmla="*/ 64 w 216"/>
                <a:gd name="T79" fmla="*/ 58 h 214"/>
                <a:gd name="T80" fmla="*/ 52 w 216"/>
                <a:gd name="T81" fmla="*/ 108 h 214"/>
                <a:gd name="T82" fmla="*/ 36 w 216"/>
                <a:gd name="T83" fmla="*/ 108 h 214"/>
                <a:gd name="T84" fmla="*/ 4 w 216"/>
                <a:gd name="T85" fmla="*/ 121 h 214"/>
                <a:gd name="T86" fmla="*/ 56 w 216"/>
                <a:gd name="T87" fmla="*/ 117 h 214"/>
                <a:gd name="T88" fmla="*/ 60 w 216"/>
                <a:gd name="T89" fmla="*/ 124 h 214"/>
                <a:gd name="T90" fmla="*/ 24 w 216"/>
                <a:gd name="T91" fmla="*/ 157 h 214"/>
                <a:gd name="T92" fmla="*/ 41 w 216"/>
                <a:gd name="T93" fmla="*/ 132 h 214"/>
                <a:gd name="T94" fmla="*/ 62 w 216"/>
                <a:gd name="T95" fmla="*/ 146 h 214"/>
                <a:gd name="T96" fmla="*/ 29 w 216"/>
                <a:gd name="T97" fmla="*/ 149 h 214"/>
                <a:gd name="T98" fmla="*/ 154 w 216"/>
                <a:gd name="T99" fmla="*/ 146 h 214"/>
                <a:gd name="T100" fmla="*/ 175 w 216"/>
                <a:gd name="T101" fmla="*/ 132 h 214"/>
                <a:gd name="T102" fmla="*/ 212 w 216"/>
                <a:gd name="T103" fmla="*/ 144 h 214"/>
                <a:gd name="T104" fmla="*/ 176 w 216"/>
                <a:gd name="T105" fmla="*/ 128 h 214"/>
                <a:gd name="T106" fmla="*/ 156 w 216"/>
                <a:gd name="T107" fmla="*/ 114 h 214"/>
                <a:gd name="T108" fmla="*/ 188 w 216"/>
                <a:gd name="T109" fmla="*/ 1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" h="214">
                  <a:moveTo>
                    <a:pt x="216" y="118"/>
                  </a:moveTo>
                  <a:cubicBezTo>
                    <a:pt x="216" y="118"/>
                    <a:pt x="204" y="113"/>
                    <a:pt x="188" y="110"/>
                  </a:cubicBezTo>
                  <a:cubicBezTo>
                    <a:pt x="188" y="101"/>
                    <a:pt x="188" y="101"/>
                    <a:pt x="188" y="101"/>
                  </a:cubicBezTo>
                  <a:cubicBezTo>
                    <a:pt x="193" y="94"/>
                    <a:pt x="196" y="86"/>
                    <a:pt x="196" y="78"/>
                  </a:cubicBezTo>
                  <a:cubicBezTo>
                    <a:pt x="196" y="78"/>
                    <a:pt x="196" y="78"/>
                    <a:pt x="196" y="78"/>
                  </a:cubicBezTo>
                  <a:cubicBezTo>
                    <a:pt x="198" y="74"/>
                    <a:pt x="200" y="67"/>
                    <a:pt x="200" y="62"/>
                  </a:cubicBezTo>
                  <a:cubicBezTo>
                    <a:pt x="200" y="43"/>
                    <a:pt x="192" y="30"/>
                    <a:pt x="172" y="30"/>
                  </a:cubicBezTo>
                  <a:cubicBezTo>
                    <a:pt x="160" y="30"/>
                    <a:pt x="152" y="35"/>
                    <a:pt x="148" y="43"/>
                  </a:cubicBezTo>
                  <a:cubicBezTo>
                    <a:pt x="148" y="41"/>
                    <a:pt x="148" y="39"/>
                    <a:pt x="148" y="36"/>
                  </a:cubicBezTo>
                  <a:cubicBezTo>
                    <a:pt x="148" y="25"/>
                    <a:pt x="146" y="8"/>
                    <a:pt x="132" y="8"/>
                  </a:cubicBezTo>
                  <a:cubicBezTo>
                    <a:pt x="126" y="2"/>
                    <a:pt x="116" y="0"/>
                    <a:pt x="104" y="0"/>
                  </a:cubicBezTo>
                  <a:cubicBezTo>
                    <a:pt x="74" y="0"/>
                    <a:pt x="68" y="18"/>
                    <a:pt x="68" y="36"/>
                  </a:cubicBezTo>
                  <a:cubicBezTo>
                    <a:pt x="68" y="39"/>
                    <a:pt x="68" y="41"/>
                    <a:pt x="68" y="43"/>
                  </a:cubicBezTo>
                  <a:cubicBezTo>
                    <a:pt x="64" y="35"/>
                    <a:pt x="56" y="30"/>
                    <a:pt x="44" y="30"/>
                  </a:cubicBezTo>
                  <a:cubicBezTo>
                    <a:pt x="24" y="30"/>
                    <a:pt x="12" y="39"/>
                    <a:pt x="12" y="58"/>
                  </a:cubicBezTo>
                  <a:cubicBezTo>
                    <a:pt x="12" y="73"/>
                    <a:pt x="18" y="83"/>
                    <a:pt x="21" y="87"/>
                  </a:cubicBezTo>
                  <a:cubicBezTo>
                    <a:pt x="23" y="94"/>
                    <a:pt x="27" y="101"/>
                    <a:pt x="32" y="105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12" y="113"/>
                    <a:pt x="0" y="118"/>
                    <a:pt x="0" y="11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108" y="214"/>
                    <a:pt x="108" y="214"/>
                    <a:pt x="108" y="214"/>
                  </a:cubicBezTo>
                  <a:cubicBezTo>
                    <a:pt x="191" y="162"/>
                    <a:pt x="191" y="162"/>
                    <a:pt x="191" y="162"/>
                  </a:cubicBezTo>
                  <a:cubicBezTo>
                    <a:pt x="191" y="162"/>
                    <a:pt x="191" y="162"/>
                    <a:pt x="191" y="162"/>
                  </a:cubicBezTo>
                  <a:cubicBezTo>
                    <a:pt x="216" y="146"/>
                    <a:pt x="216" y="146"/>
                    <a:pt x="216" y="146"/>
                  </a:cubicBezTo>
                  <a:lnTo>
                    <a:pt x="216" y="118"/>
                  </a:lnTo>
                  <a:close/>
                  <a:moveTo>
                    <a:pt x="192" y="78"/>
                  </a:moveTo>
                  <a:cubicBezTo>
                    <a:pt x="192" y="90"/>
                    <a:pt x="182" y="106"/>
                    <a:pt x="172" y="106"/>
                  </a:cubicBezTo>
                  <a:cubicBezTo>
                    <a:pt x="162" y="106"/>
                    <a:pt x="152" y="90"/>
                    <a:pt x="152" y="78"/>
                  </a:cubicBezTo>
                  <a:cubicBezTo>
                    <a:pt x="152" y="58"/>
                    <a:pt x="152" y="58"/>
                    <a:pt x="152" y="58"/>
                  </a:cubicBezTo>
                  <a:cubicBezTo>
                    <a:pt x="152" y="57"/>
                    <a:pt x="153" y="57"/>
                    <a:pt x="154" y="57"/>
                  </a:cubicBezTo>
                  <a:cubicBezTo>
                    <a:pt x="156" y="57"/>
                    <a:pt x="161" y="62"/>
                    <a:pt x="172" y="62"/>
                  </a:cubicBezTo>
                  <a:cubicBezTo>
                    <a:pt x="183" y="62"/>
                    <a:pt x="188" y="57"/>
                    <a:pt x="190" y="57"/>
                  </a:cubicBezTo>
                  <a:cubicBezTo>
                    <a:pt x="191" y="57"/>
                    <a:pt x="192" y="57"/>
                    <a:pt x="192" y="58"/>
                  </a:cubicBezTo>
                  <a:lnTo>
                    <a:pt x="192" y="78"/>
                  </a:lnTo>
                  <a:close/>
                  <a:moveTo>
                    <a:pt x="184" y="105"/>
                  </a:moveTo>
                  <a:cubicBezTo>
                    <a:pt x="184" y="112"/>
                    <a:pt x="184" y="112"/>
                    <a:pt x="184" y="112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60" y="105"/>
                    <a:pt x="160" y="105"/>
                    <a:pt x="160" y="105"/>
                  </a:cubicBezTo>
                  <a:cubicBezTo>
                    <a:pt x="164" y="108"/>
                    <a:pt x="168" y="110"/>
                    <a:pt x="172" y="110"/>
                  </a:cubicBezTo>
                  <a:cubicBezTo>
                    <a:pt x="176" y="110"/>
                    <a:pt x="180" y="108"/>
                    <a:pt x="184" y="105"/>
                  </a:cubicBezTo>
                  <a:close/>
                  <a:moveTo>
                    <a:pt x="145" y="141"/>
                  </a:moveTo>
                  <a:cubicBezTo>
                    <a:pt x="149" y="146"/>
                    <a:pt x="149" y="146"/>
                    <a:pt x="149" y="146"/>
                  </a:cubicBezTo>
                  <a:cubicBezTo>
                    <a:pt x="114" y="191"/>
                    <a:pt x="114" y="191"/>
                    <a:pt x="114" y="191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46" y="135"/>
                    <a:pt x="146" y="135"/>
                    <a:pt x="146" y="135"/>
                  </a:cubicBezTo>
                  <a:cubicBezTo>
                    <a:pt x="142" y="137"/>
                    <a:pt x="142" y="137"/>
                    <a:pt x="142" y="137"/>
                  </a:cubicBezTo>
                  <a:lnTo>
                    <a:pt x="145" y="141"/>
                  </a:lnTo>
                  <a:close/>
                  <a:moveTo>
                    <a:pt x="108" y="197"/>
                  </a:moveTo>
                  <a:cubicBezTo>
                    <a:pt x="90" y="135"/>
                    <a:pt x="90" y="135"/>
                    <a:pt x="90" y="135"/>
                  </a:cubicBezTo>
                  <a:cubicBezTo>
                    <a:pt x="94" y="138"/>
                    <a:pt x="100" y="141"/>
                    <a:pt x="108" y="141"/>
                  </a:cubicBezTo>
                  <a:cubicBezTo>
                    <a:pt x="116" y="141"/>
                    <a:pt x="122" y="138"/>
                    <a:pt x="126" y="135"/>
                  </a:cubicBezTo>
                  <a:lnTo>
                    <a:pt x="108" y="197"/>
                  </a:lnTo>
                  <a:close/>
                  <a:moveTo>
                    <a:pt x="70" y="135"/>
                  </a:moveTo>
                  <a:cubicBezTo>
                    <a:pt x="64" y="132"/>
                    <a:pt x="64" y="132"/>
                    <a:pt x="64" y="13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4" y="137"/>
                    <a:pt x="74" y="137"/>
                    <a:pt x="74" y="137"/>
                  </a:cubicBezTo>
                  <a:lnTo>
                    <a:pt x="70" y="135"/>
                  </a:lnTo>
                  <a:close/>
                  <a:moveTo>
                    <a:pt x="128" y="128"/>
                  </a:moveTo>
                  <a:cubicBezTo>
                    <a:pt x="126" y="130"/>
                    <a:pt x="119" y="137"/>
                    <a:pt x="108" y="137"/>
                  </a:cubicBezTo>
                  <a:cubicBezTo>
                    <a:pt x="97" y="137"/>
                    <a:pt x="90" y="130"/>
                    <a:pt x="88" y="128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94" y="115"/>
                    <a:pt x="101" y="118"/>
                    <a:pt x="108" y="118"/>
                  </a:cubicBezTo>
                  <a:cubicBezTo>
                    <a:pt x="115" y="118"/>
                    <a:pt x="122" y="115"/>
                    <a:pt x="128" y="109"/>
                  </a:cubicBezTo>
                  <a:lnTo>
                    <a:pt x="128" y="128"/>
                  </a:lnTo>
                  <a:close/>
                  <a:moveTo>
                    <a:pt x="132" y="114"/>
                  </a:moveTo>
                  <a:cubicBezTo>
                    <a:pt x="132" y="105"/>
                    <a:pt x="132" y="105"/>
                    <a:pt x="132" y="105"/>
                  </a:cubicBezTo>
                  <a:cubicBezTo>
                    <a:pt x="139" y="97"/>
                    <a:pt x="143" y="86"/>
                    <a:pt x="144" y="76"/>
                  </a:cubicBezTo>
                  <a:cubicBezTo>
                    <a:pt x="144" y="76"/>
                    <a:pt x="144" y="76"/>
                    <a:pt x="144" y="76"/>
                  </a:cubicBezTo>
                  <a:cubicBezTo>
                    <a:pt x="145" y="76"/>
                    <a:pt x="146" y="76"/>
                    <a:pt x="147" y="75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7" y="76"/>
                    <a:pt x="148" y="77"/>
                    <a:pt x="148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48" y="86"/>
                    <a:pt x="151" y="94"/>
                    <a:pt x="156" y="10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48" y="111"/>
                    <a:pt x="140" y="114"/>
                    <a:pt x="135" y="115"/>
                  </a:cubicBezTo>
                  <a:lnTo>
                    <a:pt x="132" y="114"/>
                  </a:lnTo>
                  <a:close/>
                  <a:moveTo>
                    <a:pt x="172" y="34"/>
                  </a:moveTo>
                  <a:cubicBezTo>
                    <a:pt x="187" y="34"/>
                    <a:pt x="194" y="42"/>
                    <a:pt x="196" y="57"/>
                  </a:cubicBezTo>
                  <a:cubicBezTo>
                    <a:pt x="194" y="53"/>
                    <a:pt x="192" y="53"/>
                    <a:pt x="190" y="53"/>
                  </a:cubicBezTo>
                  <a:cubicBezTo>
                    <a:pt x="189" y="53"/>
                    <a:pt x="187" y="54"/>
                    <a:pt x="185" y="55"/>
                  </a:cubicBezTo>
                  <a:cubicBezTo>
                    <a:pt x="182" y="56"/>
                    <a:pt x="178" y="58"/>
                    <a:pt x="172" y="58"/>
                  </a:cubicBezTo>
                  <a:cubicBezTo>
                    <a:pt x="166" y="58"/>
                    <a:pt x="162" y="56"/>
                    <a:pt x="159" y="55"/>
                  </a:cubicBezTo>
                  <a:cubicBezTo>
                    <a:pt x="157" y="54"/>
                    <a:pt x="155" y="53"/>
                    <a:pt x="154" y="53"/>
                  </a:cubicBezTo>
                  <a:cubicBezTo>
                    <a:pt x="152" y="53"/>
                    <a:pt x="150" y="53"/>
                    <a:pt x="148" y="57"/>
                  </a:cubicBezTo>
                  <a:cubicBezTo>
                    <a:pt x="150" y="42"/>
                    <a:pt x="157" y="34"/>
                    <a:pt x="172" y="34"/>
                  </a:cubicBezTo>
                  <a:close/>
                  <a:moveTo>
                    <a:pt x="104" y="4"/>
                  </a:moveTo>
                  <a:cubicBezTo>
                    <a:pt x="116" y="4"/>
                    <a:pt x="124" y="5"/>
                    <a:pt x="129" y="11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35" y="12"/>
                    <a:pt x="144" y="12"/>
                    <a:pt x="144" y="36"/>
                  </a:cubicBezTo>
                  <a:cubicBezTo>
                    <a:pt x="144" y="37"/>
                    <a:pt x="144" y="38"/>
                    <a:pt x="144" y="39"/>
                  </a:cubicBezTo>
                  <a:cubicBezTo>
                    <a:pt x="143" y="37"/>
                    <a:pt x="141" y="34"/>
                    <a:pt x="139" y="30"/>
                  </a:cubicBezTo>
                  <a:cubicBezTo>
                    <a:pt x="137" y="27"/>
                    <a:pt x="134" y="26"/>
                    <a:pt x="132" y="26"/>
                  </a:cubicBezTo>
                  <a:cubicBezTo>
                    <a:pt x="129" y="26"/>
                    <a:pt x="126" y="27"/>
                    <a:pt x="123" y="29"/>
                  </a:cubicBezTo>
                  <a:cubicBezTo>
                    <a:pt x="117" y="33"/>
                    <a:pt x="110" y="36"/>
                    <a:pt x="100" y="36"/>
                  </a:cubicBezTo>
                  <a:cubicBezTo>
                    <a:pt x="90" y="36"/>
                    <a:pt x="85" y="34"/>
                    <a:pt x="82" y="33"/>
                  </a:cubicBezTo>
                  <a:cubicBezTo>
                    <a:pt x="81" y="32"/>
                    <a:pt x="79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3" y="31"/>
                    <a:pt x="72" y="36"/>
                    <a:pt x="72" y="40"/>
                  </a:cubicBezTo>
                  <a:cubicBezTo>
                    <a:pt x="72" y="39"/>
                    <a:pt x="72" y="38"/>
                    <a:pt x="72" y="36"/>
                  </a:cubicBezTo>
                  <a:cubicBezTo>
                    <a:pt x="72" y="14"/>
                    <a:pt x="82" y="4"/>
                    <a:pt x="104" y="4"/>
                  </a:cubicBezTo>
                  <a:close/>
                  <a:moveTo>
                    <a:pt x="68" y="60"/>
                  </a:moveTo>
                  <a:cubicBezTo>
                    <a:pt x="68" y="59"/>
                    <a:pt x="69" y="58"/>
                    <a:pt x="70" y="57"/>
                  </a:cubicBezTo>
                  <a:cubicBezTo>
                    <a:pt x="71" y="64"/>
                    <a:pt x="72" y="68"/>
                    <a:pt x="72" y="68"/>
                  </a:cubicBezTo>
                  <a:cubicBezTo>
                    <a:pt x="72" y="57"/>
                    <a:pt x="75" y="51"/>
                    <a:pt x="76" y="40"/>
                  </a:cubicBezTo>
                  <a:cubicBezTo>
                    <a:pt x="76" y="37"/>
                    <a:pt x="77" y="35"/>
                    <a:pt x="78" y="35"/>
                  </a:cubicBezTo>
                  <a:cubicBezTo>
                    <a:pt x="80" y="35"/>
                    <a:pt x="85" y="40"/>
                    <a:pt x="100" y="40"/>
                  </a:cubicBezTo>
                  <a:cubicBezTo>
                    <a:pt x="117" y="40"/>
                    <a:pt x="127" y="30"/>
                    <a:pt x="132" y="30"/>
                  </a:cubicBezTo>
                  <a:cubicBezTo>
                    <a:pt x="134" y="30"/>
                    <a:pt x="135" y="31"/>
                    <a:pt x="136" y="32"/>
                  </a:cubicBezTo>
                  <a:cubicBezTo>
                    <a:pt x="144" y="46"/>
                    <a:pt x="144" y="54"/>
                    <a:pt x="144" y="68"/>
                  </a:cubicBezTo>
                  <a:cubicBezTo>
                    <a:pt x="144" y="68"/>
                    <a:pt x="145" y="64"/>
                    <a:pt x="146" y="57"/>
                  </a:cubicBezTo>
                  <a:cubicBezTo>
                    <a:pt x="147" y="58"/>
                    <a:pt x="148" y="59"/>
                    <a:pt x="148" y="60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8" y="69"/>
                    <a:pt x="148" y="69"/>
                    <a:pt x="148" y="70"/>
                  </a:cubicBezTo>
                  <a:cubicBezTo>
                    <a:pt x="147" y="71"/>
                    <a:pt x="146" y="72"/>
                    <a:pt x="144" y="72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42" y="72"/>
                    <a:pt x="140" y="74"/>
                    <a:pt x="140" y="76"/>
                  </a:cubicBezTo>
                  <a:cubicBezTo>
                    <a:pt x="139" y="95"/>
                    <a:pt x="122" y="114"/>
                    <a:pt x="108" y="114"/>
                  </a:cubicBezTo>
                  <a:cubicBezTo>
                    <a:pt x="94" y="114"/>
                    <a:pt x="77" y="95"/>
                    <a:pt x="76" y="76"/>
                  </a:cubicBezTo>
                  <a:cubicBezTo>
                    <a:pt x="76" y="74"/>
                    <a:pt x="74" y="72"/>
                    <a:pt x="72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0" y="72"/>
                    <a:pt x="69" y="71"/>
                    <a:pt x="68" y="70"/>
                  </a:cubicBezTo>
                  <a:cubicBezTo>
                    <a:pt x="68" y="70"/>
                    <a:pt x="68" y="69"/>
                    <a:pt x="68" y="69"/>
                  </a:cubicBezTo>
                  <a:lnTo>
                    <a:pt x="68" y="60"/>
                  </a:lnTo>
                  <a:close/>
                  <a:moveTo>
                    <a:pt x="68" y="82"/>
                  </a:moveTo>
                  <a:cubicBezTo>
                    <a:pt x="68" y="82"/>
                    <a:pt x="69" y="79"/>
                    <a:pt x="70" y="76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1" y="76"/>
                    <a:pt x="71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3" y="86"/>
                    <a:pt x="77" y="97"/>
                    <a:pt x="84" y="105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0" y="116"/>
                    <a:pt x="80" y="116"/>
                    <a:pt x="80" y="116"/>
                  </a:cubicBezTo>
                  <a:cubicBezTo>
                    <a:pt x="75" y="114"/>
                    <a:pt x="66" y="112"/>
                    <a:pt x="56" y="111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62" y="99"/>
                    <a:pt x="67" y="90"/>
                    <a:pt x="68" y="81"/>
                  </a:cubicBezTo>
                  <a:cubicBezTo>
                    <a:pt x="68" y="82"/>
                    <a:pt x="68" y="82"/>
                    <a:pt x="68" y="82"/>
                  </a:cubicBezTo>
                  <a:close/>
                  <a:moveTo>
                    <a:pt x="20" y="69"/>
                  </a:moveTo>
                  <a:cubicBezTo>
                    <a:pt x="20" y="71"/>
                    <a:pt x="19" y="73"/>
                    <a:pt x="19" y="74"/>
                  </a:cubicBezTo>
                  <a:cubicBezTo>
                    <a:pt x="17" y="70"/>
                    <a:pt x="16" y="65"/>
                    <a:pt x="16" y="58"/>
                  </a:cubicBezTo>
                  <a:cubicBezTo>
                    <a:pt x="16" y="42"/>
                    <a:pt x="25" y="34"/>
                    <a:pt x="44" y="34"/>
                  </a:cubicBezTo>
                  <a:cubicBezTo>
                    <a:pt x="56" y="34"/>
                    <a:pt x="64" y="39"/>
                    <a:pt x="67" y="50"/>
                  </a:cubicBezTo>
                  <a:cubicBezTo>
                    <a:pt x="65" y="49"/>
                    <a:pt x="63" y="49"/>
                    <a:pt x="63" y="49"/>
                  </a:cubicBezTo>
                  <a:cubicBezTo>
                    <a:pt x="61" y="49"/>
                    <a:pt x="60" y="49"/>
                    <a:pt x="58" y="50"/>
                  </a:cubicBezTo>
                  <a:cubicBezTo>
                    <a:pt x="55" y="52"/>
                    <a:pt x="51" y="54"/>
                    <a:pt x="44" y="54"/>
                  </a:cubicBezTo>
                  <a:cubicBezTo>
                    <a:pt x="31" y="54"/>
                    <a:pt x="24" y="59"/>
                    <a:pt x="20" y="69"/>
                  </a:cubicBezTo>
                  <a:close/>
                  <a:moveTo>
                    <a:pt x="24" y="78"/>
                  </a:moveTo>
                  <a:cubicBezTo>
                    <a:pt x="24" y="70"/>
                    <a:pt x="24" y="70"/>
                    <a:pt x="24" y="70"/>
                  </a:cubicBezTo>
                  <a:cubicBezTo>
                    <a:pt x="26" y="65"/>
                    <a:pt x="30" y="58"/>
                    <a:pt x="44" y="58"/>
                  </a:cubicBezTo>
                  <a:cubicBezTo>
                    <a:pt x="55" y="58"/>
                    <a:pt x="61" y="53"/>
                    <a:pt x="63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4"/>
                    <a:pt x="64" y="56"/>
                    <a:pt x="64" y="5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90"/>
                    <a:pt x="54" y="106"/>
                    <a:pt x="44" y="106"/>
                  </a:cubicBezTo>
                  <a:cubicBezTo>
                    <a:pt x="34" y="106"/>
                    <a:pt x="24" y="90"/>
                    <a:pt x="24" y="78"/>
                  </a:cubicBezTo>
                  <a:close/>
                  <a:moveTo>
                    <a:pt x="52" y="108"/>
                  </a:moveTo>
                  <a:cubicBezTo>
                    <a:pt x="52" y="114"/>
                    <a:pt x="52" y="114"/>
                    <a:pt x="52" y="114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9" y="109"/>
                    <a:pt x="41" y="110"/>
                    <a:pt x="44" y="110"/>
                  </a:cubicBezTo>
                  <a:cubicBezTo>
                    <a:pt x="47" y="110"/>
                    <a:pt x="49" y="109"/>
                    <a:pt x="52" y="108"/>
                  </a:cubicBezTo>
                  <a:close/>
                  <a:moveTo>
                    <a:pt x="4" y="144"/>
                  </a:moveTo>
                  <a:cubicBezTo>
                    <a:pt x="4" y="121"/>
                    <a:pt x="4" y="121"/>
                    <a:pt x="4" y="121"/>
                  </a:cubicBezTo>
                  <a:cubicBezTo>
                    <a:pt x="8" y="119"/>
                    <a:pt x="18" y="116"/>
                    <a:pt x="32" y="115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44" y="121"/>
                    <a:pt x="44" y="121"/>
                    <a:pt x="44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63" y="116"/>
                    <a:pt x="69" y="117"/>
                    <a:pt x="73" y="118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3" y="129"/>
                    <a:pt x="27" y="136"/>
                    <a:pt x="26" y="142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5" y="150"/>
                    <a:pt x="24" y="154"/>
                    <a:pt x="24" y="157"/>
                  </a:cubicBezTo>
                  <a:lnTo>
                    <a:pt x="4" y="144"/>
                  </a:lnTo>
                  <a:close/>
                  <a:moveTo>
                    <a:pt x="29" y="149"/>
                  </a:moveTo>
                  <a:cubicBezTo>
                    <a:pt x="30" y="143"/>
                    <a:pt x="30" y="143"/>
                    <a:pt x="30" y="143"/>
                  </a:cubicBezTo>
                  <a:cubicBezTo>
                    <a:pt x="31" y="138"/>
                    <a:pt x="36" y="133"/>
                    <a:pt x="41" y="132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60" y="134"/>
                    <a:pt x="60" y="134"/>
                    <a:pt x="60" y="134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106" y="203"/>
                    <a:pt x="106" y="203"/>
                    <a:pt x="106" y="203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8" y="156"/>
                    <a:pt x="29" y="151"/>
                    <a:pt x="29" y="149"/>
                  </a:cubicBezTo>
                  <a:close/>
                  <a:moveTo>
                    <a:pt x="187" y="160"/>
                  </a:moveTo>
                  <a:cubicBezTo>
                    <a:pt x="108" y="210"/>
                    <a:pt x="108" y="210"/>
                    <a:pt x="108" y="210"/>
                  </a:cubicBezTo>
                  <a:cubicBezTo>
                    <a:pt x="106" y="208"/>
                    <a:pt x="106" y="208"/>
                    <a:pt x="106" y="208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75" y="132"/>
                    <a:pt x="175" y="132"/>
                    <a:pt x="175" y="132"/>
                  </a:cubicBezTo>
                  <a:cubicBezTo>
                    <a:pt x="180" y="133"/>
                    <a:pt x="185" y="138"/>
                    <a:pt x="186" y="143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7" y="151"/>
                    <a:pt x="188" y="156"/>
                    <a:pt x="187" y="160"/>
                  </a:cubicBezTo>
                  <a:close/>
                  <a:moveTo>
                    <a:pt x="212" y="144"/>
                  </a:moveTo>
                  <a:cubicBezTo>
                    <a:pt x="192" y="157"/>
                    <a:pt x="192" y="157"/>
                    <a:pt x="192" y="157"/>
                  </a:cubicBezTo>
                  <a:cubicBezTo>
                    <a:pt x="192" y="154"/>
                    <a:pt x="191" y="150"/>
                    <a:pt x="191" y="148"/>
                  </a:cubicBezTo>
                  <a:cubicBezTo>
                    <a:pt x="190" y="145"/>
                    <a:pt x="190" y="142"/>
                    <a:pt x="190" y="142"/>
                  </a:cubicBezTo>
                  <a:cubicBezTo>
                    <a:pt x="189" y="136"/>
                    <a:pt x="183" y="129"/>
                    <a:pt x="176" y="128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6" y="116"/>
                    <a:pt x="151" y="115"/>
                    <a:pt x="156" y="114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88" y="115"/>
                    <a:pt x="188" y="115"/>
                    <a:pt x="188" y="115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99" y="116"/>
                    <a:pt x="208" y="119"/>
                    <a:pt x="212" y="121"/>
                  </a:cubicBezTo>
                  <a:lnTo>
                    <a:pt x="21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525">
              <a:extLst>
                <a:ext uri="{FF2B5EF4-FFF2-40B4-BE49-F238E27FC236}">
                  <a16:creationId xmlns:a16="http://schemas.microsoft.com/office/drawing/2014/main" id="{D87526BD-5128-5D30-CF20-3B6371D51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9966" y="2720451"/>
              <a:ext cx="187279" cy="46825"/>
            </a:xfrm>
            <a:custGeom>
              <a:avLst/>
              <a:gdLst>
                <a:gd name="T0" fmla="*/ 67 w 72"/>
                <a:gd name="T1" fmla="*/ 3 h 19"/>
                <a:gd name="T2" fmla="*/ 58 w 72"/>
                <a:gd name="T3" fmla="*/ 0 h 19"/>
                <a:gd name="T4" fmla="*/ 50 w 72"/>
                <a:gd name="T5" fmla="*/ 0 h 19"/>
                <a:gd name="T6" fmla="*/ 39 w 72"/>
                <a:gd name="T7" fmla="*/ 3 h 19"/>
                <a:gd name="T8" fmla="*/ 30 w 72"/>
                <a:gd name="T9" fmla="*/ 1 h 19"/>
                <a:gd name="T10" fmla="*/ 18 w 72"/>
                <a:gd name="T11" fmla="*/ 0 h 19"/>
                <a:gd name="T12" fmla="*/ 8 w 72"/>
                <a:gd name="T13" fmla="*/ 1 h 19"/>
                <a:gd name="T14" fmla="*/ 0 w 72"/>
                <a:gd name="T15" fmla="*/ 3 h 19"/>
                <a:gd name="T16" fmla="*/ 5 w 72"/>
                <a:gd name="T17" fmla="*/ 7 h 19"/>
                <a:gd name="T18" fmla="*/ 10 w 72"/>
                <a:gd name="T19" fmla="*/ 18 h 19"/>
                <a:gd name="T20" fmla="*/ 19 w 72"/>
                <a:gd name="T21" fmla="*/ 19 h 19"/>
                <a:gd name="T22" fmla="*/ 26 w 72"/>
                <a:gd name="T23" fmla="*/ 18 h 19"/>
                <a:gd name="T24" fmla="*/ 33 w 72"/>
                <a:gd name="T25" fmla="*/ 7 h 19"/>
                <a:gd name="T26" fmla="*/ 39 w 72"/>
                <a:gd name="T27" fmla="*/ 7 h 19"/>
                <a:gd name="T28" fmla="*/ 46 w 72"/>
                <a:gd name="T29" fmla="*/ 19 h 19"/>
                <a:gd name="T30" fmla="*/ 53 w 72"/>
                <a:gd name="T31" fmla="*/ 19 h 19"/>
                <a:gd name="T32" fmla="*/ 62 w 72"/>
                <a:gd name="T33" fmla="*/ 18 h 19"/>
                <a:gd name="T34" fmla="*/ 68 w 72"/>
                <a:gd name="T35" fmla="*/ 7 h 19"/>
                <a:gd name="T36" fmla="*/ 72 w 72"/>
                <a:gd name="T37" fmla="*/ 3 h 19"/>
                <a:gd name="T38" fmla="*/ 29 w 72"/>
                <a:gd name="T39" fmla="*/ 13 h 19"/>
                <a:gd name="T40" fmla="*/ 24 w 72"/>
                <a:gd name="T41" fmla="*/ 17 h 19"/>
                <a:gd name="T42" fmla="*/ 16 w 72"/>
                <a:gd name="T43" fmla="*/ 17 h 19"/>
                <a:gd name="T44" fmla="*/ 7 w 72"/>
                <a:gd name="T45" fmla="*/ 13 h 19"/>
                <a:gd name="T46" fmla="*/ 8 w 72"/>
                <a:gd name="T47" fmla="*/ 3 h 19"/>
                <a:gd name="T48" fmla="*/ 18 w 72"/>
                <a:gd name="T49" fmla="*/ 2 h 19"/>
                <a:gd name="T50" fmla="*/ 30 w 72"/>
                <a:gd name="T51" fmla="*/ 3 h 19"/>
                <a:gd name="T52" fmla="*/ 31 w 72"/>
                <a:gd name="T53" fmla="*/ 5 h 19"/>
                <a:gd name="T54" fmla="*/ 62 w 72"/>
                <a:gd name="T55" fmla="*/ 16 h 19"/>
                <a:gd name="T56" fmla="*/ 53 w 72"/>
                <a:gd name="T57" fmla="*/ 17 h 19"/>
                <a:gd name="T58" fmla="*/ 46 w 72"/>
                <a:gd name="T59" fmla="*/ 16 h 19"/>
                <a:gd name="T60" fmla="*/ 41 w 72"/>
                <a:gd name="T61" fmla="*/ 5 h 19"/>
                <a:gd name="T62" fmla="*/ 42 w 72"/>
                <a:gd name="T63" fmla="*/ 3 h 19"/>
                <a:gd name="T64" fmla="*/ 54 w 72"/>
                <a:gd name="T65" fmla="*/ 2 h 19"/>
                <a:gd name="T66" fmla="*/ 64 w 72"/>
                <a:gd name="T67" fmla="*/ 3 h 19"/>
                <a:gd name="T68" fmla="*/ 65 w 72"/>
                <a:gd name="T6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" h="19">
                  <a:moveTo>
                    <a:pt x="72" y="3"/>
                  </a:moveTo>
                  <a:cubicBezTo>
                    <a:pt x="67" y="3"/>
                    <a:pt x="67" y="3"/>
                    <a:pt x="67" y="3"/>
                  </a:cubicBezTo>
                  <a:cubicBezTo>
                    <a:pt x="67" y="2"/>
                    <a:pt x="66" y="1"/>
                    <a:pt x="64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0"/>
                    <a:pt x="55" y="0"/>
                    <a:pt x="54" y="0"/>
                  </a:cubicBezTo>
                  <a:cubicBezTo>
                    <a:pt x="52" y="0"/>
                    <a:pt x="51" y="0"/>
                    <a:pt x="50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1"/>
                    <a:pt x="39" y="2"/>
                    <a:pt x="39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2"/>
                    <a:pt x="32" y="1"/>
                    <a:pt x="30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0" y="0"/>
                    <a:pt x="18" y="0"/>
                  </a:cubicBezTo>
                  <a:cubicBezTo>
                    <a:pt x="17" y="0"/>
                    <a:pt x="15" y="0"/>
                    <a:pt x="14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8"/>
                    <a:pt x="10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19"/>
                    <a:pt x="18" y="19"/>
                    <a:pt x="19" y="19"/>
                  </a:cubicBezTo>
                  <a:cubicBezTo>
                    <a:pt x="21" y="19"/>
                    <a:pt x="23" y="19"/>
                    <a:pt x="24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8"/>
                    <a:pt x="30" y="17"/>
                    <a:pt x="31" y="14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5"/>
                    <a:pt x="36" y="5"/>
                  </a:cubicBezTo>
                  <a:cubicBezTo>
                    <a:pt x="39" y="5"/>
                    <a:pt x="39" y="7"/>
                    <a:pt x="39" y="7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7"/>
                    <a:pt x="44" y="18"/>
                    <a:pt x="46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9"/>
                    <a:pt x="51" y="19"/>
                    <a:pt x="53" y="19"/>
                  </a:cubicBezTo>
                  <a:cubicBezTo>
                    <a:pt x="54" y="19"/>
                    <a:pt x="55" y="19"/>
                    <a:pt x="56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4" y="18"/>
                    <a:pt x="66" y="17"/>
                    <a:pt x="66" y="14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"/>
                  </a:lnTo>
                  <a:close/>
                  <a:moveTo>
                    <a:pt x="31" y="5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7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2" y="17"/>
                    <a:pt x="21" y="17"/>
                    <a:pt x="19" y="17"/>
                  </a:cubicBezTo>
                  <a:cubicBezTo>
                    <a:pt x="18" y="17"/>
                    <a:pt x="17" y="17"/>
                    <a:pt x="16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8" y="14"/>
                    <a:pt x="7" y="1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7" y="2"/>
                    <a:pt x="18" y="2"/>
                  </a:cubicBezTo>
                  <a:cubicBezTo>
                    <a:pt x="20" y="2"/>
                    <a:pt x="21" y="2"/>
                    <a:pt x="22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1" y="3"/>
                    <a:pt x="31" y="3"/>
                  </a:cubicBezTo>
                  <a:cubicBezTo>
                    <a:pt x="31" y="4"/>
                    <a:pt x="31" y="4"/>
                    <a:pt x="31" y="5"/>
                  </a:cubicBezTo>
                  <a:close/>
                  <a:moveTo>
                    <a:pt x="65" y="13"/>
                  </a:moveTo>
                  <a:cubicBezTo>
                    <a:pt x="64" y="14"/>
                    <a:pt x="63" y="16"/>
                    <a:pt x="62" y="16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7"/>
                    <a:pt x="54" y="17"/>
                    <a:pt x="53" y="17"/>
                  </a:cubicBezTo>
                  <a:cubicBezTo>
                    <a:pt x="51" y="17"/>
                    <a:pt x="50" y="17"/>
                    <a:pt x="48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3" y="14"/>
                    <a:pt x="43" y="1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2" y="3"/>
                    <a:pt x="42" y="3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2"/>
                    <a:pt x="52" y="2"/>
                    <a:pt x="54" y="2"/>
                  </a:cubicBezTo>
                  <a:cubicBezTo>
                    <a:pt x="55" y="2"/>
                    <a:pt x="57" y="2"/>
                    <a:pt x="58" y="2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5" y="3"/>
                    <a:pt x="66" y="4"/>
                    <a:pt x="66" y="5"/>
                  </a:cubicBezTo>
                  <a:lnTo>
                    <a:pt x="6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BBD90181-5EAE-A0FF-B9EA-60F31A32DE31}"/>
              </a:ext>
            </a:extLst>
          </p:cNvPr>
          <p:cNvGrpSpPr/>
          <p:nvPr/>
        </p:nvGrpSpPr>
        <p:grpSpPr>
          <a:xfrm>
            <a:off x="4579202" y="1964230"/>
            <a:ext cx="471488" cy="612775"/>
            <a:chOff x="3490913" y="3548063"/>
            <a:chExt cx="471488" cy="612775"/>
          </a:xfrm>
          <a:solidFill>
            <a:schemeClr val="bg1"/>
          </a:solidFill>
        </p:grpSpPr>
        <p:sp>
          <p:nvSpPr>
            <p:cNvPr id="171" name="Freeform 388">
              <a:extLst>
                <a:ext uri="{FF2B5EF4-FFF2-40B4-BE49-F238E27FC236}">
                  <a16:creationId xmlns:a16="http://schemas.microsoft.com/office/drawing/2014/main" id="{43136D18-BCD4-536B-AE0E-16B9A8D2C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0" y="3692525"/>
              <a:ext cx="106363" cy="107950"/>
            </a:xfrm>
            <a:custGeom>
              <a:avLst/>
              <a:gdLst>
                <a:gd name="T0" fmla="*/ 60 w 67"/>
                <a:gd name="T1" fmla="*/ 0 h 68"/>
                <a:gd name="T2" fmla="*/ 24 w 67"/>
                <a:gd name="T3" fmla="*/ 54 h 68"/>
                <a:gd name="T4" fmla="*/ 7 w 67"/>
                <a:gd name="T5" fmla="*/ 24 h 68"/>
                <a:gd name="T6" fmla="*/ 0 w 67"/>
                <a:gd name="T7" fmla="*/ 28 h 68"/>
                <a:gd name="T8" fmla="*/ 24 w 67"/>
                <a:gd name="T9" fmla="*/ 68 h 68"/>
                <a:gd name="T10" fmla="*/ 67 w 67"/>
                <a:gd name="T11" fmla="*/ 3 h 68"/>
                <a:gd name="T12" fmla="*/ 60 w 6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68">
                  <a:moveTo>
                    <a:pt x="60" y="0"/>
                  </a:moveTo>
                  <a:lnTo>
                    <a:pt x="24" y="54"/>
                  </a:lnTo>
                  <a:lnTo>
                    <a:pt x="7" y="24"/>
                  </a:lnTo>
                  <a:lnTo>
                    <a:pt x="0" y="28"/>
                  </a:lnTo>
                  <a:lnTo>
                    <a:pt x="24" y="68"/>
                  </a:lnTo>
                  <a:lnTo>
                    <a:pt x="67" y="3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389">
              <a:extLst>
                <a:ext uri="{FF2B5EF4-FFF2-40B4-BE49-F238E27FC236}">
                  <a16:creationId xmlns:a16="http://schemas.microsoft.com/office/drawing/2014/main" id="{D7F0DA59-51CA-9261-5530-EF3801B7E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0" y="3836988"/>
              <a:ext cx="106363" cy="109538"/>
            </a:xfrm>
            <a:custGeom>
              <a:avLst/>
              <a:gdLst>
                <a:gd name="T0" fmla="*/ 60 w 67"/>
                <a:gd name="T1" fmla="*/ 0 h 69"/>
                <a:gd name="T2" fmla="*/ 24 w 67"/>
                <a:gd name="T3" fmla="*/ 55 h 69"/>
                <a:gd name="T4" fmla="*/ 7 w 67"/>
                <a:gd name="T5" fmla="*/ 25 h 69"/>
                <a:gd name="T6" fmla="*/ 0 w 67"/>
                <a:gd name="T7" fmla="*/ 29 h 69"/>
                <a:gd name="T8" fmla="*/ 24 w 67"/>
                <a:gd name="T9" fmla="*/ 69 h 69"/>
                <a:gd name="T10" fmla="*/ 67 w 67"/>
                <a:gd name="T11" fmla="*/ 4 h 69"/>
                <a:gd name="T12" fmla="*/ 60 w 67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69">
                  <a:moveTo>
                    <a:pt x="60" y="0"/>
                  </a:moveTo>
                  <a:lnTo>
                    <a:pt x="24" y="55"/>
                  </a:lnTo>
                  <a:lnTo>
                    <a:pt x="7" y="25"/>
                  </a:lnTo>
                  <a:lnTo>
                    <a:pt x="0" y="29"/>
                  </a:lnTo>
                  <a:lnTo>
                    <a:pt x="24" y="69"/>
                  </a:lnTo>
                  <a:lnTo>
                    <a:pt x="67" y="4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390">
              <a:extLst>
                <a:ext uri="{FF2B5EF4-FFF2-40B4-BE49-F238E27FC236}">
                  <a16:creationId xmlns:a16="http://schemas.microsoft.com/office/drawing/2014/main" id="{338DB879-213D-9FEE-300D-EA417A2E2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700" y="3857625"/>
              <a:ext cx="76200" cy="11113"/>
            </a:xfrm>
            <a:custGeom>
              <a:avLst/>
              <a:gdLst>
                <a:gd name="T0" fmla="*/ 43 w 48"/>
                <a:gd name="T1" fmla="*/ 7 h 7"/>
                <a:gd name="T2" fmla="*/ 48 w 48"/>
                <a:gd name="T3" fmla="*/ 0 h 7"/>
                <a:gd name="T4" fmla="*/ 0 w 48"/>
                <a:gd name="T5" fmla="*/ 0 h 7"/>
                <a:gd name="T6" fmla="*/ 0 w 48"/>
                <a:gd name="T7" fmla="*/ 7 h 7"/>
                <a:gd name="T8" fmla="*/ 7 w 48"/>
                <a:gd name="T9" fmla="*/ 7 h 7"/>
                <a:gd name="T10" fmla="*/ 43 w 4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">
                  <a:moveTo>
                    <a:pt x="43" y="7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43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391">
              <a:extLst>
                <a:ext uri="{FF2B5EF4-FFF2-40B4-BE49-F238E27FC236}">
                  <a16:creationId xmlns:a16="http://schemas.microsoft.com/office/drawing/2014/main" id="{A151AA8F-0D63-4135-8051-ECE2DC921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700" y="3862388"/>
              <a:ext cx="112713" cy="106363"/>
            </a:xfrm>
            <a:custGeom>
              <a:avLst/>
              <a:gdLst>
                <a:gd name="T0" fmla="*/ 64 w 71"/>
                <a:gd name="T1" fmla="*/ 11 h 67"/>
                <a:gd name="T2" fmla="*/ 64 w 71"/>
                <a:gd name="T3" fmla="*/ 60 h 67"/>
                <a:gd name="T4" fmla="*/ 7 w 71"/>
                <a:gd name="T5" fmla="*/ 60 h 67"/>
                <a:gd name="T6" fmla="*/ 7 w 71"/>
                <a:gd name="T7" fmla="*/ 32 h 67"/>
                <a:gd name="T8" fmla="*/ 0 w 71"/>
                <a:gd name="T9" fmla="*/ 20 h 67"/>
                <a:gd name="T10" fmla="*/ 0 w 71"/>
                <a:gd name="T11" fmla="*/ 67 h 67"/>
                <a:gd name="T12" fmla="*/ 71 w 71"/>
                <a:gd name="T13" fmla="*/ 67 h 67"/>
                <a:gd name="T14" fmla="*/ 71 w 71"/>
                <a:gd name="T15" fmla="*/ 0 h 67"/>
                <a:gd name="T16" fmla="*/ 64 w 71"/>
                <a:gd name="T17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7">
                  <a:moveTo>
                    <a:pt x="64" y="11"/>
                  </a:moveTo>
                  <a:lnTo>
                    <a:pt x="64" y="60"/>
                  </a:lnTo>
                  <a:lnTo>
                    <a:pt x="7" y="60"/>
                  </a:lnTo>
                  <a:lnTo>
                    <a:pt x="7" y="32"/>
                  </a:lnTo>
                  <a:lnTo>
                    <a:pt x="0" y="20"/>
                  </a:lnTo>
                  <a:lnTo>
                    <a:pt x="0" y="67"/>
                  </a:lnTo>
                  <a:lnTo>
                    <a:pt x="71" y="67"/>
                  </a:lnTo>
                  <a:lnTo>
                    <a:pt x="71" y="0"/>
                  </a:lnTo>
                  <a:lnTo>
                    <a:pt x="6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392">
              <a:extLst>
                <a:ext uri="{FF2B5EF4-FFF2-40B4-BE49-F238E27FC236}">
                  <a16:creationId xmlns:a16="http://schemas.microsoft.com/office/drawing/2014/main" id="{8E10C319-C866-CAA7-EBEE-697D73C1E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700" y="3711575"/>
              <a:ext cx="76200" cy="11113"/>
            </a:xfrm>
            <a:custGeom>
              <a:avLst/>
              <a:gdLst>
                <a:gd name="T0" fmla="*/ 43 w 48"/>
                <a:gd name="T1" fmla="*/ 7 h 7"/>
                <a:gd name="T2" fmla="*/ 48 w 48"/>
                <a:gd name="T3" fmla="*/ 0 h 7"/>
                <a:gd name="T4" fmla="*/ 0 w 48"/>
                <a:gd name="T5" fmla="*/ 0 h 7"/>
                <a:gd name="T6" fmla="*/ 0 w 48"/>
                <a:gd name="T7" fmla="*/ 7 h 7"/>
                <a:gd name="T8" fmla="*/ 7 w 48"/>
                <a:gd name="T9" fmla="*/ 7 h 7"/>
                <a:gd name="T10" fmla="*/ 43 w 4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">
                  <a:moveTo>
                    <a:pt x="43" y="7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43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393">
              <a:extLst>
                <a:ext uri="{FF2B5EF4-FFF2-40B4-BE49-F238E27FC236}">
                  <a16:creationId xmlns:a16="http://schemas.microsoft.com/office/drawing/2014/main" id="{B9B98FED-8C3B-DF84-3D80-C4041C95C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700" y="3716338"/>
              <a:ext cx="112713" cy="107950"/>
            </a:xfrm>
            <a:custGeom>
              <a:avLst/>
              <a:gdLst>
                <a:gd name="T0" fmla="*/ 64 w 71"/>
                <a:gd name="T1" fmla="*/ 11 h 68"/>
                <a:gd name="T2" fmla="*/ 64 w 71"/>
                <a:gd name="T3" fmla="*/ 61 h 68"/>
                <a:gd name="T4" fmla="*/ 7 w 71"/>
                <a:gd name="T5" fmla="*/ 61 h 68"/>
                <a:gd name="T6" fmla="*/ 7 w 71"/>
                <a:gd name="T7" fmla="*/ 32 h 68"/>
                <a:gd name="T8" fmla="*/ 0 w 71"/>
                <a:gd name="T9" fmla="*/ 20 h 68"/>
                <a:gd name="T10" fmla="*/ 0 w 71"/>
                <a:gd name="T11" fmla="*/ 68 h 68"/>
                <a:gd name="T12" fmla="*/ 71 w 71"/>
                <a:gd name="T13" fmla="*/ 68 h 68"/>
                <a:gd name="T14" fmla="*/ 71 w 71"/>
                <a:gd name="T15" fmla="*/ 0 h 68"/>
                <a:gd name="T16" fmla="*/ 64 w 71"/>
                <a:gd name="T17" fmla="*/ 1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8">
                  <a:moveTo>
                    <a:pt x="64" y="11"/>
                  </a:moveTo>
                  <a:lnTo>
                    <a:pt x="64" y="61"/>
                  </a:lnTo>
                  <a:lnTo>
                    <a:pt x="7" y="61"/>
                  </a:lnTo>
                  <a:lnTo>
                    <a:pt x="7" y="32"/>
                  </a:lnTo>
                  <a:lnTo>
                    <a:pt x="0" y="20"/>
                  </a:lnTo>
                  <a:lnTo>
                    <a:pt x="0" y="68"/>
                  </a:lnTo>
                  <a:lnTo>
                    <a:pt x="71" y="68"/>
                  </a:lnTo>
                  <a:lnTo>
                    <a:pt x="71" y="0"/>
                  </a:lnTo>
                  <a:lnTo>
                    <a:pt x="6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394">
              <a:extLst>
                <a:ext uri="{FF2B5EF4-FFF2-40B4-BE49-F238E27FC236}">
                  <a16:creationId xmlns:a16="http://schemas.microsoft.com/office/drawing/2014/main" id="{DBB81985-A9CB-5185-A90C-C4A0FAB8E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4750" y="3924300"/>
              <a:ext cx="168275" cy="111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395">
              <a:extLst>
                <a:ext uri="{FF2B5EF4-FFF2-40B4-BE49-F238E27FC236}">
                  <a16:creationId xmlns:a16="http://schemas.microsoft.com/office/drawing/2014/main" id="{97BCEC76-129D-2378-A1BF-DA50E66F7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4750" y="3868738"/>
              <a:ext cx="168275" cy="111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396">
              <a:extLst>
                <a:ext uri="{FF2B5EF4-FFF2-40B4-BE49-F238E27FC236}">
                  <a16:creationId xmlns:a16="http://schemas.microsoft.com/office/drawing/2014/main" id="{034063BC-4237-06F2-38A3-AC41505AD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4750" y="3778250"/>
              <a:ext cx="168275" cy="111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397">
              <a:extLst>
                <a:ext uri="{FF2B5EF4-FFF2-40B4-BE49-F238E27FC236}">
                  <a16:creationId xmlns:a16="http://schemas.microsoft.com/office/drawing/2014/main" id="{07AD0065-0117-467B-1433-71041CF88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4750" y="3722688"/>
              <a:ext cx="168275" cy="1111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398">
              <a:extLst>
                <a:ext uri="{FF2B5EF4-FFF2-40B4-BE49-F238E27FC236}">
                  <a16:creationId xmlns:a16="http://schemas.microsoft.com/office/drawing/2014/main" id="{3E89A408-0F76-4608-6954-8CA09A9A50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0913" y="3548063"/>
              <a:ext cx="471488" cy="612775"/>
            </a:xfrm>
            <a:custGeom>
              <a:avLst/>
              <a:gdLst>
                <a:gd name="T0" fmla="*/ 104 w 168"/>
                <a:gd name="T1" fmla="*/ 18 h 218"/>
                <a:gd name="T2" fmla="*/ 94 w 168"/>
                <a:gd name="T3" fmla="*/ 10 h 218"/>
                <a:gd name="T4" fmla="*/ 84 w 168"/>
                <a:gd name="T5" fmla="*/ 0 h 218"/>
                <a:gd name="T6" fmla="*/ 74 w 168"/>
                <a:gd name="T7" fmla="*/ 8 h 218"/>
                <a:gd name="T8" fmla="*/ 74 w 168"/>
                <a:gd name="T9" fmla="*/ 10 h 218"/>
                <a:gd name="T10" fmla="*/ 64 w 168"/>
                <a:gd name="T11" fmla="*/ 18 h 218"/>
                <a:gd name="T12" fmla="*/ 0 w 168"/>
                <a:gd name="T13" fmla="*/ 26 h 218"/>
                <a:gd name="T14" fmla="*/ 8 w 168"/>
                <a:gd name="T15" fmla="*/ 218 h 218"/>
                <a:gd name="T16" fmla="*/ 168 w 168"/>
                <a:gd name="T17" fmla="*/ 210 h 218"/>
                <a:gd name="T18" fmla="*/ 160 w 168"/>
                <a:gd name="T19" fmla="*/ 18 h 218"/>
                <a:gd name="T20" fmla="*/ 90 w 168"/>
                <a:gd name="T21" fmla="*/ 10 h 218"/>
                <a:gd name="T22" fmla="*/ 90 w 168"/>
                <a:gd name="T23" fmla="*/ 10 h 218"/>
                <a:gd name="T24" fmla="*/ 78 w 168"/>
                <a:gd name="T25" fmla="*/ 10 h 218"/>
                <a:gd name="T26" fmla="*/ 78 w 168"/>
                <a:gd name="T27" fmla="*/ 10 h 218"/>
                <a:gd name="T28" fmla="*/ 78 w 168"/>
                <a:gd name="T29" fmla="*/ 9 h 218"/>
                <a:gd name="T30" fmla="*/ 84 w 168"/>
                <a:gd name="T31" fmla="*/ 4 h 218"/>
                <a:gd name="T32" fmla="*/ 70 w 168"/>
                <a:gd name="T33" fmla="*/ 22 h 218"/>
                <a:gd name="T34" fmla="*/ 74 w 168"/>
                <a:gd name="T35" fmla="*/ 18 h 218"/>
                <a:gd name="T36" fmla="*/ 84 w 168"/>
                <a:gd name="T37" fmla="*/ 20 h 218"/>
                <a:gd name="T38" fmla="*/ 94 w 168"/>
                <a:gd name="T39" fmla="*/ 18 h 218"/>
                <a:gd name="T40" fmla="*/ 98 w 168"/>
                <a:gd name="T41" fmla="*/ 22 h 218"/>
                <a:gd name="T42" fmla="*/ 100 w 168"/>
                <a:gd name="T43" fmla="*/ 22 h 218"/>
                <a:gd name="T44" fmla="*/ 120 w 168"/>
                <a:gd name="T45" fmla="*/ 30 h 218"/>
                <a:gd name="T46" fmla="*/ 127 w 168"/>
                <a:gd name="T47" fmla="*/ 38 h 218"/>
                <a:gd name="T48" fmla="*/ 42 w 168"/>
                <a:gd name="T49" fmla="*/ 33 h 218"/>
                <a:gd name="T50" fmla="*/ 68 w 168"/>
                <a:gd name="T51" fmla="*/ 30 h 218"/>
                <a:gd name="T52" fmla="*/ 69 w 168"/>
                <a:gd name="T53" fmla="*/ 22 h 218"/>
                <a:gd name="T54" fmla="*/ 52 w 168"/>
                <a:gd name="T55" fmla="*/ 166 h 218"/>
                <a:gd name="T56" fmla="*/ 22 w 168"/>
                <a:gd name="T57" fmla="*/ 166 h 218"/>
                <a:gd name="T58" fmla="*/ 16 w 168"/>
                <a:gd name="T59" fmla="*/ 34 h 218"/>
                <a:gd name="T60" fmla="*/ 36 w 168"/>
                <a:gd name="T61" fmla="*/ 42 h 218"/>
                <a:gd name="T62" fmla="*/ 130 w 168"/>
                <a:gd name="T63" fmla="*/ 34 h 218"/>
                <a:gd name="T64" fmla="*/ 152 w 168"/>
                <a:gd name="T65" fmla="*/ 202 h 218"/>
                <a:gd name="T66" fmla="*/ 56 w 168"/>
                <a:gd name="T67" fmla="*/ 162 h 218"/>
                <a:gd name="T68" fmla="*/ 164 w 168"/>
                <a:gd name="T69" fmla="*/ 210 h 218"/>
                <a:gd name="T70" fmla="*/ 8 w 168"/>
                <a:gd name="T71" fmla="*/ 214 h 218"/>
                <a:gd name="T72" fmla="*/ 4 w 168"/>
                <a:gd name="T73" fmla="*/ 26 h 218"/>
                <a:gd name="T74" fmla="*/ 64 w 168"/>
                <a:gd name="T75" fmla="*/ 22 h 218"/>
                <a:gd name="T76" fmla="*/ 48 w 168"/>
                <a:gd name="T77" fmla="*/ 26 h 218"/>
                <a:gd name="T78" fmla="*/ 12 w 168"/>
                <a:gd name="T79" fmla="*/ 30 h 218"/>
                <a:gd name="T80" fmla="*/ 56 w 168"/>
                <a:gd name="T81" fmla="*/ 206 h 218"/>
                <a:gd name="T82" fmla="*/ 156 w 168"/>
                <a:gd name="T83" fmla="*/ 30 h 218"/>
                <a:gd name="T84" fmla="*/ 120 w 168"/>
                <a:gd name="T85" fmla="*/ 26 h 218"/>
                <a:gd name="T86" fmla="*/ 104 w 168"/>
                <a:gd name="T87" fmla="*/ 22 h 218"/>
                <a:gd name="T88" fmla="*/ 164 w 168"/>
                <a:gd name="T89" fmla="*/ 2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8" h="218">
                  <a:moveTo>
                    <a:pt x="160" y="18"/>
                  </a:moveTo>
                  <a:cubicBezTo>
                    <a:pt x="104" y="18"/>
                    <a:pt x="104" y="18"/>
                    <a:pt x="104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96" y="14"/>
                    <a:pt x="94" y="14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4"/>
                    <a:pt x="90" y="0"/>
                    <a:pt x="84" y="0"/>
                  </a:cubicBezTo>
                  <a:cubicBezTo>
                    <a:pt x="79" y="0"/>
                    <a:pt x="75" y="4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9"/>
                    <a:pt x="74" y="9"/>
                    <a:pt x="74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14"/>
                    <a:pt x="72" y="14"/>
                    <a:pt x="69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22"/>
                    <a:pt x="0" y="2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4"/>
                    <a:pt x="4" y="218"/>
                    <a:pt x="8" y="218"/>
                  </a:cubicBezTo>
                  <a:cubicBezTo>
                    <a:pt x="160" y="218"/>
                    <a:pt x="160" y="218"/>
                    <a:pt x="160" y="218"/>
                  </a:cubicBezTo>
                  <a:cubicBezTo>
                    <a:pt x="164" y="218"/>
                    <a:pt x="168" y="214"/>
                    <a:pt x="168" y="210"/>
                  </a:cubicBezTo>
                  <a:cubicBezTo>
                    <a:pt x="168" y="26"/>
                    <a:pt x="168" y="26"/>
                    <a:pt x="168" y="26"/>
                  </a:cubicBezTo>
                  <a:cubicBezTo>
                    <a:pt x="168" y="22"/>
                    <a:pt x="164" y="18"/>
                    <a:pt x="160" y="18"/>
                  </a:cubicBezTo>
                  <a:close/>
                  <a:moveTo>
                    <a:pt x="84" y="4"/>
                  </a:moveTo>
                  <a:cubicBezTo>
                    <a:pt x="87" y="4"/>
                    <a:pt x="90" y="7"/>
                    <a:pt x="90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13"/>
                    <a:pt x="87" y="16"/>
                    <a:pt x="84" y="16"/>
                  </a:cubicBezTo>
                  <a:cubicBezTo>
                    <a:pt x="81" y="16"/>
                    <a:pt x="78" y="13"/>
                    <a:pt x="78" y="10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8" y="10"/>
                    <a:pt x="78" y="9"/>
                    <a:pt x="78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6"/>
                    <a:pt x="81" y="4"/>
                    <a:pt x="84" y="4"/>
                  </a:cubicBezTo>
                  <a:close/>
                  <a:moveTo>
                    <a:pt x="69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0"/>
                    <a:pt x="73" y="19"/>
                    <a:pt x="74" y="18"/>
                  </a:cubicBezTo>
                  <a:cubicBezTo>
                    <a:pt x="75" y="17"/>
                    <a:pt x="75" y="17"/>
                    <a:pt x="76" y="16"/>
                  </a:cubicBezTo>
                  <a:cubicBezTo>
                    <a:pt x="78" y="18"/>
                    <a:pt x="81" y="20"/>
                    <a:pt x="84" y="20"/>
                  </a:cubicBezTo>
                  <a:cubicBezTo>
                    <a:pt x="87" y="20"/>
                    <a:pt x="90" y="18"/>
                    <a:pt x="92" y="16"/>
                  </a:cubicBezTo>
                  <a:cubicBezTo>
                    <a:pt x="93" y="17"/>
                    <a:pt x="93" y="17"/>
                    <a:pt x="94" y="18"/>
                  </a:cubicBezTo>
                  <a:cubicBezTo>
                    <a:pt x="95" y="19"/>
                    <a:pt x="96" y="20"/>
                    <a:pt x="96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3" y="30"/>
                    <a:pt x="126" y="32"/>
                    <a:pt x="126" y="33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6"/>
                    <a:pt x="41" y="34"/>
                    <a:pt x="42" y="33"/>
                  </a:cubicBezTo>
                  <a:cubicBezTo>
                    <a:pt x="42" y="32"/>
                    <a:pt x="45" y="30"/>
                    <a:pt x="48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8" y="22"/>
                    <a:pt x="68" y="22"/>
                    <a:pt x="68" y="22"/>
                  </a:cubicBezTo>
                  <a:lnTo>
                    <a:pt x="69" y="22"/>
                  </a:lnTo>
                  <a:close/>
                  <a:moveTo>
                    <a:pt x="22" y="166"/>
                  </a:moveTo>
                  <a:cubicBezTo>
                    <a:pt x="52" y="166"/>
                    <a:pt x="52" y="166"/>
                    <a:pt x="52" y="166"/>
                  </a:cubicBezTo>
                  <a:cubicBezTo>
                    <a:pt x="52" y="196"/>
                    <a:pt x="52" y="196"/>
                    <a:pt x="52" y="196"/>
                  </a:cubicBezTo>
                  <a:lnTo>
                    <a:pt x="22" y="166"/>
                  </a:lnTo>
                  <a:close/>
                  <a:moveTo>
                    <a:pt x="16" y="162"/>
                  </a:moveTo>
                  <a:cubicBezTo>
                    <a:pt x="16" y="34"/>
                    <a:pt x="16" y="34"/>
                    <a:pt x="1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7"/>
                    <a:pt x="36" y="42"/>
                    <a:pt x="36" y="42"/>
                  </a:cubicBezTo>
                  <a:cubicBezTo>
                    <a:pt x="132" y="42"/>
                    <a:pt x="132" y="42"/>
                    <a:pt x="132" y="42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52" y="34"/>
                    <a:pt x="152" y="34"/>
                    <a:pt x="152" y="34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6" y="162"/>
                    <a:pt x="56" y="162"/>
                    <a:pt x="56" y="162"/>
                  </a:cubicBezTo>
                  <a:lnTo>
                    <a:pt x="16" y="162"/>
                  </a:lnTo>
                  <a:close/>
                  <a:moveTo>
                    <a:pt x="164" y="210"/>
                  </a:moveTo>
                  <a:cubicBezTo>
                    <a:pt x="164" y="212"/>
                    <a:pt x="162" y="214"/>
                    <a:pt x="160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6" y="214"/>
                    <a:pt x="4" y="212"/>
                    <a:pt x="4" y="210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4"/>
                    <a:pt x="6" y="22"/>
                    <a:pt x="8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5" y="26"/>
                    <a:pt x="41" y="28"/>
                    <a:pt x="39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156" y="206"/>
                    <a:pt x="156" y="206"/>
                    <a:pt x="156" y="206"/>
                  </a:cubicBezTo>
                  <a:cubicBezTo>
                    <a:pt x="156" y="30"/>
                    <a:pt x="156" y="30"/>
                    <a:pt x="156" y="30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7" y="28"/>
                    <a:pt x="123" y="26"/>
                    <a:pt x="120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2" y="22"/>
                    <a:pt x="164" y="24"/>
                    <a:pt x="164" y="26"/>
                  </a:cubicBezTo>
                  <a:lnTo>
                    <a:pt x="164" y="2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E588683-3FDB-C137-CE01-339434281E07}"/>
              </a:ext>
            </a:extLst>
          </p:cNvPr>
          <p:cNvSpPr txBox="1"/>
          <p:nvPr/>
        </p:nvSpPr>
        <p:spPr>
          <a:xfrm>
            <a:off x="6871540" y="5379205"/>
            <a:ext cx="5189645" cy="138499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en-GB" sz="2000" b="1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</a:t>
            </a: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en-GB" sz="12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Removal of single-word judgment, replacing it with report cards</a:t>
            </a: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en-GB" sz="12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Consulting on a reformed inspection framework </a:t>
            </a: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en-GB" sz="12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Developing a new platform called Area Insights</a:t>
            </a: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en-GB" sz="12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Improving how we engage with children and professionals </a:t>
            </a: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en-GB" sz="12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Maximising Ofsted’s focus on most vulnerable children and learners </a:t>
            </a:r>
          </a:p>
        </p:txBody>
      </p:sp>
      <p:pic>
        <p:nvPicPr>
          <p:cNvPr id="1026" name="Picture 2" descr="A close-up of logos&#10;&#10;Description automatically generated">
            <a:extLst>
              <a:ext uri="{FF2B5EF4-FFF2-40B4-BE49-F238E27FC236}">
                <a16:creationId xmlns:a16="http://schemas.microsoft.com/office/drawing/2014/main" id="{3BB5D949-044C-E154-7A7D-C3694B03F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797" y="202409"/>
            <a:ext cx="3821615" cy="105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84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1261872"/>
            <a:ext cx="4754880" cy="10515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800" b="1" i="0">
                <a:solidFill>
                  <a:srgbClr val="2092B6"/>
                </a:solidFill>
                <a:latin typeface="Arial"/>
              </a:rPr>
              <a:t>4,325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2331720"/>
            <a:ext cx="429768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1D174E"/>
                </a:solidFill>
                <a:latin typeface="Arial"/>
              </a:rPr>
              <a:t>completed online questionnaires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13248" y="1325880"/>
            <a:ext cx="36576" cy="1828800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97880" y="1353312"/>
            <a:ext cx="205740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300" b="1" i="0">
                <a:solidFill>
                  <a:srgbClr val="9B5BA5"/>
                </a:solidFill>
                <a:latin typeface="Arial"/>
              </a:rPr>
              <a:t>37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25312" y="2121408"/>
            <a:ext cx="2057400" cy="7498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D174E"/>
                </a:solidFill>
                <a:latin typeface="Arial"/>
              </a:rPr>
              <a:t>children in care
in focus groups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49640" y="1353312"/>
            <a:ext cx="214884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300" b="1" i="0">
                <a:solidFill>
                  <a:srgbClr val="ED7936"/>
                </a:solidFill>
                <a:latin typeface="Arial"/>
              </a:rPr>
              <a:t>22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77072" y="2121408"/>
            <a:ext cx="2423160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D174E"/>
                </a:solidFill>
                <a:latin typeface="Arial"/>
              </a:rPr>
              <a:t>care leavers, including 10 in a young offender institution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3310128"/>
            <a:ext cx="402336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D174E"/>
                </a:solidFill>
                <a:latin typeface="Arial"/>
              </a:rPr>
              <a:t>THE WORK ASKED ABOUT FOUR THINGS</a:t>
            </a:r>
          </a:p>
        </p:txBody>
      </p:sp>
      <p:sp>
        <p:nvSpPr>
          <p:cNvPr id="22" name="Oval 21"/>
          <p:cNvSpPr/>
          <p:nvPr/>
        </p:nvSpPr>
        <p:spPr>
          <a:xfrm>
            <a:off x="786384" y="3913632"/>
            <a:ext cx="329184" cy="329184"/>
          </a:xfrm>
          <a:prstGeom prst="ellipse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61872" y="3822191"/>
            <a:ext cx="2057400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D174E"/>
                </a:solidFill>
                <a:latin typeface="Arial"/>
              </a:rPr>
              <a:t>Inspection practice</a:t>
            </a:r>
          </a:p>
        </p:txBody>
      </p:sp>
      <p:sp>
        <p:nvSpPr>
          <p:cNvPr id="24" name="Oval 23"/>
          <p:cNvSpPr/>
          <p:nvPr/>
        </p:nvSpPr>
        <p:spPr>
          <a:xfrm>
            <a:off x="3438144" y="3913632"/>
            <a:ext cx="329184" cy="329184"/>
          </a:xfrm>
          <a:prstGeom prst="ellipse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913631" y="3822191"/>
            <a:ext cx="2057400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D174E"/>
                </a:solidFill>
                <a:latin typeface="Arial"/>
              </a:rPr>
              <a:t>Culture</a:t>
            </a:r>
          </a:p>
        </p:txBody>
      </p:sp>
      <p:sp>
        <p:nvSpPr>
          <p:cNvPr id="26" name="Oval 25"/>
          <p:cNvSpPr/>
          <p:nvPr/>
        </p:nvSpPr>
        <p:spPr>
          <a:xfrm>
            <a:off x="6089904" y="3913632"/>
            <a:ext cx="329184" cy="329184"/>
          </a:xfrm>
          <a:prstGeom prst="ellipse">
            <a:avLst/>
          </a:prstGeom>
          <a:solidFill>
            <a:srgbClr val="ED7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65392" y="3822191"/>
            <a:ext cx="2057400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D174E"/>
                </a:solidFill>
                <a:latin typeface="Arial"/>
              </a:rPr>
              <a:t>Reporting</a:t>
            </a:r>
          </a:p>
        </p:txBody>
      </p:sp>
      <p:sp>
        <p:nvSpPr>
          <p:cNvPr id="28" name="Oval 27"/>
          <p:cNvSpPr/>
          <p:nvPr/>
        </p:nvSpPr>
        <p:spPr>
          <a:xfrm>
            <a:off x="8741663" y="3913632"/>
            <a:ext cx="329184" cy="329184"/>
          </a:xfrm>
          <a:prstGeom prst="ellipse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217151" y="3822191"/>
            <a:ext cx="2057400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D174E"/>
                </a:solidFill>
                <a:latin typeface="Arial"/>
              </a:rPr>
              <a:t>Impact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5321808"/>
            <a:ext cx="10195560" cy="45720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4400" y="5376672"/>
            <a:ext cx="9857232" cy="3383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D174E"/>
                </a:solidFill>
                <a:latin typeface="Arial"/>
              </a:rPr>
              <a:t>Important caveat: these are the views of those who chose to respond, not a representative survey of all children.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Big Listen: creating a direct route for children’s views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170432"/>
            <a:ext cx="640080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D174E"/>
                </a:solidFill>
                <a:latin typeface="Arial"/>
              </a:rPr>
              <a:t>The top three things children wanted inspectors to ask about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1737360"/>
            <a:ext cx="6400800" cy="658368"/>
          </a:xfrm>
          <a:prstGeom prst="rect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1810512"/>
            <a:ext cx="502920" cy="4572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28800"/>
            <a:ext cx="5577840" cy="4206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How happy pupils are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2670048"/>
            <a:ext cx="5623560" cy="658368"/>
          </a:xfrm>
          <a:prstGeom prst="rect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2743200"/>
            <a:ext cx="502920" cy="4572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2761488"/>
            <a:ext cx="4800600" cy="4206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How school keeps them safe and well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3602736"/>
            <a:ext cx="4892040" cy="658368"/>
          </a:xfrm>
          <a:prstGeom prst="rect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3675887"/>
            <a:ext cx="502920" cy="4572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3694176"/>
            <a:ext cx="4069079" cy="4206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How well teachers teach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35240" y="1170432"/>
            <a:ext cx="365760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9B5BA5"/>
                </a:solidFill>
                <a:latin typeface="Arial"/>
              </a:rPr>
              <a:t>How they wanted us to listen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35240" y="1719072"/>
            <a:ext cx="3401568" cy="2514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defRPr sz="1400">
                <a:solidFill>
                  <a:srgbClr val="1D174E"/>
                </a:solidFill>
                <a:latin typeface="Arial"/>
              </a:defRPr>
            </a:pPr>
            <a:r>
              <a:t>•  Speak to a wide range of pupils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 sz="1400">
                <a:solidFill>
                  <a:srgbClr val="1D174E"/>
                </a:solidFill>
                <a:latin typeface="Arial"/>
              </a:defRPr>
            </a:pPr>
            <a:r>
              <a:t>•  Create informal, comfortable settings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 sz="1400">
                <a:solidFill>
                  <a:srgbClr val="1D174E"/>
                </a:solidFill>
                <a:latin typeface="Arial"/>
              </a:defRPr>
            </a:pPr>
            <a:r>
              <a:t>•  Make confidentiality clear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 sz="1400">
                <a:solidFill>
                  <a:srgbClr val="1D174E"/>
                </a:solidFill>
                <a:latin typeface="Arial"/>
              </a:defRPr>
            </a:pPr>
            <a:r>
              <a:t>•  Use surveys and different communication methods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 sz="1400">
                <a:solidFill>
                  <a:srgbClr val="1D174E"/>
                </a:solidFill>
                <a:latin typeface="Arial"/>
              </a:defRPr>
            </a:pPr>
            <a:r>
              <a:t>•  Avoid making it feel like an interrogation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681728"/>
            <a:ext cx="10241280" cy="6583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1">
                <a:solidFill>
                  <a:srgbClr val="1D174E"/>
                </a:solidFill>
                <a:latin typeface="Arial"/>
              </a:rPr>
              <a:t>“Ask random children, not just children the school pick.”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What children told 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1143000"/>
            <a:ext cx="10561320" cy="82296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214521"/>
            <a:ext cx="10058400" cy="65248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1D174E"/>
                </a:solidFill>
                <a:latin typeface="Arial"/>
              </a:rPr>
              <a:t>How can Ofsted best hear from children, learners, parents, carers and provider staff during education inspections?</a:t>
            </a:r>
            <a:r>
              <a:rPr lang="en-GB" sz="2000" b="1" i="0" dirty="0">
                <a:solidFill>
                  <a:srgbClr val="1D174E"/>
                </a:solidFill>
                <a:latin typeface="Arial"/>
              </a:rPr>
              <a:t> (Behavioural Insights Team)</a:t>
            </a:r>
            <a:endParaRPr sz="2000" b="1" i="0" dirty="0">
              <a:solidFill>
                <a:srgbClr val="1D174E"/>
              </a:solidFill>
              <a:latin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17320" y="2761488"/>
            <a:ext cx="8138160" cy="45720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463040" y="2487168"/>
            <a:ext cx="594360" cy="594360"/>
          </a:xfrm>
          <a:prstGeom prst="ellipse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21207" y="3183350"/>
            <a:ext cx="2697480" cy="6217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dirty="0">
                <a:solidFill>
                  <a:srgbClr val="2092B6"/>
                </a:solidFill>
                <a:latin typeface="Arial"/>
              </a:rPr>
              <a:t>100+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3822191"/>
            <a:ext cx="269748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D174E"/>
                </a:solidFill>
                <a:latin typeface="Arial"/>
              </a:rPr>
              <a:t>Qualitative research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297680"/>
            <a:ext cx="2514600" cy="7315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interviews and focus-group participants across early years, schools and further education</a:t>
            </a:r>
          </a:p>
        </p:txBody>
      </p:sp>
      <p:sp>
        <p:nvSpPr>
          <p:cNvPr id="17" name="Oval 16"/>
          <p:cNvSpPr/>
          <p:nvPr/>
        </p:nvSpPr>
        <p:spPr>
          <a:xfrm>
            <a:off x="4846320" y="2487168"/>
            <a:ext cx="594360" cy="594360"/>
          </a:xfrm>
          <a:prstGeom prst="ellipse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794760" y="3172968"/>
            <a:ext cx="2697480" cy="6217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dirty="0">
                <a:solidFill>
                  <a:srgbClr val="9B5BA5"/>
                </a:solidFill>
                <a:latin typeface="Arial"/>
              </a:rPr>
              <a:t>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520" y="3822191"/>
            <a:ext cx="269748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D174E"/>
                </a:solidFill>
                <a:latin typeface="Arial"/>
              </a:rPr>
              <a:t>Cognitive interviews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1959" y="4297680"/>
            <a:ext cx="2514600" cy="7315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in-depth “think aloud” interviews to test comprehension and response processes</a:t>
            </a:r>
          </a:p>
        </p:txBody>
      </p:sp>
      <p:sp>
        <p:nvSpPr>
          <p:cNvPr id="21" name="Oval 20"/>
          <p:cNvSpPr/>
          <p:nvPr/>
        </p:nvSpPr>
        <p:spPr>
          <a:xfrm>
            <a:off x="8229600" y="2487168"/>
            <a:ext cx="594360" cy="594360"/>
          </a:xfrm>
          <a:prstGeom prst="ellipse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43275" y="3192334"/>
            <a:ext cx="2697480" cy="6217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dirty="0">
                <a:solidFill>
                  <a:srgbClr val="61AB4D"/>
                </a:solidFill>
                <a:latin typeface="Arial"/>
              </a:rPr>
              <a:t>3,454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84791" y="3814588"/>
            <a:ext cx="3016696" cy="2985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 dirty="0">
                <a:solidFill>
                  <a:srgbClr val="1D174E"/>
                </a:solidFill>
                <a:latin typeface="Arial"/>
              </a:rPr>
              <a:t>Quantitative </a:t>
            </a:r>
            <a:r>
              <a:rPr lang="en-GB" sz="1700" b="1" i="0" dirty="0">
                <a:solidFill>
                  <a:srgbClr val="1D174E"/>
                </a:solidFill>
                <a:latin typeface="Arial"/>
              </a:rPr>
              <a:t>survey </a:t>
            </a:r>
            <a:endParaRPr sz="1700" b="1" i="0" dirty="0">
              <a:solidFill>
                <a:srgbClr val="1D174E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35240" y="4297680"/>
            <a:ext cx="2781240" cy="11141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solidFill>
                  <a:srgbClr val="1D174E"/>
                </a:solidFill>
                <a:latin typeface="Arial"/>
              </a:rPr>
              <a:t>respondents, including </a:t>
            </a:r>
            <a:r>
              <a:rPr lang="en-GB" sz="1400" b="0" i="0" dirty="0">
                <a:solidFill>
                  <a:srgbClr val="1D174E"/>
                </a:solidFill>
                <a:latin typeface="Arial"/>
              </a:rPr>
              <a:t>parents/carers and children/young people</a:t>
            </a:r>
            <a:r>
              <a:rPr sz="1400" b="0" i="0" dirty="0">
                <a:solidFill>
                  <a:srgbClr val="1D174E"/>
                </a:solidFill>
                <a:latin typeface="Arial"/>
              </a:rPr>
              <a:t> with SEND, socio-economic disadvantage and E</a:t>
            </a:r>
            <a:r>
              <a:rPr lang="en-GB" sz="1400" b="0" i="0" dirty="0" err="1">
                <a:solidFill>
                  <a:srgbClr val="1D174E"/>
                </a:solidFill>
                <a:latin typeface="Arial"/>
              </a:rPr>
              <a:t>nglish</a:t>
            </a:r>
            <a:r>
              <a:rPr lang="en-GB" sz="1400" b="0" i="0" dirty="0">
                <a:solidFill>
                  <a:srgbClr val="1D174E"/>
                </a:solidFill>
                <a:latin typeface="Arial"/>
              </a:rPr>
              <a:t> as a Second Language</a:t>
            </a:r>
            <a:endParaRPr sz="1400" b="0" i="0" dirty="0">
              <a:solidFill>
                <a:srgbClr val="1D174E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4400" y="5266944"/>
            <a:ext cx="100584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en-GB" sz="1500" b="1" i="0" dirty="0">
              <a:solidFill>
                <a:srgbClr val="1D174E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 dirty="0">
                <a:solidFill>
                  <a:srgbClr val="1D174E"/>
                </a:solidFill>
                <a:latin typeface="Arial"/>
              </a:rPr>
              <a:t>Mixed methods + </a:t>
            </a:r>
            <a:r>
              <a:rPr sz="1500" b="1" i="0" dirty="0" err="1">
                <a:solidFill>
                  <a:srgbClr val="1D174E"/>
                </a:solidFill>
                <a:latin typeface="Arial"/>
              </a:rPr>
              <a:t>behavioural</a:t>
            </a:r>
            <a:r>
              <a:rPr sz="1500" b="1" i="0" dirty="0">
                <a:solidFill>
                  <a:srgbClr val="1D174E"/>
                </a:solidFill>
                <a:latin typeface="Arial"/>
              </a:rPr>
              <a:t> insight + review of existing surveys and communications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1207" y="501045"/>
            <a:ext cx="10287000" cy="38779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1D174E"/>
                </a:solidFill>
                <a:latin typeface="Arial"/>
              </a:rPr>
              <a:t>From listening to testing: the independent </a:t>
            </a:r>
            <a:r>
              <a:rPr lang="en-GB" sz="2400" b="1" dirty="0">
                <a:solidFill>
                  <a:srgbClr val="1D174E"/>
                </a:solidFill>
                <a:latin typeface="Arial"/>
              </a:rPr>
              <a:t>behavioural</a:t>
            </a:r>
            <a:r>
              <a:rPr sz="2400" b="1" dirty="0">
                <a:solidFill>
                  <a:srgbClr val="1D174E"/>
                </a:solidFill>
                <a:latin typeface="Arial"/>
              </a:rPr>
              <a:t> research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1298448"/>
            <a:ext cx="2743200" cy="2743200"/>
          </a:xfrm>
          <a:prstGeom prst="ellipse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1572768"/>
            <a:ext cx="237744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267712"/>
            <a:ext cx="228600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Capability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743200"/>
            <a:ext cx="2048256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  <a:latin typeface="Arial"/>
              </a:rPr>
              <a:t>Do people know the opportunity exists and understand what to do?</a:t>
            </a:r>
          </a:p>
        </p:txBody>
      </p:sp>
      <p:sp>
        <p:nvSpPr>
          <p:cNvPr id="13" name="Oval 12"/>
          <p:cNvSpPr/>
          <p:nvPr/>
        </p:nvSpPr>
        <p:spPr>
          <a:xfrm>
            <a:off x="4315968" y="1298448"/>
            <a:ext cx="2743200" cy="2743200"/>
          </a:xfrm>
          <a:prstGeom prst="ellipse">
            <a:avLst/>
          </a:prstGeom>
          <a:solidFill>
            <a:srgbClr val="ED7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98848" y="1572768"/>
            <a:ext cx="237744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Arial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267712"/>
            <a:ext cx="228600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Opportunity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2743200"/>
            <a:ext cx="2048256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  <a:latin typeface="Arial"/>
              </a:rPr>
              <a:t>Do they have the time, tools, access and suitable environment?</a:t>
            </a:r>
          </a:p>
        </p:txBody>
      </p:sp>
      <p:sp>
        <p:nvSpPr>
          <p:cNvPr id="17" name="Oval 16"/>
          <p:cNvSpPr/>
          <p:nvPr/>
        </p:nvSpPr>
        <p:spPr>
          <a:xfrm>
            <a:off x="7763256" y="1298448"/>
            <a:ext cx="2743200" cy="2743200"/>
          </a:xfrm>
          <a:prstGeom prst="ellipse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46136" y="1572768"/>
            <a:ext cx="237744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91856" y="2267712"/>
            <a:ext cx="228600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Motivation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0728" y="2743200"/>
            <a:ext cx="2048256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  <a:latin typeface="Arial"/>
              </a:rPr>
              <a:t>Do they believe it is safe, worthwhile and likely to make a difference?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498848"/>
            <a:ext cx="9784080" cy="69494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D174E"/>
                </a:solidFill>
                <a:latin typeface="Arial"/>
              </a:rPr>
              <a:t>If one element is missing, some voices are less likely to be heard.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A behavioural lens: what has to be in place for people to take part?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3232" y="1261872"/>
            <a:ext cx="182880" cy="713232"/>
          </a:xfrm>
          <a:prstGeom prst="rect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8" y="1307592"/>
            <a:ext cx="306324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092B6"/>
                </a:solidFill>
                <a:latin typeface="Arial"/>
              </a:rPr>
              <a:t>Missed opportunities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87952" y="1457173"/>
            <a:ext cx="6812280" cy="26776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500" b="0" i="0" dirty="0">
                <a:solidFill>
                  <a:srgbClr val="1D174E"/>
                </a:solidFill>
                <a:latin typeface="Arial"/>
              </a:rPr>
              <a:t>Survey </a:t>
            </a:r>
            <a:r>
              <a:rPr lang="en-GB" sz="1500" dirty="0" err="1">
                <a:solidFill>
                  <a:srgbClr val="1D174E"/>
                </a:solidFill>
                <a:latin typeface="Arial"/>
              </a:rPr>
              <a:t>i</a:t>
            </a:r>
            <a:r>
              <a:rPr sz="1500" b="0" i="0" dirty="0" err="1">
                <a:solidFill>
                  <a:srgbClr val="1D174E"/>
                </a:solidFill>
                <a:latin typeface="Arial"/>
              </a:rPr>
              <a:t>nvitations</a:t>
            </a:r>
            <a:r>
              <a:rPr sz="1500" b="0" i="0" dirty="0">
                <a:solidFill>
                  <a:srgbClr val="1D174E"/>
                </a:solidFill>
                <a:latin typeface="Arial"/>
              </a:rPr>
              <a:t> can be overlooked and processes can be unclear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15568" y="2103120"/>
            <a:ext cx="9875520" cy="18288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13232" y="2249424"/>
            <a:ext cx="182880" cy="713232"/>
          </a:xfrm>
          <a:prstGeom prst="rect">
            <a:avLst/>
          </a:prstGeom>
          <a:solidFill>
            <a:srgbClr val="ED7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15568" y="2295144"/>
            <a:ext cx="306324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D7936"/>
                </a:solidFill>
                <a:latin typeface="Arial"/>
              </a:rPr>
              <a:t>Practical friction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87952" y="2444725"/>
            <a:ext cx="6812280" cy="26776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 dirty="0">
                <a:solidFill>
                  <a:srgbClr val="1D174E"/>
                </a:solidFill>
                <a:latin typeface="Arial"/>
              </a:rPr>
              <a:t>Short deadlines, complex </a:t>
            </a:r>
            <a:r>
              <a:rPr lang="en-GB" sz="1500" b="0" i="0" dirty="0">
                <a:solidFill>
                  <a:srgbClr val="1D174E"/>
                </a:solidFill>
                <a:latin typeface="Arial"/>
              </a:rPr>
              <a:t>survey </a:t>
            </a:r>
            <a:r>
              <a:rPr sz="1500" b="0" i="0" dirty="0">
                <a:solidFill>
                  <a:srgbClr val="1D174E"/>
                </a:solidFill>
                <a:latin typeface="Arial"/>
              </a:rPr>
              <a:t>wording, digital access and busy routines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15568" y="3090672"/>
            <a:ext cx="9875520" cy="18288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13232" y="3236976"/>
            <a:ext cx="182880" cy="713232"/>
          </a:xfrm>
          <a:prstGeom prst="rect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15568" y="3282696"/>
            <a:ext cx="306324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9B5BA5"/>
                </a:solidFill>
                <a:latin typeface="Arial"/>
              </a:rPr>
              <a:t>Low trust or purpose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3282696"/>
            <a:ext cx="68122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D174E"/>
                </a:solidFill>
                <a:latin typeface="Arial"/>
              </a:rPr>
              <a:t>Some people are unsure how feedback is used or whether it counts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15568" y="4078224"/>
            <a:ext cx="9875520" cy="18288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13232" y="4224528"/>
            <a:ext cx="182880" cy="713232"/>
          </a:xfrm>
          <a:prstGeom prst="rect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15568" y="4270248"/>
            <a:ext cx="306324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61AB4D"/>
                </a:solidFill>
                <a:latin typeface="Arial"/>
              </a:rPr>
              <a:t>Formality and fit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87952" y="4270248"/>
            <a:ext cx="68122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D174E"/>
                </a:solidFill>
                <a:latin typeface="Arial"/>
              </a:rPr>
              <a:t>Conversations can feel intimidating or poorly adapted to age and need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5349240"/>
            <a:ext cx="10195560" cy="45720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4400" y="5404103"/>
            <a:ext cx="9857232" cy="3383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D174E"/>
                </a:solidFill>
                <a:latin typeface="Arial"/>
              </a:rPr>
              <a:t>Without deliberate design, feedback may be skewed towards people with more time, confidence and technology.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1D174E"/>
                </a:solidFill>
                <a:latin typeface="Arial"/>
              </a:rPr>
              <a:t>What the research found: four recurring barriers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E28F-39AA-BA05-0A9E-3C611F7AD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5" y="471455"/>
            <a:ext cx="6054570" cy="1157345"/>
          </a:xfrm>
        </p:spPr>
        <p:txBody>
          <a:bodyPr anchor="t">
            <a:normAutofit/>
          </a:bodyPr>
          <a:lstStyle/>
          <a:p>
            <a:r>
              <a:rPr lang="en-GB" sz="2400" dirty="0">
                <a:solidFill>
                  <a:srgbClr val="1D174E"/>
                </a:solidFill>
                <a:latin typeface="Arial"/>
                <a:ea typeface="+mn-ea"/>
                <a:cs typeface="+mn-cs"/>
              </a:rPr>
              <a:t>Published research report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140F01-87A6-7FA7-5449-62FD89766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F4C8201-D8A8-417D-8A18-42E93E6C5D44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09066-8314-1399-1BB9-881A9CDC44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9225" y="1909763"/>
            <a:ext cx="6054613" cy="4351337"/>
          </a:xfrm>
        </p:spPr>
        <p:txBody>
          <a:bodyPr wrap="square">
            <a:normAutofit/>
          </a:bodyPr>
          <a:lstStyle/>
          <a:p>
            <a:r>
              <a:rPr lang="en-GB" dirty="0">
                <a:hlinkClick r:id="rId3"/>
              </a:rPr>
              <a:t>How can Ofsted best hear from children, learners, parents, carers, and provider staff during education inspections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0750AB-8AE7-3D92-1DAB-1B6FD2812C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84" r="-3" b="-3"/>
          <a:stretch>
            <a:fillRect/>
          </a:stretch>
        </p:blipFill>
        <p:spPr>
          <a:xfrm>
            <a:off x="6816080" y="-2188"/>
            <a:ext cx="4718224" cy="6867389"/>
          </a:xfrm>
          <a:custGeom>
            <a:avLst/>
            <a:gdLst>
              <a:gd name="connsiteX0" fmla="*/ 0 w 4644000"/>
              <a:gd name="connsiteY0" fmla="*/ 0 h 6858000"/>
              <a:gd name="connsiteX1" fmla="*/ 4644000 w 4644000"/>
              <a:gd name="connsiteY1" fmla="*/ 0 h 6858000"/>
              <a:gd name="connsiteX2" fmla="*/ 4644000 w 4644000"/>
              <a:gd name="connsiteY2" fmla="*/ 4975848 h 6858000"/>
              <a:gd name="connsiteX3" fmla="*/ 4572875 w 4644000"/>
              <a:gd name="connsiteY3" fmla="*/ 5038894 h 6858000"/>
              <a:gd name="connsiteX4" fmla="*/ 4145837 w 4644000"/>
              <a:gd name="connsiteY4" fmla="*/ 6044400 h 6858000"/>
              <a:gd name="connsiteX5" fmla="*/ 4394841 w 4644000"/>
              <a:gd name="connsiteY5" fmla="*/ 6839454 h 6858000"/>
              <a:gd name="connsiteX6" fmla="*/ 4409060 w 4644000"/>
              <a:gd name="connsiteY6" fmla="*/ 6858000 h 6858000"/>
              <a:gd name="connsiteX7" fmla="*/ 0 w 4644000"/>
              <a:gd name="connsiteY7" fmla="*/ 6858000 h 6858000"/>
              <a:gd name="csX0" fmla="*/ 0 w 4644000"/>
              <a:gd name="csY0" fmla="*/ 101841 h 6858000"/>
              <a:gd name="csX1" fmla="*/ 4644000 w 4644000"/>
              <a:gd name="csY1" fmla="*/ 0 h 6858000"/>
              <a:gd name="csX2" fmla="*/ 4644000 w 4644000"/>
              <a:gd name="csY2" fmla="*/ 4975848 h 6858000"/>
              <a:gd name="csX3" fmla="*/ 4572875 w 4644000"/>
              <a:gd name="csY3" fmla="*/ 5038894 h 6858000"/>
              <a:gd name="csX4" fmla="*/ 4145837 w 4644000"/>
              <a:gd name="csY4" fmla="*/ 6044400 h 6858000"/>
              <a:gd name="csX5" fmla="*/ 4394841 w 4644000"/>
              <a:gd name="csY5" fmla="*/ 6839454 h 6858000"/>
              <a:gd name="csX6" fmla="*/ 4409060 w 4644000"/>
              <a:gd name="csY6" fmla="*/ 6858000 h 6858000"/>
              <a:gd name="csX7" fmla="*/ 0 w 4644000"/>
              <a:gd name="csY7" fmla="*/ 6858000 h 6858000"/>
              <a:gd name="csX8" fmla="*/ 0 w 4644000"/>
              <a:gd name="csY8" fmla="*/ 101841 h 6858000"/>
              <a:gd name="csX0" fmla="*/ 0 w 4649340"/>
              <a:gd name="csY0" fmla="*/ 5360 h 6761519"/>
              <a:gd name="csX1" fmla="*/ 4649340 w 4649340"/>
              <a:gd name="csY1" fmla="*/ 0 h 6761519"/>
              <a:gd name="csX2" fmla="*/ 4644000 w 4649340"/>
              <a:gd name="csY2" fmla="*/ 4879367 h 6761519"/>
              <a:gd name="csX3" fmla="*/ 4572875 w 4649340"/>
              <a:gd name="csY3" fmla="*/ 4942413 h 6761519"/>
              <a:gd name="csX4" fmla="*/ 4145837 w 4649340"/>
              <a:gd name="csY4" fmla="*/ 5947919 h 6761519"/>
              <a:gd name="csX5" fmla="*/ 4394841 w 4649340"/>
              <a:gd name="csY5" fmla="*/ 6742973 h 6761519"/>
              <a:gd name="csX6" fmla="*/ 4409060 w 4649340"/>
              <a:gd name="csY6" fmla="*/ 6761519 h 6761519"/>
              <a:gd name="csX7" fmla="*/ 0 w 4649340"/>
              <a:gd name="csY7" fmla="*/ 6761519 h 6761519"/>
              <a:gd name="csX8" fmla="*/ 0 w 4649340"/>
              <a:gd name="csY8" fmla="*/ 5360 h 6761519"/>
              <a:gd name="csX0" fmla="*/ 0 w 4649340"/>
              <a:gd name="csY0" fmla="*/ 0 h 6756159"/>
              <a:gd name="csX1" fmla="*/ 4649340 w 4649340"/>
              <a:gd name="csY1" fmla="*/ 10721 h 6756159"/>
              <a:gd name="csX2" fmla="*/ 4644000 w 4649340"/>
              <a:gd name="csY2" fmla="*/ 4874007 h 6756159"/>
              <a:gd name="csX3" fmla="*/ 4572875 w 4649340"/>
              <a:gd name="csY3" fmla="*/ 4937053 h 6756159"/>
              <a:gd name="csX4" fmla="*/ 4145837 w 4649340"/>
              <a:gd name="csY4" fmla="*/ 5942559 h 6756159"/>
              <a:gd name="csX5" fmla="*/ 4394841 w 4649340"/>
              <a:gd name="csY5" fmla="*/ 6737613 h 6756159"/>
              <a:gd name="csX6" fmla="*/ 4409060 w 4649340"/>
              <a:gd name="csY6" fmla="*/ 6756159 h 6756159"/>
              <a:gd name="csX7" fmla="*/ 0 w 4649340"/>
              <a:gd name="csY7" fmla="*/ 6756159 h 6756159"/>
              <a:gd name="csX8" fmla="*/ 0 w 4649340"/>
              <a:gd name="csY8" fmla="*/ 0 h 6756159"/>
              <a:gd name="csX0" fmla="*/ 0 w 4644000"/>
              <a:gd name="csY0" fmla="*/ 5077 h 6761236"/>
              <a:gd name="csX1" fmla="*/ 4626859 w 4644000"/>
              <a:gd name="csY1" fmla="*/ 0 h 6761236"/>
              <a:gd name="csX2" fmla="*/ 4644000 w 4644000"/>
              <a:gd name="csY2" fmla="*/ 4879084 h 6761236"/>
              <a:gd name="csX3" fmla="*/ 4572875 w 4644000"/>
              <a:gd name="csY3" fmla="*/ 4942130 h 6761236"/>
              <a:gd name="csX4" fmla="*/ 4145837 w 4644000"/>
              <a:gd name="csY4" fmla="*/ 5947636 h 6761236"/>
              <a:gd name="csX5" fmla="*/ 4394841 w 4644000"/>
              <a:gd name="csY5" fmla="*/ 6742690 h 6761236"/>
              <a:gd name="csX6" fmla="*/ 4409060 w 4644000"/>
              <a:gd name="csY6" fmla="*/ 6761236 h 6761236"/>
              <a:gd name="csX7" fmla="*/ 0 w 4644000"/>
              <a:gd name="csY7" fmla="*/ 6761236 h 6761236"/>
              <a:gd name="csX8" fmla="*/ 0 w 4644000"/>
              <a:gd name="csY8" fmla="*/ 5077 h 6761236"/>
              <a:gd name="csX0" fmla="*/ 0 w 4644000"/>
              <a:gd name="csY0" fmla="*/ 0 h 6762930"/>
              <a:gd name="csX1" fmla="*/ 4626859 w 4644000"/>
              <a:gd name="csY1" fmla="*/ 1694 h 6762930"/>
              <a:gd name="csX2" fmla="*/ 4644000 w 4644000"/>
              <a:gd name="csY2" fmla="*/ 4880778 h 6762930"/>
              <a:gd name="csX3" fmla="*/ 4572875 w 4644000"/>
              <a:gd name="csY3" fmla="*/ 4943824 h 6762930"/>
              <a:gd name="csX4" fmla="*/ 4145837 w 4644000"/>
              <a:gd name="csY4" fmla="*/ 5949330 h 6762930"/>
              <a:gd name="csX5" fmla="*/ 4394841 w 4644000"/>
              <a:gd name="csY5" fmla="*/ 6744384 h 6762930"/>
              <a:gd name="csX6" fmla="*/ 4409060 w 4644000"/>
              <a:gd name="csY6" fmla="*/ 6762930 h 6762930"/>
              <a:gd name="csX7" fmla="*/ 0 w 4644000"/>
              <a:gd name="csY7" fmla="*/ 6762930 h 6762930"/>
              <a:gd name="csX8" fmla="*/ 0 w 4644000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5837 w 4630511"/>
              <a:gd name="csY4" fmla="*/ 5949330 h 6762930"/>
              <a:gd name="csX5" fmla="*/ 4394841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4841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762930"/>
              <a:gd name="csX1" fmla="*/ 4626859 w 4630511"/>
              <a:gd name="csY1" fmla="*/ 1694 h 6762930"/>
              <a:gd name="csX2" fmla="*/ 4630511 w 4630511"/>
              <a:gd name="csY2" fmla="*/ 4885292 h 6762930"/>
              <a:gd name="csX3" fmla="*/ 4572875 w 4630511"/>
              <a:gd name="csY3" fmla="*/ 4943824 h 6762930"/>
              <a:gd name="csX4" fmla="*/ 4141340 w 4630511"/>
              <a:gd name="csY4" fmla="*/ 5947074 h 6762930"/>
              <a:gd name="csX5" fmla="*/ 4397090 w 4630511"/>
              <a:gd name="csY5" fmla="*/ 6744384 h 6762930"/>
              <a:gd name="csX6" fmla="*/ 4409060 w 4630511"/>
              <a:gd name="csY6" fmla="*/ 6762930 h 6762930"/>
              <a:gd name="csX7" fmla="*/ 0 w 4630511"/>
              <a:gd name="csY7" fmla="*/ 6762930 h 6762930"/>
              <a:gd name="csX8" fmla="*/ 0 w 4630511"/>
              <a:gd name="csY8" fmla="*/ 0 h 6762930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97090 w 4630511"/>
              <a:gd name="csY5" fmla="*/ 6744384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45382 w 4630511"/>
              <a:gd name="csY5" fmla="*/ 6712788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814838"/>
              <a:gd name="csX1" fmla="*/ 4626859 w 4630511"/>
              <a:gd name="csY1" fmla="*/ 1694 h 6814838"/>
              <a:gd name="csX2" fmla="*/ 4630511 w 4630511"/>
              <a:gd name="csY2" fmla="*/ 4885292 h 6814838"/>
              <a:gd name="csX3" fmla="*/ 4572875 w 4630511"/>
              <a:gd name="csY3" fmla="*/ 4943824 h 6814838"/>
              <a:gd name="csX4" fmla="*/ 4141340 w 4630511"/>
              <a:gd name="csY4" fmla="*/ 5947074 h 6814838"/>
              <a:gd name="csX5" fmla="*/ 4318404 w 4630511"/>
              <a:gd name="csY5" fmla="*/ 6636054 h 6814838"/>
              <a:gd name="csX6" fmla="*/ 4449527 w 4630511"/>
              <a:gd name="csY6" fmla="*/ 6814838 h 6814838"/>
              <a:gd name="csX7" fmla="*/ 0 w 4630511"/>
              <a:gd name="csY7" fmla="*/ 6762930 h 6814838"/>
              <a:gd name="csX8" fmla="*/ 0 w 4630511"/>
              <a:gd name="csY8" fmla="*/ 0 h 6814838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1340 w 4630511"/>
              <a:gd name="csY4" fmla="*/ 5947074 h 6762931"/>
              <a:gd name="csX5" fmla="*/ 4318404 w 4630511"/>
              <a:gd name="csY5" fmla="*/ 663605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5836 w 4630511"/>
              <a:gd name="csY4" fmla="*/ 5757498 h 6762931"/>
              <a:gd name="csX5" fmla="*/ 4318404 w 4630511"/>
              <a:gd name="csY5" fmla="*/ 663605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45836 w 4630511"/>
              <a:gd name="csY4" fmla="*/ 5757498 h 6762931"/>
              <a:gd name="csX5" fmla="*/ 4325149 w 4630511"/>
              <a:gd name="csY5" fmla="*/ 665862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30511"/>
              <a:gd name="csY0" fmla="*/ 0 h 6762931"/>
              <a:gd name="csX1" fmla="*/ 4626859 w 4630511"/>
              <a:gd name="csY1" fmla="*/ 1694 h 6762931"/>
              <a:gd name="csX2" fmla="*/ 4630511 w 4630511"/>
              <a:gd name="csY2" fmla="*/ 4885292 h 6762931"/>
              <a:gd name="csX3" fmla="*/ 4572875 w 4630511"/>
              <a:gd name="csY3" fmla="*/ 4943824 h 6762931"/>
              <a:gd name="csX4" fmla="*/ 4154829 w 4630511"/>
              <a:gd name="csY4" fmla="*/ 5762012 h 6762931"/>
              <a:gd name="csX5" fmla="*/ 4325149 w 4630511"/>
              <a:gd name="csY5" fmla="*/ 6658624 h 6762931"/>
              <a:gd name="csX6" fmla="*/ 4393322 w 4630511"/>
              <a:gd name="csY6" fmla="*/ 6762931 h 6762931"/>
              <a:gd name="csX7" fmla="*/ 0 w 4630511"/>
              <a:gd name="csY7" fmla="*/ 6762930 h 6762931"/>
              <a:gd name="csX8" fmla="*/ 0 w 4630511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903302 h 6762931"/>
              <a:gd name="csX3" fmla="*/ 4572875 w 4628516"/>
              <a:gd name="csY3" fmla="*/ 4943824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903302 h 6762931"/>
              <a:gd name="csX3" fmla="*/ 4547759 w 4628516"/>
              <a:gd name="csY3" fmla="*/ 4970839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54829 w 4628516"/>
              <a:gd name="csY4" fmla="*/ 5762012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0839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7759 w 4628516"/>
              <a:gd name="csY3" fmla="*/ 49762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79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5966 w 4628516"/>
              <a:gd name="csY3" fmla="*/ 49744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  <a:gd name="csX0" fmla="*/ 0 w 4628516"/>
              <a:gd name="csY0" fmla="*/ 0 h 6762931"/>
              <a:gd name="csX1" fmla="*/ 4626859 w 4628516"/>
              <a:gd name="csY1" fmla="*/ 1694 h 6762931"/>
              <a:gd name="csX2" fmla="*/ 4626924 w 4628516"/>
              <a:gd name="csY2" fmla="*/ 4895000 h 6762931"/>
              <a:gd name="csX3" fmla="*/ 4548855 w 4628516"/>
              <a:gd name="csY3" fmla="*/ 4971543 h 6762931"/>
              <a:gd name="csX4" fmla="*/ 4145859 w 4628516"/>
              <a:gd name="csY4" fmla="*/ 5825046 h 6762931"/>
              <a:gd name="csX5" fmla="*/ 4325149 w 4628516"/>
              <a:gd name="csY5" fmla="*/ 6658624 h 6762931"/>
              <a:gd name="csX6" fmla="*/ 4393322 w 4628516"/>
              <a:gd name="csY6" fmla="*/ 6762931 h 6762931"/>
              <a:gd name="csX7" fmla="*/ 0 w 4628516"/>
              <a:gd name="csY7" fmla="*/ 6762930 h 6762931"/>
              <a:gd name="csX8" fmla="*/ 0 w 4628516"/>
              <a:gd name="csY8" fmla="*/ 0 h 676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28516" h="6762931">
                <a:moveTo>
                  <a:pt x="0" y="0"/>
                </a:moveTo>
                <a:lnTo>
                  <a:pt x="4626859" y="1694"/>
                </a:lnTo>
                <a:cubicBezTo>
                  <a:pt x="4632573" y="1628055"/>
                  <a:pt x="4621210" y="3268639"/>
                  <a:pt x="4626924" y="4895000"/>
                </a:cubicBezTo>
                <a:lnTo>
                  <a:pt x="4548855" y="4971543"/>
                </a:lnTo>
                <a:cubicBezTo>
                  <a:pt x="4285009" y="5228875"/>
                  <a:pt x="4170630" y="5565662"/>
                  <a:pt x="4145859" y="5825046"/>
                </a:cubicBezTo>
                <a:cubicBezTo>
                  <a:pt x="4116535" y="6132105"/>
                  <a:pt x="4177865" y="6393986"/>
                  <a:pt x="4325149" y="6658624"/>
                </a:cubicBezTo>
                <a:lnTo>
                  <a:pt x="4393322" y="6762931"/>
                </a:lnTo>
                <a:lnTo>
                  <a:pt x="0" y="6762930"/>
                </a:lnTo>
                <a:lnTo>
                  <a:pt x="0" y="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267610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16168" y="1280160"/>
            <a:ext cx="36576" cy="3767328"/>
          </a:xfrm>
          <a:prstGeom prst="rect">
            <a:avLst/>
          </a:prstGeom>
          <a:solidFill>
            <a:srgbClr val="D8E2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705856" y="1463039"/>
            <a:ext cx="457200" cy="457200"/>
          </a:xfrm>
          <a:prstGeom prst="ellipse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1298448"/>
            <a:ext cx="461772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092B6"/>
                </a:solidFill>
                <a:latin typeface="Arial"/>
              </a:rPr>
              <a:t>Explain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682495"/>
            <a:ext cx="4343400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Say who you are, why you are asking and how the evidence will be used</a:t>
            </a:r>
          </a:p>
        </p:txBody>
      </p:sp>
      <p:sp>
        <p:nvSpPr>
          <p:cNvPr id="14" name="Oval 13"/>
          <p:cNvSpPr/>
          <p:nvPr/>
        </p:nvSpPr>
        <p:spPr>
          <a:xfrm>
            <a:off x="5705856" y="2450592"/>
            <a:ext cx="457200" cy="457200"/>
          </a:xfrm>
          <a:prstGeom prst="ellipse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46520" y="2286000"/>
            <a:ext cx="457200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9B5BA5"/>
                </a:solidFill>
                <a:latin typeface="Arial"/>
              </a:rPr>
              <a:t>Adapt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670048"/>
            <a:ext cx="4297680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Use accessible language, visual prompts, drawing, play or alternative communication</a:t>
            </a:r>
          </a:p>
        </p:txBody>
      </p:sp>
      <p:sp>
        <p:nvSpPr>
          <p:cNvPr id="17" name="Oval 16"/>
          <p:cNvSpPr/>
          <p:nvPr/>
        </p:nvSpPr>
        <p:spPr>
          <a:xfrm>
            <a:off x="5705856" y="3438144"/>
            <a:ext cx="457200" cy="457200"/>
          </a:xfrm>
          <a:prstGeom prst="ellipse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3273552"/>
            <a:ext cx="461772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1AB4D"/>
                </a:solidFill>
                <a:latin typeface="Arial"/>
              </a:rPr>
              <a:t>Create safety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3657600"/>
            <a:ext cx="4343400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Use smaller groups and quiet, familiar spaces where possible; explain confidentiality</a:t>
            </a:r>
          </a:p>
        </p:txBody>
      </p:sp>
      <p:sp>
        <p:nvSpPr>
          <p:cNvPr id="20" name="Oval 19"/>
          <p:cNvSpPr/>
          <p:nvPr/>
        </p:nvSpPr>
        <p:spPr>
          <a:xfrm>
            <a:off x="5705856" y="4425696"/>
            <a:ext cx="457200" cy="457200"/>
          </a:xfrm>
          <a:prstGeom prst="ellipse">
            <a:avLst/>
          </a:prstGeom>
          <a:solidFill>
            <a:srgbClr val="ED7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46520" y="4261104"/>
            <a:ext cx="457200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D7936"/>
                </a:solidFill>
                <a:latin typeface="Arial"/>
              </a:rPr>
              <a:t>Broaden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645152"/>
            <a:ext cx="4297680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Seek a range of experiences, including those less visible or less readily heard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5376672"/>
            <a:ext cx="10195560" cy="45720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5431536"/>
            <a:ext cx="9857232" cy="3383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D174E"/>
                </a:solidFill>
                <a:latin typeface="Arial"/>
              </a:rPr>
              <a:t>The aim is not simply to ask more children. It is to make participation more accessible, honest and useful.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What this means for hearing children and learners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10" name="Oval 9"/>
          <p:cNvSpPr/>
          <p:nvPr/>
        </p:nvSpPr>
        <p:spPr>
          <a:xfrm>
            <a:off x="4709160" y="2212848"/>
            <a:ext cx="2788920" cy="1417320"/>
          </a:xfrm>
          <a:prstGeom prst="ellipse">
            <a:avLst/>
          </a:prstGeom>
          <a:solidFill>
            <a:srgbClr val="1D1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INSPECTION
PRACTICE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" y="1280160"/>
            <a:ext cx="109728" cy="1170432"/>
          </a:xfrm>
          <a:prstGeom prst="rect">
            <a:avLst/>
          </a:prstGeom>
          <a:solidFill>
            <a:srgbClr val="209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9264" y="1280160"/>
            <a:ext cx="3401568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dirty="0">
                <a:solidFill>
                  <a:srgbClr val="2092B6"/>
                </a:solidFill>
                <a:latin typeface="Arial"/>
              </a:rPr>
              <a:t>Surveys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264" y="1709928"/>
            <a:ext cx="333756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solidFill>
                  <a:srgbClr val="1D174E"/>
                </a:solidFill>
                <a:latin typeface="Arial"/>
              </a:rPr>
              <a:t>Clearer, more accessible and more relevant questions; ask one thing at a time; tailor where possible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90688" y="1280160"/>
            <a:ext cx="109728" cy="1170432"/>
          </a:xfrm>
          <a:prstGeom prst="rect">
            <a:avLst/>
          </a:prstGeom>
          <a:solidFill>
            <a:srgbClr val="9B5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19" y="1280160"/>
            <a:ext cx="320040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9B5BA5"/>
                </a:solidFill>
                <a:latin typeface="Arial"/>
              </a:rPr>
              <a:t>Inspector support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19" y="1709928"/>
            <a:ext cx="3136391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Training and resources on proportionality, explaining purpose, following up themes and adapting communication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3232" y="3703320"/>
            <a:ext cx="109728" cy="1170432"/>
          </a:xfrm>
          <a:prstGeom prst="rect">
            <a:avLst/>
          </a:prstGeom>
          <a:solidFill>
            <a:srgbClr val="61A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9264" y="3703320"/>
            <a:ext cx="3401568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dirty="0">
                <a:solidFill>
                  <a:srgbClr val="61AB4D"/>
                </a:solidFill>
                <a:latin typeface="Arial"/>
              </a:rPr>
              <a:t>Inspection design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9264" y="4133087"/>
            <a:ext cx="333756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Use learner perspectives alongside observation, staff and leader discussions, and other evidence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90688" y="3703320"/>
            <a:ext cx="109728" cy="1170432"/>
          </a:xfrm>
          <a:prstGeom prst="rect">
            <a:avLst/>
          </a:prstGeom>
          <a:solidFill>
            <a:srgbClr val="ED7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46719" y="3703320"/>
            <a:ext cx="320040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D7936"/>
                </a:solidFill>
                <a:latin typeface="Arial"/>
              </a:rPr>
              <a:t>Evaluation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19" y="4133087"/>
            <a:ext cx="3136391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Continue to test whether approaches are accessible, inclusive, useful and genuinely informing inspection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5321808"/>
            <a:ext cx="10195560" cy="45720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5376672"/>
            <a:ext cx="9857232" cy="3383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D174E"/>
                </a:solidFill>
                <a:latin typeface="Arial"/>
              </a:rPr>
              <a:t>Work in progress: distinguish clearly between published findings, implemented changes and areas still being developed or evaluated.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Translating the evidence into inspection practice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C5C3-D958-5DDC-1069-E8C6BE9B2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5" y="471455"/>
            <a:ext cx="9897255" cy="797305"/>
          </a:xfrm>
        </p:spPr>
        <p:txBody>
          <a:bodyPr anchor="t">
            <a:normAutofit/>
          </a:bodyPr>
          <a:lstStyle/>
          <a:p>
            <a:r>
              <a:rPr lang="en-GB" sz="2400" dirty="0">
                <a:solidFill>
                  <a:srgbClr val="1D174E"/>
                </a:solidFill>
                <a:latin typeface="Arial"/>
                <a:ea typeface="+mn-ea"/>
                <a:cs typeface="+mn-cs"/>
              </a:rPr>
              <a:t>Next steps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A69A56-77B9-A4C0-B51B-8014C2585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200" y="6386545"/>
            <a:ext cx="1080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F4C8201-D8A8-417D-8A18-42E93E6C5D44}" type="slidenum">
              <a:rPr lang="en-GB" smtClean="0"/>
              <a:pPr>
                <a:spcAft>
                  <a:spcPts val="600"/>
                </a:spcAft>
              </a:pPr>
              <a:t>16</a:t>
            </a:fld>
            <a:endParaRPr lang="en-GB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7EEDD93A-59EF-A258-FE63-4A47F40921D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299251941"/>
              </p:ext>
            </p:extLst>
          </p:nvPr>
        </p:nvGraphicFramePr>
        <p:xfrm>
          <a:off x="514979" y="908720"/>
          <a:ext cx="10405557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7760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r">
              <a:defRPr sz="900">
                <a:solidFill>
                  <a:srgbClr val="505050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684" y="1265585"/>
            <a:ext cx="1051560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600" b="1" i="0" dirty="0">
                <a:solidFill>
                  <a:srgbClr val="2092B6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7632" y="1353312"/>
            <a:ext cx="233172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092B6"/>
                </a:solidFill>
                <a:latin typeface="Arial"/>
              </a:rPr>
              <a:t>Purpose before method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27632" y="2148840"/>
            <a:ext cx="2423160" cy="1508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Be clear what learner voice needs to help you understand before selecting survey or discussion methods.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4646" y="1297623"/>
            <a:ext cx="1051560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600" b="1" i="0" dirty="0">
                <a:solidFill>
                  <a:srgbClr val="9B5BA5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8072" y="1353312"/>
            <a:ext cx="233172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9B5BA5"/>
                </a:solidFill>
                <a:latin typeface="Arial"/>
              </a:rPr>
              <a:t>Inclusion by design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48072" y="2148840"/>
            <a:ext cx="2423160" cy="1508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Plan for age, communication need, confidence, access and trust from the outset, not as an adjustment later.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66759" y="1265585"/>
            <a:ext cx="1051560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600" b="1" i="0" dirty="0">
                <a:solidFill>
                  <a:srgbClr val="61AB4D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8512" y="1353312"/>
            <a:ext cx="233172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61AB4D"/>
                </a:solidFill>
                <a:latin typeface="Arial"/>
              </a:rPr>
              <a:t>Close the loop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68512" y="2148840"/>
            <a:ext cx="2423160" cy="1508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D174E"/>
                </a:solidFill>
                <a:latin typeface="Arial"/>
              </a:rPr>
              <a:t>Explain how views are used, test whether approaches work, and show where evidence has changed practice.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315968"/>
            <a:ext cx="10561320" cy="1051560"/>
          </a:xfrm>
          <a:prstGeom prst="rect">
            <a:avLst/>
          </a:prstGeom>
          <a:solidFill>
            <a:srgbClr val="F2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96112" y="4443984"/>
            <a:ext cx="1234440" cy="6583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D174E"/>
                </a:solidFill>
                <a:latin typeface="Arial"/>
              </a:rPr>
              <a:t>Questions
for discussion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0280" y="4416552"/>
            <a:ext cx="2697480" cy="7132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D174E"/>
                </a:solidFill>
                <a:latin typeface="Arial"/>
              </a:rPr>
              <a:t>How do you know whose voices are missing?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4416552"/>
            <a:ext cx="2697480" cy="7132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D174E"/>
                </a:solidFill>
                <a:latin typeface="Arial"/>
              </a:rPr>
              <a:t>How do you protect against tokenism?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416552"/>
            <a:ext cx="2697480" cy="7132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D174E"/>
                </a:solidFill>
                <a:latin typeface="Arial"/>
              </a:rPr>
              <a:t>How do you show learners their views count?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1207" y="393192"/>
            <a:ext cx="10287000" cy="6035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D174E"/>
                </a:solidFill>
                <a:latin typeface="Arial"/>
              </a:rPr>
              <a:t>Three reflections for inspectorates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72768" y="2743200"/>
            <a:ext cx="9006840" cy="1371600"/>
          </a:xfrm>
        </p:spPr>
        <p:txBody>
          <a:bodyPr/>
          <a:lstStyle/>
          <a:p>
            <a:pPr algn="ctr"/>
            <a:r>
              <a:rPr lang="en-GB" sz="2800" b="1">
                <a:solidFill>
                  <a:srgbClr val="FFFFFF"/>
                </a:solidFill>
                <a:latin typeface="Arial"/>
              </a:rPr>
              <a:t>Questions and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sted refreshed colours">
      <a:dk1>
        <a:sysClr val="windowText" lastClr="000000"/>
      </a:dk1>
      <a:lt1>
        <a:sysClr val="window" lastClr="FFFFFF"/>
      </a:lt1>
      <a:dk2>
        <a:srgbClr val="170C59"/>
      </a:dk2>
      <a:lt2>
        <a:srgbClr val="FFFFFF"/>
      </a:lt2>
      <a:accent1>
        <a:srgbClr val="170C59"/>
      </a:accent1>
      <a:accent2>
        <a:srgbClr val="4DCFD4"/>
      </a:accent2>
      <a:accent3>
        <a:srgbClr val="C2A6FF"/>
      </a:accent3>
      <a:accent4>
        <a:srgbClr val="A8EDC0"/>
      </a:accent4>
      <a:accent5>
        <a:srgbClr val="F06670"/>
      </a:accent5>
      <a:accent6>
        <a:srgbClr val="2092B6"/>
      </a:accent6>
      <a:hlink>
        <a:srgbClr val="2092B6"/>
      </a:hlink>
      <a:folHlink>
        <a:srgbClr val="170C59"/>
      </a:folHlink>
    </a:clrScheme>
    <a:fontScheme name="Ofst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sted PPT template Lilac" id="{EA305344-C8CF-4F60-82CA-5F883B4646EA}" vid="{8A8CD0FA-1785-453F-834B-49E94EE14A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2321e7ae57145009a616bed4e4763a0 xmlns="4d26f180-144a-42ee-8122-e88c3adfe28e">
      <Terms xmlns="http://schemas.microsoft.com/office/infopath/2007/PartnerControls"/>
    </f2321e7ae57145009a616bed4e4763a0>
    <jf9d5451340646c7809b6948a13e369a xmlns="4d26f180-144a-42ee-8122-e88c3adfe28e">
      <Terms xmlns="http://schemas.microsoft.com/office/infopath/2007/PartnerControls"/>
    </jf9d5451340646c7809b6948a13e369a>
    <e89c4b80759c40b1b9d7062f4c2d89c9 xmlns="4d26f180-144a-42ee-8122-e88c3adfe28e">
      <Terms xmlns="http://schemas.microsoft.com/office/infopath/2007/PartnerControls"/>
    </e89c4b80759c40b1b9d7062f4c2d89c9>
    <oa1a93a5a7ef480181db2f87de7cba9a xmlns="4d26f180-144a-42ee-8122-e88c3adfe28e">
      <Terms xmlns="http://schemas.microsoft.com/office/infopath/2007/PartnerControls"/>
    </oa1a93a5a7ef480181db2f87de7cba9a>
    <TaxCatchAll xmlns="4d26f180-144a-42ee-8122-e88c3adfe28e" xsi:nil="true"/>
    <lcf76f155ced4ddcb4097134ff3c332f xmlns="4daf485b-f9e7-4fba-b065-0be6c494dfc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File" ma:contentTypeID="0x0101009C2B7C2BCED2CC498D2131C55000F4270063368971A26E6E478EDC54B89F4AE9D3" ma:contentTypeVersion="21" ma:contentTypeDescription="Create a new document." ma:contentTypeScope="" ma:versionID="287308c0ac5f11422fcf3f72aa3582de">
  <xsd:schema xmlns:xsd="http://www.w3.org/2001/XMLSchema" xmlns:xs="http://www.w3.org/2001/XMLSchema" xmlns:p="http://schemas.microsoft.com/office/2006/metadata/properties" xmlns:ns2="4d26f180-144a-42ee-8122-e88c3adfe28e" xmlns:ns3="4daf485b-f9e7-4fba-b065-0be6c494dfc3" xmlns:ns4="3813fb35-a89b-4a86-8b79-10b41df136d0" targetNamespace="http://schemas.microsoft.com/office/2006/metadata/properties" ma:root="true" ma:fieldsID="a5f44c7fa334f77f2d105b73bcd1f1e9" ns2:_="" ns3:_="" ns4:_="">
    <xsd:import namespace="4d26f180-144a-42ee-8122-e88c3adfe28e"/>
    <xsd:import namespace="4daf485b-f9e7-4fba-b065-0be6c494dfc3"/>
    <xsd:import namespace="3813fb35-a89b-4a86-8b79-10b41df136d0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oa1a93a5a7ef480181db2f87de7cba9a" minOccurs="0"/>
                <xsd:element ref="ns2:f2321e7ae57145009a616bed4e4763a0" minOccurs="0"/>
                <xsd:element ref="ns2:jf9d5451340646c7809b6948a13e369a" minOccurs="0"/>
                <xsd:element ref="ns2:e89c4b80759c40b1b9d7062f4c2d89c9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6f180-144a-42ee-8122-e88c3adfe28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4767859-cb48-4d2f-bf2d-f0ddf78e05b0}" ma:internalName="TaxCatchAll" ma:showField="CatchAllData" ma:web="3813fb35-a89b-4a86-8b79-10b41df136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44767859-cb48-4d2f-bf2d-f0ddf78e05b0}" ma:internalName="TaxCatchAllLabel" ma:readOnly="true" ma:showField="CatchAllDataLabel" ma:web="3813fb35-a89b-4a86-8b79-10b41df136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a1a93a5a7ef480181db2f87de7cba9a" ma:index="14" nillable="true" ma:taxonomy="true" ma:internalName="oa1a93a5a7ef480181db2f87de7cba9a" ma:taxonomyFieldName="Directorate" ma:displayName="Directorate" ma:default="" ma:fieldId="{8a1a93a5-a7ef-4801-81db-2f87de7cba9a}" ma:sspId="301d8099-d132-40b0-ae0a-bd77b23f6837" ma:termSetId="feaa8650-d07a-48f6-97ac-c0e82e8cc1b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2321e7ae57145009a616bed4e4763a0" ma:index="15" nillable="true" ma:taxonomy="true" ma:internalName="f2321e7ae57145009a616bed4e4763a0" ma:taxonomyFieldName="OfstedDepartment" ma:displayName="Ofsted Department" ma:default="" ma:fieldId="{f2321e7a-e571-4500-9a61-6bed4e4763a0}" ma:sspId="301d8099-d132-40b0-ae0a-bd77b23f6837" ma:termSetId="feaa8650-d07a-48f6-97ac-c0e82e8cc1b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f9d5451340646c7809b6948a13e369a" ma:index="16" nillable="true" ma:taxonomy="true" ma:internalName="jf9d5451340646c7809b6948a13e369a" ma:taxonomyFieldName="OfstedTeam" ma:displayName="Ofsted Team" ma:default="" ma:fieldId="{3f9d5451-3406-46c7-809b-6948a13e369a}" ma:sspId="301d8099-d132-40b0-ae0a-bd77b23f6837" ma:termSetId="feaa8650-d07a-48f6-97ac-c0e82e8cc1b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9c4b80759c40b1b9d7062f4c2d89c9" ma:index="17" nillable="true" ma:taxonomy="true" ma:internalName="e89c4b80759c40b1b9d7062f4c2d89c9" ma:taxonomyFieldName="DocumentType" ma:displayName="Document Type" ma:default="" ma:fieldId="{e89c4b80-759c-40b1-b9d7-062f4c2d89c9}" ma:sspId="301d8099-d132-40b0-ae0a-bd77b23f6837" ma:termSetId="da3bd2f9-5d60-4585-8c46-4849b8568b1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f485b-f9e7-4fba-b065-0be6c494dfc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30" nillable="true" ma:taxonomy="true" ma:internalName="lcf76f155ced4ddcb4097134ff3c332f" ma:taxonomyFieldName="MediaServiceImageTags" ma:displayName="Image Tags" ma:readOnly="false" ma:fieldId="{5cf76f15-5ced-4ddc-b409-7134ff3c332f}" ma:taxonomyMulti="true" ma:sspId="301d8099-d132-40b0-ae0a-bd77b23f68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3fb35-a89b-4a86-8b79-10b41df136d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301d8099-d132-40b0-ae0a-bd77b23f6837" ContentTypeId="0x0101009C2B7C2BCED2CC498D2131C55000F427" PreviousValue="false"/>
</file>

<file path=customXml/itemProps1.xml><?xml version="1.0" encoding="utf-8"?>
<ds:datastoreItem xmlns:ds="http://schemas.openxmlformats.org/officeDocument/2006/customXml" ds:itemID="{616370D7-A81B-4920-9EF6-7FD71574C8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5D4418-40D0-4A87-8D19-B222AEFF1D2C}">
  <ds:schemaRefs>
    <ds:schemaRef ds:uri="http://schemas.microsoft.com/office/2006/metadata/properties"/>
    <ds:schemaRef ds:uri="4daf485b-f9e7-4fba-b065-0be6c494dfc3"/>
    <ds:schemaRef ds:uri="http://purl.org/dc/dcmitype/"/>
    <ds:schemaRef ds:uri="http://schemas.microsoft.com/office/2006/documentManagement/types"/>
    <ds:schemaRef ds:uri="4d26f180-144a-42ee-8122-e88c3adfe28e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3813fb35-a89b-4a86-8b79-10b41df136d0"/>
  </ds:schemaRefs>
</ds:datastoreItem>
</file>

<file path=customXml/itemProps3.xml><?xml version="1.0" encoding="utf-8"?>
<ds:datastoreItem xmlns:ds="http://schemas.openxmlformats.org/officeDocument/2006/customXml" ds:itemID="{E08DF0AA-D941-4802-8692-7EC2C2944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26f180-144a-42ee-8122-e88c3adfe28e"/>
    <ds:schemaRef ds:uri="4daf485b-f9e7-4fba-b065-0be6c494dfc3"/>
    <ds:schemaRef ds:uri="3813fb35-a89b-4a86-8b79-10b41df136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6A516E4-CC76-4C2F-A519-98DC5DFDC10E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e81ea441-c980-4fae-82ad-a3fe3faf9794}" enabled="1" method="Privileged" siteId="{a708279d-de88-4b62-9560-85a6be8c08c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452</TotalTime>
  <Words>1457</Words>
  <Application>Microsoft Office PowerPoint</Application>
  <PresentationFormat>Widescreen</PresentationFormat>
  <Paragraphs>201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Tahoma</vt:lpstr>
      <vt:lpstr>Wingdings</vt:lpstr>
      <vt:lpstr>Office Theme</vt:lpstr>
      <vt:lpstr>Embedding learner voice in policy, practice and inspection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Published research report</vt:lpstr>
      <vt:lpstr>PowerPoint Presentation</vt:lpstr>
      <vt:lpstr>PowerPoint Presentation</vt:lpstr>
      <vt:lpstr>Next steps</vt:lpstr>
      <vt:lpstr>PowerPoint Presentation</vt:lpstr>
      <vt:lpstr>PowerPoint Presentation</vt:lpstr>
    </vt:vector>
  </TitlesOfParts>
  <Manager>OFSTED</Manager>
  <Company>Ofsted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[Subtitle or description]</dc:subject>
  <dc:creator>Mark Peters</dc:creator>
  <cp:keywords>[Key words separated by commas]</cp:keywords>
  <cp:lastModifiedBy>Mark Peters</cp:lastModifiedBy>
  <cp:revision>2</cp:revision>
  <cp:lastPrinted>2026-09-29T14:38:18Z</cp:lastPrinted>
  <dcterms:created xsi:type="dcterms:W3CDTF">2026-09-28T20:04:09Z</dcterms:created>
  <dcterms:modified xsi:type="dcterms:W3CDTF">2026-09-29T15:04:56Z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0x0101009C2B7C2BCED2CC498D2131C55000F4270063368971A26E6E478EDC54B89F4AE9D3</vt:lpwstr>
  </property>
  <property fmtid="{D5CDD505-2E9C-101B-9397-08002B2CF9AE}" pid="3" name="OfstedTeam">
    <vt:lpwstr/>
  </property>
  <property fmtid="{D5CDD505-2E9C-101B-9397-08002B2CF9AE}" pid="4" name="Directorate">
    <vt:lpwstr/>
  </property>
  <property fmtid="{D5CDD505-2E9C-101B-9397-08002B2CF9AE}" pid="5" name="DocumentType">
    <vt:lpwstr/>
  </property>
  <property fmtid="{D5CDD505-2E9C-101B-9397-08002B2CF9AE}" pid="6" name="OfstedDepartment">
    <vt:lpwstr/>
  </property>
  <property fmtid="{D5CDD505-2E9C-101B-9397-08002B2CF9AE}" pid="7" name="ClassificationContentMarkingHeaderLocations">
    <vt:lpwstr>Office Theme:5</vt:lpwstr>
  </property>
  <property fmtid="{D5CDD505-2E9C-101B-9397-08002B2CF9AE}" pid="8" name="ClassificationContentMarkingHeaderText">
    <vt:lpwstr>OFSTED USE ONLY</vt:lpwstr>
  </property>
  <property fmtid="{D5CDD505-2E9C-101B-9397-08002B2CF9AE}" pid="9" name="MediaServiceImageTags">
    <vt:lpwstr/>
  </property>
</Properties>
</file>