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65" r:id="rId3"/>
    <p:sldId id="275" r:id="rId4"/>
    <p:sldId id="295" r:id="rId5"/>
    <p:sldId id="277" r:id="rId6"/>
    <p:sldId id="278" r:id="rId7"/>
    <p:sldId id="279" r:id="rId8"/>
    <p:sldId id="280" r:id="rId9"/>
    <p:sldId id="281" r:id="rId10"/>
    <p:sldId id="283" r:id="rId11"/>
    <p:sldId id="296" r:id="rId12"/>
    <p:sldId id="284" r:id="rId13"/>
    <p:sldId id="298" r:id="rId14"/>
    <p:sldId id="299" r:id="rId15"/>
    <p:sldId id="302" r:id="rId16"/>
    <p:sldId id="303" r:id="rId17"/>
    <p:sldId id="310" r:id="rId18"/>
    <p:sldId id="304" r:id="rId19"/>
    <p:sldId id="305" r:id="rId20"/>
    <p:sldId id="306" r:id="rId21"/>
    <p:sldId id="300" r:id="rId22"/>
    <p:sldId id="307" r:id="rId23"/>
    <p:sldId id="301" r:id="rId24"/>
    <p:sldId id="297" r:id="rId25"/>
    <p:sldId id="294" r:id="rId26"/>
    <p:sldId id="309" r:id="rId27"/>
  </p:sldIdLst>
  <p:sldSz cx="9144000" cy="6858000" type="screen4x3"/>
  <p:notesSz cx="6815138" cy="99425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367" autoAdjust="0"/>
  </p:normalViewPr>
  <p:slideViewPr>
    <p:cSldViewPr>
      <p:cViewPr>
        <p:scale>
          <a:sx n="100" d="100"/>
          <a:sy n="100" d="100"/>
        </p:scale>
        <p:origin x="-504"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60800" y="0"/>
            <a:ext cx="2952750" cy="496888"/>
          </a:xfrm>
          <a:prstGeom prst="rect">
            <a:avLst/>
          </a:prstGeom>
        </p:spPr>
        <p:txBody>
          <a:bodyPr vert="horz" lIns="91440" tIns="45720" rIns="91440" bIns="45720" rtlCol="0"/>
          <a:lstStyle>
            <a:lvl1pPr algn="r">
              <a:defRPr sz="1200"/>
            </a:lvl1pPr>
          </a:lstStyle>
          <a:p>
            <a:fld id="{51A0D885-6562-4604-B177-21340935FAAD}" type="datetimeFigureOut">
              <a:rPr lang="bg-BG" smtClean="0"/>
              <a:pPr/>
              <a:t>24.11.2016 г.</a:t>
            </a:fld>
            <a:endParaRPr lang="bg-BG"/>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1038" y="4722813"/>
            <a:ext cx="5453062"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9444038"/>
            <a:ext cx="2952750" cy="4968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60800" y="9444038"/>
            <a:ext cx="2952750" cy="496887"/>
          </a:xfrm>
          <a:prstGeom prst="rect">
            <a:avLst/>
          </a:prstGeom>
        </p:spPr>
        <p:txBody>
          <a:bodyPr vert="horz" lIns="91440" tIns="45720" rIns="91440" bIns="45720" rtlCol="0" anchor="b"/>
          <a:lstStyle>
            <a:lvl1pPr algn="r">
              <a:defRPr sz="1200"/>
            </a:lvl1pPr>
          </a:lstStyle>
          <a:p>
            <a:fld id="{10DAD371-8BD7-439E-BB50-06529D48B601}"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bg-BG" dirty="0"/>
          </a:p>
        </p:txBody>
      </p:sp>
      <p:sp>
        <p:nvSpPr>
          <p:cNvPr id="4" name="Slide Number Placeholder 3"/>
          <p:cNvSpPr>
            <a:spLocks noGrp="1"/>
          </p:cNvSpPr>
          <p:nvPr>
            <p:ph type="sldNum" sz="quarter" idx="10"/>
          </p:nvPr>
        </p:nvSpPr>
        <p:spPr/>
        <p:txBody>
          <a:bodyPr/>
          <a:lstStyle/>
          <a:p>
            <a:fld id="{10DAD371-8BD7-439E-BB50-06529D48B601}" type="slidenum">
              <a:rPr lang="bg-BG" smtClean="0"/>
              <a:pPr/>
              <a:t>3</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bg-BG" dirty="0"/>
          </a:p>
        </p:txBody>
      </p:sp>
      <p:sp>
        <p:nvSpPr>
          <p:cNvPr id="4" name="Slide Number Placeholder 3"/>
          <p:cNvSpPr>
            <a:spLocks noGrp="1"/>
          </p:cNvSpPr>
          <p:nvPr>
            <p:ph type="sldNum" sz="quarter" idx="10"/>
          </p:nvPr>
        </p:nvSpPr>
        <p:spPr/>
        <p:txBody>
          <a:bodyPr/>
          <a:lstStyle/>
          <a:p>
            <a:fld id="{10DAD371-8BD7-439E-BB50-06529D48B601}" type="slidenum">
              <a:rPr lang="bg-BG" smtClean="0"/>
              <a:pPr/>
              <a:t>4</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19" name="Footer Placeholder 18"/>
          <p:cNvSpPr>
            <a:spLocks noGrp="1"/>
          </p:cNvSpPr>
          <p:nvPr>
            <p:ph type="ftr" sz="quarter" idx="11"/>
          </p:nvPr>
        </p:nvSpPr>
        <p:spPr/>
        <p:txBody>
          <a:bodyPr/>
          <a:lstStyle/>
          <a:p>
            <a:endParaRPr lang="bg-BG"/>
          </a:p>
        </p:txBody>
      </p:sp>
      <p:sp>
        <p:nvSpPr>
          <p:cNvPr id="27" name="Slide Number Placeholder 26"/>
          <p:cNvSpPr>
            <a:spLocks noGrp="1"/>
          </p:cNvSpPr>
          <p:nvPr>
            <p:ph type="sldNum" sz="quarter" idx="12"/>
          </p:nvPr>
        </p:nvSpPr>
        <p:spPr/>
        <p:txBody>
          <a:bodyPr/>
          <a:lstStyle/>
          <a:p>
            <a:fld id="{11E66079-337B-46DA-806B-F5A94D638C9A}"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1E66079-337B-46DA-806B-F5A94D638C9A}"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1E66079-337B-46DA-806B-F5A94D638C9A}"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9FBA0B-E05E-43A1-96FE-AFDC94DC3BE1}" type="datetimeFigureOut">
              <a:rPr lang="bg-BG" smtClean="0"/>
              <a:pPr/>
              <a:t>24.11.2016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a:xfrm>
            <a:off x="8077200" y="6356350"/>
            <a:ext cx="609600" cy="365125"/>
          </a:xfrm>
        </p:spPr>
        <p:txBody>
          <a:bodyPr/>
          <a:lstStyle/>
          <a:p>
            <a:fld id="{11E66079-337B-46DA-806B-F5A94D638C9A}" type="slidenum">
              <a:rPr lang="bg-BG" smtClean="0"/>
              <a:pPr/>
              <a:t>‹#›</a:t>
            </a:fld>
            <a:endParaRPr lang="bg-B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9FBA0B-E05E-43A1-96FE-AFDC94DC3BE1}" type="datetimeFigureOut">
              <a:rPr lang="bg-BG" smtClean="0"/>
              <a:pPr/>
              <a:t>24.11.2016 г.</a:t>
            </a:fld>
            <a:endParaRPr lang="bg-B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bg-B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E66079-337B-46DA-806B-F5A94D638C9A}" type="slidenum">
              <a:rPr lang="bg-BG" smtClean="0"/>
              <a:pPr/>
              <a:t>‹#›</a:t>
            </a:fld>
            <a:endParaRPr lang="bg-B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http://www.ond.vlaanderen.be/inspectie/sici/sici.pn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www.rio-sofia-grad.com/" TargetMode="Externa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http://www.ond.vlaanderen.be/inspectie/sici/sici.png"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http://www.ond.vlaanderen.be/inspectie/sici/sici.png"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ond.vlaanderen.be/inspectie/sici/sici.png"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772400" cy="3528392"/>
          </a:xfrm>
        </p:spPr>
        <p:txBody>
          <a:bodyPr>
            <a:normAutofit/>
          </a:bodyPr>
          <a:lstStyle/>
          <a:p>
            <a:pPr algn="ctr"/>
            <a:r>
              <a:rPr lang="en-US" sz="4000" dirty="0" smtClean="0">
                <a:solidFill>
                  <a:schemeClr val="tx1"/>
                </a:solidFill>
              </a:rPr>
              <a:t>Polycentric inspections in Bulgaria</a:t>
            </a:r>
            <a:br>
              <a:rPr lang="en-US" sz="4000" dirty="0" smtClean="0">
                <a:solidFill>
                  <a:schemeClr val="tx1"/>
                </a:solidFill>
              </a:rPr>
            </a:br>
            <a:r>
              <a:rPr lang="en-US" sz="4000" dirty="0" smtClean="0">
                <a:solidFill>
                  <a:schemeClr val="tx1"/>
                </a:solidFill>
              </a:rPr>
              <a:t>to evaluate and solve local and context-specific problems </a:t>
            </a:r>
            <a:br>
              <a:rPr lang="en-US" sz="4000" dirty="0" smtClean="0">
                <a:solidFill>
                  <a:schemeClr val="tx1"/>
                </a:solidFill>
              </a:rPr>
            </a:br>
            <a:r>
              <a:rPr lang="en-US" sz="1200" dirty="0" smtClean="0">
                <a:solidFill>
                  <a:schemeClr val="tx1"/>
                </a:solidFill>
              </a:rPr>
              <a:t/>
            </a:r>
            <a:br>
              <a:rPr lang="en-US" sz="1200" dirty="0" smtClean="0">
                <a:solidFill>
                  <a:schemeClr val="tx1"/>
                </a:solidFill>
              </a:rPr>
            </a:br>
            <a:r>
              <a:rPr lang="bg-BG" sz="1200" dirty="0" smtClean="0">
                <a:solidFill>
                  <a:schemeClr val="tx1"/>
                </a:solidFill>
              </a:rPr>
              <a:t/>
            </a:r>
            <a:br>
              <a:rPr lang="bg-BG" sz="1200" dirty="0" smtClean="0">
                <a:solidFill>
                  <a:schemeClr val="tx1"/>
                </a:solidFill>
              </a:rPr>
            </a:br>
            <a:endParaRPr lang="bg-BG" sz="1200" dirty="0">
              <a:solidFill>
                <a:schemeClr val="tx1"/>
              </a:solidFill>
            </a:endParaRPr>
          </a:p>
        </p:txBody>
      </p:sp>
      <p:sp>
        <p:nvSpPr>
          <p:cNvPr id="3" name="Subtitle 2"/>
          <p:cNvSpPr>
            <a:spLocks noGrp="1"/>
          </p:cNvSpPr>
          <p:nvPr>
            <p:ph type="subTitle" idx="1"/>
          </p:nvPr>
        </p:nvSpPr>
        <p:spPr>
          <a:xfrm>
            <a:off x="611560" y="4005064"/>
            <a:ext cx="7854696" cy="2448272"/>
          </a:xfrm>
        </p:spPr>
        <p:txBody>
          <a:bodyPr>
            <a:normAutofit fontScale="40000" lnSpcReduction="20000"/>
          </a:bodyPr>
          <a:lstStyle/>
          <a:p>
            <a:endParaRPr lang="bg-BG" sz="4000" dirty="0" smtClean="0"/>
          </a:p>
          <a:p>
            <a:pPr algn="l"/>
            <a:r>
              <a:rPr lang="en-US" sz="4000" b="1" dirty="0" smtClean="0"/>
              <a:t> </a:t>
            </a:r>
            <a:r>
              <a:rPr lang="en-US" sz="4500" b="1" dirty="0" smtClean="0">
                <a:latin typeface="+mj-lt"/>
                <a:cs typeface="Arial" pitchFamily="34" charset="0"/>
              </a:rPr>
              <a:t>Assoc. Prof. Dr. </a:t>
            </a:r>
            <a:r>
              <a:rPr lang="en-US" sz="4500" b="1" dirty="0" err="1" smtClean="0">
                <a:latin typeface="+mj-lt"/>
                <a:cs typeface="Arial" pitchFamily="34" charset="0"/>
              </a:rPr>
              <a:t>Rossitsa</a:t>
            </a:r>
            <a:r>
              <a:rPr lang="en-US" sz="4500" b="1" dirty="0" smtClean="0">
                <a:latin typeface="+mj-lt"/>
                <a:cs typeface="Arial" pitchFamily="34" charset="0"/>
              </a:rPr>
              <a:t> </a:t>
            </a:r>
            <a:r>
              <a:rPr lang="en-US" sz="4500" b="1" dirty="0" err="1" smtClean="0">
                <a:latin typeface="+mj-lt"/>
                <a:cs typeface="Arial" pitchFamily="34" charset="0"/>
              </a:rPr>
              <a:t>Simeonova</a:t>
            </a:r>
            <a:r>
              <a:rPr lang="en-US" sz="4500" b="1" dirty="0" smtClean="0">
                <a:latin typeface="+mj-lt"/>
                <a:cs typeface="Arial" pitchFamily="34" charset="0"/>
              </a:rPr>
              <a:t>                   Dr</a:t>
            </a:r>
            <a:r>
              <a:rPr lang="sq-AL" sz="4500" b="1" dirty="0" smtClean="0">
                <a:latin typeface="+mj-lt"/>
                <a:cs typeface="Arial" pitchFamily="34" charset="0"/>
              </a:rPr>
              <a:t>. Vanya Kastreva </a:t>
            </a:r>
            <a:r>
              <a:rPr lang="bg-BG" sz="4500" b="1" dirty="0" smtClean="0">
                <a:latin typeface="+mj-lt"/>
                <a:cs typeface="Arial" pitchFamily="34" charset="0"/>
              </a:rPr>
              <a:t/>
            </a:r>
            <a:br>
              <a:rPr lang="bg-BG" sz="4500" b="1" dirty="0" smtClean="0">
                <a:latin typeface="+mj-lt"/>
                <a:cs typeface="Arial" pitchFamily="34" charset="0"/>
              </a:rPr>
            </a:br>
            <a:r>
              <a:rPr lang="en-US" sz="4500" dirty="0" smtClean="0">
                <a:latin typeface="+mj-lt"/>
                <a:cs typeface="Arial" pitchFamily="34" charset="0"/>
              </a:rPr>
              <a:t>Sofia University  “St. </a:t>
            </a:r>
            <a:r>
              <a:rPr lang="en-US" sz="4500" dirty="0" err="1" smtClean="0">
                <a:latin typeface="+mj-lt"/>
                <a:cs typeface="Arial" pitchFamily="34" charset="0"/>
              </a:rPr>
              <a:t>Kliment</a:t>
            </a:r>
            <a:r>
              <a:rPr lang="en-US" sz="4500" dirty="0" smtClean="0">
                <a:latin typeface="+mj-lt"/>
                <a:cs typeface="Arial" pitchFamily="34" charset="0"/>
              </a:rPr>
              <a:t> </a:t>
            </a:r>
            <a:r>
              <a:rPr lang="en-US" sz="4500" dirty="0" err="1" smtClean="0">
                <a:latin typeface="+mj-lt"/>
                <a:cs typeface="Arial" pitchFamily="34" charset="0"/>
              </a:rPr>
              <a:t>Ohridski</a:t>
            </a:r>
            <a:r>
              <a:rPr lang="en-US" sz="4500" dirty="0" smtClean="0">
                <a:latin typeface="+mj-lt"/>
                <a:cs typeface="Arial" pitchFamily="34" charset="0"/>
              </a:rPr>
              <a:t>”                Regional  Department of Education </a:t>
            </a:r>
          </a:p>
          <a:p>
            <a:pPr algn="l"/>
            <a:r>
              <a:rPr lang="en-US" sz="4500" dirty="0" smtClean="0">
                <a:latin typeface="+mj-lt"/>
                <a:cs typeface="Arial" pitchFamily="34" charset="0"/>
              </a:rPr>
              <a:t>                                                                                                       Sofia-city</a:t>
            </a:r>
            <a:r>
              <a:rPr lang="bg-BG" sz="4500" dirty="0" smtClean="0">
                <a:latin typeface="+mj-lt"/>
                <a:cs typeface="Arial" pitchFamily="34" charset="0"/>
              </a:rPr>
              <a:t/>
            </a:r>
            <a:br>
              <a:rPr lang="bg-BG" sz="4500" dirty="0" smtClean="0">
                <a:latin typeface="+mj-lt"/>
                <a:cs typeface="Arial" pitchFamily="34" charset="0"/>
              </a:rPr>
            </a:br>
            <a:r>
              <a:rPr lang="bg-BG" sz="2900" dirty="0" smtClean="0">
                <a:latin typeface="+mj-lt"/>
                <a:cs typeface="Arial" pitchFamily="34" charset="0"/>
              </a:rPr>
              <a:t/>
            </a:r>
            <a:br>
              <a:rPr lang="bg-BG" sz="2900" dirty="0" smtClean="0">
                <a:latin typeface="+mj-lt"/>
                <a:cs typeface="Arial" pitchFamily="34" charset="0"/>
              </a:rPr>
            </a:br>
            <a:endParaRPr lang="en-US" sz="2900" dirty="0" smtClean="0">
              <a:latin typeface="+mj-lt"/>
              <a:cs typeface="Arial" pitchFamily="34" charset="0"/>
            </a:endParaRPr>
          </a:p>
          <a:p>
            <a:r>
              <a:rPr lang="bg-BG" sz="2900" dirty="0" smtClean="0">
                <a:latin typeface="+mj-lt"/>
                <a:cs typeface="Arial" pitchFamily="34" charset="0"/>
              </a:rPr>
              <a:t/>
            </a:r>
            <a:br>
              <a:rPr lang="bg-BG" sz="2900" dirty="0" smtClean="0">
                <a:latin typeface="+mj-lt"/>
                <a:cs typeface="Arial" pitchFamily="34" charset="0"/>
              </a:rPr>
            </a:br>
            <a:endParaRPr lang="bg-BG" sz="2900" dirty="0" smtClean="0">
              <a:latin typeface="+mj-lt"/>
              <a:cs typeface="Arial" pitchFamily="34" charset="0"/>
            </a:endParaRPr>
          </a:p>
          <a:p>
            <a:pPr algn="ctr"/>
            <a:endParaRPr lang="en-US" sz="2900" i="1" dirty="0" smtClean="0">
              <a:latin typeface="+mj-lt"/>
              <a:cs typeface="Arial" pitchFamily="34" charset="0"/>
            </a:endParaRPr>
          </a:p>
          <a:p>
            <a:pPr algn="ctr"/>
            <a:r>
              <a:rPr lang="en-US" sz="3500" i="1" dirty="0" smtClean="0">
                <a:latin typeface="+mj-lt"/>
                <a:cs typeface="Arial" pitchFamily="34" charset="0"/>
              </a:rPr>
              <a:t>SICI workshop</a:t>
            </a:r>
            <a:endParaRPr lang="bg-BG" sz="3500" i="1" dirty="0" smtClean="0">
              <a:latin typeface="+mj-lt"/>
              <a:cs typeface="Arial" pitchFamily="34" charset="0"/>
            </a:endParaRPr>
          </a:p>
          <a:p>
            <a:pPr algn="ctr"/>
            <a:r>
              <a:rPr lang="en-US" sz="3500" i="1" dirty="0" smtClean="0">
                <a:latin typeface="+mj-lt"/>
                <a:cs typeface="Arial" pitchFamily="34" charset="0"/>
              </a:rPr>
              <a:t>Tirana, 24 November  2016</a:t>
            </a:r>
            <a:r>
              <a:rPr lang="sq-AL" sz="3500" dirty="0" smtClean="0">
                <a:latin typeface="+mj-lt"/>
                <a:cs typeface="Arial" pitchFamily="34" charset="0"/>
              </a:rPr>
              <a:t> </a:t>
            </a:r>
            <a:endParaRPr lang="bg-BG" sz="3500" dirty="0" smtClean="0">
              <a:latin typeface="+mj-lt"/>
              <a:cs typeface="Arial" pitchFamily="34" charset="0"/>
            </a:endParaRPr>
          </a:p>
        </p:txBody>
      </p:sp>
      <p:pic>
        <p:nvPicPr>
          <p:cNvPr id="6" name="Picture 5"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139952" y="0"/>
            <a:ext cx="943851" cy="692303"/>
          </a:xfrm>
          <a:prstGeom prst="rect">
            <a:avLst/>
          </a:prstGeom>
          <a:noFill/>
          <a:ln>
            <a:noFill/>
          </a:ln>
        </p:spPr>
      </p:pic>
      <p:pic>
        <p:nvPicPr>
          <p:cNvPr id="7" name="Picture 6"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8" name="Picture 7" descr="http://www.ond.vlaanderen.be/inspectie/sici/sici.png"/>
          <p:cNvPicPr/>
          <p:nvPr/>
        </p:nvPicPr>
        <p:blipFill>
          <a:blip r:embed="rId4" r:link="rId5" cstate="print"/>
          <a:srcRect/>
          <a:stretch>
            <a:fillRect/>
          </a:stretch>
        </p:blipFill>
        <p:spPr bwMode="auto">
          <a:xfrm>
            <a:off x="0" y="0"/>
            <a:ext cx="1887860" cy="6206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296144"/>
          </a:xfrm>
        </p:spPr>
        <p:txBody>
          <a:bodyPr>
            <a:noAutofit/>
          </a:bodyPr>
          <a:lstStyle/>
          <a:p>
            <a:pPr algn="ctr"/>
            <a:r>
              <a:rPr lang="en-US" sz="3200" b="1" dirty="0" smtClean="0"/>
              <a:t>3. Education system and school inspections </a:t>
            </a:r>
            <a:br>
              <a:rPr lang="en-US" sz="3200" b="1" dirty="0" smtClean="0"/>
            </a:br>
            <a:r>
              <a:rPr lang="en-US" sz="3200" b="1" dirty="0" smtClean="0"/>
              <a:t>in Bulgaria – </a:t>
            </a:r>
            <a:br>
              <a:rPr lang="en-US" sz="3200" b="1" dirty="0" smtClean="0"/>
            </a:br>
            <a:r>
              <a:rPr lang="en-US" sz="3200" b="1" dirty="0" smtClean="0"/>
              <a:t>the context of testing new modes of inspection</a:t>
            </a:r>
            <a:endParaRPr lang="bg-BG" sz="3200" b="1" dirty="0"/>
          </a:p>
        </p:txBody>
      </p:sp>
      <p:sp>
        <p:nvSpPr>
          <p:cNvPr id="3" name="Content Placeholder 2"/>
          <p:cNvSpPr>
            <a:spLocks noGrp="1"/>
          </p:cNvSpPr>
          <p:nvPr>
            <p:ph idx="1"/>
          </p:nvPr>
        </p:nvSpPr>
        <p:spPr>
          <a:xfrm>
            <a:off x="467544" y="2132856"/>
            <a:ext cx="8229600" cy="4263752"/>
          </a:xfrm>
        </p:spPr>
        <p:txBody>
          <a:bodyPr>
            <a:normAutofit fontScale="40000" lnSpcReduction="20000"/>
          </a:bodyPr>
          <a:lstStyle/>
          <a:p>
            <a:pPr marL="0" indent="0">
              <a:buNone/>
            </a:pPr>
            <a:r>
              <a:rPr lang="en-US" sz="3400" i="1" u="sng" dirty="0" smtClean="0">
                <a:latin typeface="+mj-lt"/>
              </a:rPr>
              <a:t>School networks</a:t>
            </a:r>
          </a:p>
          <a:p>
            <a:r>
              <a:rPr lang="en-US" sz="3400" dirty="0" smtClean="0">
                <a:latin typeface="+mj-lt"/>
              </a:rPr>
              <a:t>Associations, etc. No regulations on formal on non-formal networks of schools</a:t>
            </a:r>
          </a:p>
          <a:p>
            <a:pPr marL="0" indent="0">
              <a:buNone/>
            </a:pPr>
            <a:r>
              <a:rPr lang="en-US" sz="3400" i="1" u="sng" dirty="0" smtClean="0">
                <a:latin typeface="+mj-lt"/>
              </a:rPr>
              <a:t>School inspection system</a:t>
            </a:r>
          </a:p>
          <a:p>
            <a:r>
              <a:rPr lang="en-US" sz="3400" dirty="0" smtClean="0">
                <a:latin typeface="+mj-lt"/>
              </a:rPr>
              <a:t>28 Regional Inspectorates of Education</a:t>
            </a:r>
          </a:p>
          <a:p>
            <a:r>
              <a:rPr lang="en-US" sz="3400" dirty="0" smtClean="0">
                <a:latin typeface="+mj-lt"/>
              </a:rPr>
              <a:t>Types of inspections: total inspection of a single school, thematic inspection of a single school and of a group of schools, </a:t>
            </a:r>
            <a:r>
              <a:rPr lang="en-US" sz="3400" dirty="0" smtClean="0">
                <a:latin typeface="+mj-lt"/>
              </a:rPr>
              <a:t>teacher and principal evaluation, complaints inspections, follow </a:t>
            </a:r>
            <a:r>
              <a:rPr lang="en-US" sz="3400" smtClean="0">
                <a:latin typeface="+mj-lt"/>
              </a:rPr>
              <a:t>up inspections</a:t>
            </a:r>
          </a:p>
          <a:p>
            <a:r>
              <a:rPr lang="en-US" sz="3400" dirty="0" smtClean="0">
                <a:latin typeface="+mj-lt"/>
              </a:rPr>
              <a:t>Regulations </a:t>
            </a:r>
            <a:r>
              <a:rPr lang="en-US" sz="3400" dirty="0" smtClean="0">
                <a:latin typeface="+mj-lt"/>
              </a:rPr>
              <a:t>spread in several documents without clear standards or standardized instruments for inspection</a:t>
            </a:r>
          </a:p>
          <a:p>
            <a:r>
              <a:rPr lang="en-US" sz="3400" dirty="0" smtClean="0">
                <a:latin typeface="+mj-lt"/>
              </a:rPr>
              <a:t>Inspection methods: checking of school records and documentation, interview with school principal, classroom observations, discussions with teachers, very rarely - discussions with students and parents</a:t>
            </a:r>
          </a:p>
          <a:p>
            <a:pPr marL="0" indent="0">
              <a:buNone/>
            </a:pPr>
            <a:r>
              <a:rPr lang="en-US" sz="3400" i="1" u="sng" dirty="0" smtClean="0">
                <a:latin typeface="+mj-lt"/>
              </a:rPr>
              <a:t>Recent developments and changes</a:t>
            </a:r>
          </a:p>
          <a:p>
            <a:r>
              <a:rPr lang="en-US" sz="3400" dirty="0" smtClean="0">
                <a:latin typeface="+mj-lt"/>
              </a:rPr>
              <a:t>Since August 1 2016 new Pre-school and school education act is in place</a:t>
            </a:r>
          </a:p>
          <a:p>
            <a:r>
              <a:rPr lang="en-US" sz="3400" dirty="0" smtClean="0">
                <a:latin typeface="+mj-lt"/>
              </a:rPr>
              <a:t>National Inspectorate of Education introduced, still to be established </a:t>
            </a:r>
          </a:p>
          <a:p>
            <a:r>
              <a:rPr lang="en-US" sz="3400" dirty="0" smtClean="0">
                <a:latin typeface="+mj-lt"/>
              </a:rPr>
              <a:t>RIE  transformed into Departments of Education – their new role and functions regarding school inspections are  not regulated yet</a:t>
            </a:r>
          </a:p>
          <a:p>
            <a:r>
              <a:rPr lang="en-US" sz="3400" dirty="0" smtClean="0">
                <a:latin typeface="+mj-lt"/>
              </a:rPr>
              <a:t>Self-evaluation of the schools is compulsory from now on as part of quality management system in education. Regulations to be published soon.</a:t>
            </a:r>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48072"/>
          </a:xfrm>
        </p:spPr>
        <p:txBody>
          <a:bodyPr>
            <a:noAutofit/>
          </a:bodyPr>
          <a:lstStyle/>
          <a:p>
            <a:pPr algn="ctr"/>
            <a:r>
              <a:rPr lang="en-US" sz="3200" b="1" dirty="0" smtClean="0"/>
              <a:t>4. Project’s phases and Sofia network activities </a:t>
            </a:r>
            <a:endParaRPr lang="bg-BG" sz="3200" b="1" dirty="0"/>
          </a:p>
        </p:txBody>
      </p:sp>
      <p:sp>
        <p:nvSpPr>
          <p:cNvPr id="3" name="Content Placeholder 2"/>
          <p:cNvSpPr>
            <a:spLocks noGrp="1"/>
          </p:cNvSpPr>
          <p:nvPr>
            <p:ph idx="1"/>
          </p:nvPr>
        </p:nvSpPr>
        <p:spPr>
          <a:xfrm>
            <a:off x="457200" y="1916832"/>
            <a:ext cx="8229600" cy="4407768"/>
          </a:xfrm>
        </p:spPr>
        <p:txBody>
          <a:bodyPr>
            <a:normAutofit/>
          </a:bodyPr>
          <a:lstStyle/>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
        <p:nvSpPr>
          <p:cNvPr id="10" name="Rectangle 9"/>
          <p:cNvSpPr/>
          <p:nvPr/>
        </p:nvSpPr>
        <p:spPr>
          <a:xfrm>
            <a:off x="539552" y="1556792"/>
            <a:ext cx="8064896" cy="4708981"/>
          </a:xfrm>
          <a:prstGeom prst="rect">
            <a:avLst/>
          </a:prstGeom>
        </p:spPr>
        <p:txBody>
          <a:bodyPr wrap="square">
            <a:spAutoFit/>
          </a:bodyPr>
          <a:lstStyle/>
          <a:p>
            <a:pPr>
              <a:buFont typeface="Wingdings" pitchFamily="2" charset="2"/>
              <a:buChar char="q"/>
            </a:pPr>
            <a:r>
              <a:rPr lang="en-US" sz="2000" b="1" i="1" dirty="0" smtClean="0">
                <a:latin typeface="+mj-lt"/>
              </a:rPr>
              <a:t> First phase, preliminary  </a:t>
            </a:r>
            <a:r>
              <a:rPr lang="en-US" sz="2000" dirty="0" smtClean="0">
                <a:latin typeface="+mj-lt"/>
              </a:rPr>
              <a:t>(</a:t>
            </a:r>
            <a:r>
              <a:rPr lang="bg-BG" sz="2000" dirty="0" smtClean="0">
                <a:latin typeface="+mj-lt"/>
              </a:rPr>
              <a:t> 09.2014 – 0</a:t>
            </a:r>
            <a:r>
              <a:rPr lang="en-US" sz="2000" dirty="0" smtClean="0">
                <a:latin typeface="+mj-lt"/>
              </a:rPr>
              <a:t>8</a:t>
            </a:r>
            <a:r>
              <a:rPr lang="bg-BG" sz="2000" dirty="0" smtClean="0">
                <a:latin typeface="+mj-lt"/>
              </a:rPr>
              <a:t>.2015</a:t>
            </a:r>
            <a:r>
              <a:rPr lang="en-US" sz="2000" dirty="0" smtClean="0">
                <a:latin typeface="+mj-lt"/>
              </a:rPr>
              <a:t>) </a:t>
            </a:r>
            <a:endParaRPr lang="en-US" sz="2000" b="1" i="1" dirty="0" smtClean="0">
              <a:latin typeface="+mj-lt"/>
            </a:endParaRPr>
          </a:p>
          <a:p>
            <a:r>
              <a:rPr lang="en-US" sz="2000" dirty="0" smtClean="0">
                <a:latin typeface="+mj-lt"/>
              </a:rPr>
              <a:t>Sofia network of schools establishment. Regular meetings of all partners, sharing good schooling practices, identifying and addressing  similar problems schools are facing, cooperation for creating common know-how, trainings for improvement of professional competences, etc.</a:t>
            </a:r>
          </a:p>
          <a:p>
            <a:pPr>
              <a:buFont typeface="Wingdings" pitchFamily="2" charset="2"/>
              <a:buChar char="q"/>
            </a:pPr>
            <a:r>
              <a:rPr lang="en-US" sz="2000" b="1" i="1" dirty="0" smtClean="0">
                <a:latin typeface="+mj-lt"/>
              </a:rPr>
              <a:t> Second phase, implementation</a:t>
            </a:r>
            <a:r>
              <a:rPr lang="en-US" sz="2000" dirty="0" smtClean="0">
                <a:latin typeface="+mj-lt"/>
              </a:rPr>
              <a:t>  (</a:t>
            </a:r>
            <a:r>
              <a:rPr lang="bg-BG" sz="2000" dirty="0" smtClean="0">
                <a:latin typeface="+mj-lt"/>
              </a:rPr>
              <a:t>09.2015 </a:t>
            </a:r>
            <a:r>
              <a:rPr lang="en-US" sz="2000" dirty="0" smtClean="0">
                <a:latin typeface="+mj-lt"/>
              </a:rPr>
              <a:t>- </a:t>
            </a:r>
            <a:r>
              <a:rPr lang="bg-BG" sz="2000" dirty="0" smtClean="0">
                <a:latin typeface="+mj-lt"/>
              </a:rPr>
              <a:t>0</a:t>
            </a:r>
            <a:r>
              <a:rPr lang="en-US" sz="2000" dirty="0" smtClean="0">
                <a:latin typeface="+mj-lt"/>
              </a:rPr>
              <a:t>8</a:t>
            </a:r>
            <a:r>
              <a:rPr lang="bg-BG" sz="2000" dirty="0" smtClean="0">
                <a:latin typeface="+mj-lt"/>
              </a:rPr>
              <a:t>.2016</a:t>
            </a:r>
            <a:r>
              <a:rPr lang="en-US" sz="2000" dirty="0" smtClean="0">
                <a:latin typeface="+mj-lt"/>
              </a:rPr>
              <a:t>) </a:t>
            </a:r>
          </a:p>
          <a:p>
            <a:r>
              <a:rPr lang="en-US" sz="2000" dirty="0" smtClean="0">
                <a:latin typeface="+mj-lt"/>
              </a:rPr>
              <a:t>A model for polycentric inspection of Sofia the network tested and implemented in </a:t>
            </a:r>
            <a:r>
              <a:rPr lang="en-US" sz="2000" u="sng" dirty="0" smtClean="0">
                <a:latin typeface="+mj-lt"/>
              </a:rPr>
              <a:t>3 steps</a:t>
            </a:r>
            <a:r>
              <a:rPr lang="en-US" sz="2000" dirty="0" smtClean="0">
                <a:latin typeface="+mj-lt"/>
              </a:rPr>
              <a:t>:</a:t>
            </a:r>
          </a:p>
          <a:p>
            <a:pPr>
              <a:buFont typeface="Courier New" pitchFamily="49" charset="0"/>
              <a:buChar char="o"/>
            </a:pPr>
            <a:r>
              <a:rPr lang="en-US" sz="2000" dirty="0" smtClean="0">
                <a:latin typeface="+mj-lt"/>
              </a:rPr>
              <a:t> self-evaluation of the schools within the network (01.2016) </a:t>
            </a:r>
          </a:p>
          <a:p>
            <a:pPr>
              <a:buFont typeface="Courier New" pitchFamily="49" charset="0"/>
              <a:buChar char="o"/>
            </a:pPr>
            <a:r>
              <a:rPr lang="en-US" sz="2000" dirty="0" smtClean="0">
                <a:latin typeface="+mj-lt"/>
              </a:rPr>
              <a:t> peer-evaluation of the schools within the network (03.2016) </a:t>
            </a:r>
          </a:p>
          <a:p>
            <a:pPr>
              <a:buFont typeface="Courier New" pitchFamily="49" charset="0"/>
              <a:buChar char="o"/>
            </a:pPr>
            <a:r>
              <a:rPr lang="en-US" sz="2000" dirty="0" smtClean="0">
                <a:latin typeface="+mj-lt"/>
              </a:rPr>
              <a:t> inspection of school network by Sofia Inspectorate of Education (04.2016)   </a:t>
            </a:r>
          </a:p>
          <a:p>
            <a:pPr>
              <a:buFont typeface="Wingdings" pitchFamily="2" charset="2"/>
              <a:buChar char="q"/>
            </a:pPr>
            <a:r>
              <a:rPr lang="en-US" sz="2000" b="1" i="1" dirty="0" smtClean="0">
                <a:latin typeface="+mj-lt"/>
              </a:rPr>
              <a:t> Third phase, dissemination </a:t>
            </a:r>
            <a:r>
              <a:rPr lang="en-US" sz="2000" dirty="0" smtClean="0">
                <a:latin typeface="+mj-lt"/>
              </a:rPr>
              <a:t>(09.2016 – 08.2017)</a:t>
            </a:r>
          </a:p>
          <a:p>
            <a:r>
              <a:rPr lang="en-US" sz="2000" b="1" i="1" dirty="0" smtClean="0">
                <a:latin typeface="+mj-lt"/>
              </a:rPr>
              <a:t> </a:t>
            </a:r>
            <a:r>
              <a:rPr lang="en-US" sz="2000" dirty="0" smtClean="0">
                <a:latin typeface="+mj-lt"/>
              </a:rPr>
              <a:t>Continuing cooperation of the partners, evaluating impact of the networking and polycentric inspection on schools. Dissemination of results and good practices. </a:t>
            </a:r>
            <a:endParaRPr lang="bg-BG" sz="20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720080"/>
          </a:xfrm>
        </p:spPr>
        <p:txBody>
          <a:bodyPr>
            <a:noAutofit/>
          </a:bodyPr>
          <a:lstStyle/>
          <a:p>
            <a:pPr algn="ctr"/>
            <a:r>
              <a:rPr lang="en-US" sz="2800" b="1" dirty="0" smtClean="0"/>
              <a:t>Self-evaluation and peer evaluation of the Sofia network of schools</a:t>
            </a:r>
            <a:endParaRPr lang="bg-BG" sz="2800" b="1" dirty="0"/>
          </a:p>
        </p:txBody>
      </p:sp>
      <p:sp>
        <p:nvSpPr>
          <p:cNvPr id="3" name="Content Placeholder 2"/>
          <p:cNvSpPr>
            <a:spLocks noGrp="1"/>
          </p:cNvSpPr>
          <p:nvPr>
            <p:ph idx="1"/>
          </p:nvPr>
        </p:nvSpPr>
        <p:spPr>
          <a:xfrm>
            <a:off x="457200" y="1700808"/>
            <a:ext cx="8229600" cy="4623792"/>
          </a:xfrm>
        </p:spPr>
        <p:txBody>
          <a:bodyPr>
            <a:noAutofit/>
          </a:bodyPr>
          <a:lstStyle/>
          <a:p>
            <a:r>
              <a:rPr lang="en-US" sz="1800" dirty="0" smtClean="0">
                <a:latin typeface="+mj-lt"/>
              </a:rPr>
              <a:t>Self-evaluation and peer-evaluation were viewed as important premise for building network cooperation, development of school leadership competences of the principals and active involvement of all stakeholders with the activities for school improvement as well as necessary preliminary step to school network inspection. </a:t>
            </a:r>
          </a:p>
          <a:p>
            <a:r>
              <a:rPr lang="en-US" sz="1800" dirty="0" smtClean="0">
                <a:latin typeface="+mj-lt"/>
              </a:rPr>
              <a:t>The schools choose the topic of inspection – Parental involvement – and developed </a:t>
            </a:r>
            <a:r>
              <a:rPr lang="en-US" sz="1800" b="1" i="1" dirty="0" smtClean="0">
                <a:latin typeface="+mj-lt"/>
              </a:rPr>
              <a:t>Framework for self-evaluation and peer-evaluation  of parental involvement </a:t>
            </a:r>
            <a:r>
              <a:rPr lang="en-US" sz="1800" dirty="0" smtClean="0">
                <a:latin typeface="+mj-lt"/>
              </a:rPr>
              <a:t>, which includes: standards, indicators and norms, sources of information, methods and instruments, appendixes  and definition for quality of parental involvement. </a:t>
            </a:r>
          </a:p>
          <a:p>
            <a:r>
              <a:rPr lang="en-US" sz="1800" dirty="0" smtClean="0">
                <a:latin typeface="+mj-lt"/>
              </a:rPr>
              <a:t>The Framework  was developed with methodological assistance of Sofia University lecturers and researchers and based on the NAHT School review guidebook</a:t>
            </a:r>
            <a:endParaRPr lang="bg-BG" sz="1800" dirty="0" smtClean="0">
              <a:latin typeface="+mj-lt"/>
            </a:endParaRPr>
          </a:p>
          <a:p>
            <a:r>
              <a:rPr lang="en-US" sz="1800" dirty="0" smtClean="0">
                <a:latin typeface="+mj-lt"/>
              </a:rPr>
              <a:t>Sofia University researchers as a network partner developed questionnaires and standardized forms for gathering and recording evaluation data from all stakeholders: school leadership, teaches, parents and students . </a:t>
            </a:r>
            <a:r>
              <a:rPr lang="bg-BG" sz="1800" dirty="0" smtClean="0">
                <a:latin typeface="+mj-lt"/>
              </a:rPr>
              <a:t> </a:t>
            </a:r>
          </a:p>
          <a:p>
            <a:r>
              <a:rPr lang="en-US" sz="1800" dirty="0" smtClean="0">
                <a:latin typeface="+mj-lt"/>
              </a:rPr>
              <a:t>Self-evaluation and peer-evaluation findings for each school were summarized in a reports and discussed on a meetings of Sofia network partners. </a:t>
            </a:r>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20080"/>
          </a:xfrm>
        </p:spPr>
        <p:txBody>
          <a:bodyPr>
            <a:noAutofit/>
          </a:bodyPr>
          <a:lstStyle/>
          <a:p>
            <a:pPr algn="ctr"/>
            <a:r>
              <a:rPr lang="en-US" sz="2800" b="1" dirty="0" smtClean="0"/>
              <a:t>Self-evaluation and peer-evaluation of the Sofia network of schools (2)</a:t>
            </a:r>
            <a:endParaRPr lang="bg-BG" sz="2800" b="1" dirty="0"/>
          </a:p>
        </p:txBody>
      </p:sp>
      <p:sp>
        <p:nvSpPr>
          <p:cNvPr id="3" name="Content Placeholder 2"/>
          <p:cNvSpPr>
            <a:spLocks noGrp="1"/>
          </p:cNvSpPr>
          <p:nvPr>
            <p:ph idx="1"/>
          </p:nvPr>
        </p:nvSpPr>
        <p:spPr>
          <a:xfrm>
            <a:off x="457200" y="1772816"/>
            <a:ext cx="8229600" cy="4551784"/>
          </a:xfrm>
        </p:spPr>
        <p:txBody>
          <a:bodyPr>
            <a:normAutofit fontScale="70000" lnSpcReduction="20000"/>
          </a:bodyPr>
          <a:lstStyle/>
          <a:p>
            <a:r>
              <a:rPr lang="en-US" sz="3200" dirty="0" smtClean="0">
                <a:latin typeface="+mj-lt"/>
              </a:rPr>
              <a:t>School self-evaluation in Bulgaria is a varying practice related mostly to school strategic planning implemented with divers level of principals’ competence, users involvement and methods used </a:t>
            </a:r>
            <a:r>
              <a:rPr lang="bg-BG" sz="3200" dirty="0" smtClean="0">
                <a:latin typeface="+mj-lt"/>
              </a:rPr>
              <a:t> (</a:t>
            </a:r>
            <a:r>
              <a:rPr lang="en-US" sz="3200" dirty="0" smtClean="0">
                <a:latin typeface="+mj-lt"/>
              </a:rPr>
              <a:t>for instance parental and students involvement is rather rare practice). Since 1.08.2016 self-evaluation is mandatory for all schools but  detailed regulations are not punished yet.  For the time being school peer-evaluation is not regulated in Bulgaria and is highly innovative practice. </a:t>
            </a:r>
          </a:p>
          <a:p>
            <a:r>
              <a:rPr lang="en-US" sz="3200" dirty="0" smtClean="0">
                <a:latin typeface="+mj-lt"/>
              </a:rPr>
              <a:t>Self-evaluation and especially peer-evaluation occurred as a valuable process of learning for principals and teachers involved and led to designing joint products of the network, shared know-how. The school leaders expressed highest satisfaction by peer-review participation and appreciated it as enriching professional experience despite the challenges of the new reviewer role they needed to learn and adapt to.</a:t>
            </a: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80120"/>
          </a:xfrm>
        </p:spPr>
        <p:txBody>
          <a:bodyPr>
            <a:noAutofit/>
          </a:bodyPr>
          <a:lstStyle/>
          <a:p>
            <a:pPr algn="ctr"/>
            <a:r>
              <a:rPr lang="en-US" sz="3200" b="1" dirty="0" smtClean="0"/>
              <a:t>5. Polycentric inspection of Sofia network of schools – activities, products and results</a:t>
            </a:r>
            <a:endParaRPr lang="bg-BG" sz="3200" b="1" dirty="0"/>
          </a:p>
        </p:txBody>
      </p:sp>
      <p:sp>
        <p:nvSpPr>
          <p:cNvPr id="3" name="Content Placeholder 2"/>
          <p:cNvSpPr>
            <a:spLocks noGrp="1"/>
          </p:cNvSpPr>
          <p:nvPr>
            <p:ph idx="1"/>
          </p:nvPr>
        </p:nvSpPr>
        <p:spPr>
          <a:xfrm>
            <a:off x="457200" y="2132856"/>
            <a:ext cx="8229600" cy="4191744"/>
          </a:xfrm>
        </p:spPr>
        <p:txBody>
          <a:bodyPr>
            <a:normAutofit fontScale="70000" lnSpcReduction="20000"/>
          </a:bodyPr>
          <a:lstStyle/>
          <a:p>
            <a:pPr>
              <a:buFont typeface="Wingdings" pitchFamily="2" charset="2"/>
              <a:buChar char="q"/>
            </a:pPr>
            <a:r>
              <a:rPr lang="en-US" sz="3200" b="1" dirty="0" smtClean="0">
                <a:latin typeface="+mj-lt"/>
              </a:rPr>
              <a:t>The framework </a:t>
            </a:r>
            <a:endParaRPr lang="bg-BG" sz="3200" dirty="0" smtClean="0">
              <a:latin typeface="+mj-lt"/>
            </a:endParaRPr>
          </a:p>
          <a:p>
            <a:r>
              <a:rPr lang="en-US" sz="3200" dirty="0" smtClean="0">
                <a:latin typeface="+mj-lt"/>
              </a:rPr>
              <a:t>Sofia Regional Inspectorate of Education team of inspectors designed a </a:t>
            </a:r>
            <a:r>
              <a:rPr lang="en-US" sz="3200" b="1" dirty="0" smtClean="0">
                <a:latin typeface="+mj-lt"/>
              </a:rPr>
              <a:t>Framework for inspection </a:t>
            </a:r>
            <a:r>
              <a:rPr lang="en-US" sz="3200" dirty="0" smtClean="0">
                <a:latin typeface="+mj-lt"/>
              </a:rPr>
              <a:t>on parental involvement topic, building up on the Framework for self-evaluation and peer-evaluation created by the school network by adding and revising its’ elements (</a:t>
            </a:r>
            <a:r>
              <a:rPr lang="en-US" sz="3200" dirty="0" smtClean="0">
                <a:solidFill>
                  <a:srgbClr val="FF0000"/>
                </a:solidFill>
                <a:latin typeface="+mj-lt"/>
              </a:rPr>
              <a:t>see attached</a:t>
            </a:r>
            <a:r>
              <a:rPr lang="en-US" sz="3200" dirty="0" smtClean="0">
                <a:latin typeface="+mj-lt"/>
              </a:rPr>
              <a:t>). </a:t>
            </a:r>
            <a:endParaRPr lang="bg-BG" sz="3200" dirty="0" smtClean="0">
              <a:latin typeface="+mj-lt"/>
            </a:endParaRPr>
          </a:p>
          <a:p>
            <a:r>
              <a:rPr lang="en-US" sz="3200" b="1" dirty="0" smtClean="0">
                <a:latin typeface="+mj-lt"/>
              </a:rPr>
              <a:t>Methodology/inspection methods</a:t>
            </a:r>
            <a:r>
              <a:rPr lang="en-US" sz="3200" dirty="0" smtClean="0">
                <a:latin typeface="+mj-lt"/>
              </a:rPr>
              <a:t> </a:t>
            </a:r>
            <a:endParaRPr lang="bg-BG" sz="3200" dirty="0" smtClean="0">
              <a:latin typeface="+mj-lt"/>
            </a:endParaRPr>
          </a:p>
          <a:p>
            <a:r>
              <a:rPr lang="en-US" sz="3200" dirty="0" smtClean="0">
                <a:latin typeface="+mj-lt"/>
              </a:rPr>
              <a:t>Evaluation data is </a:t>
            </a:r>
            <a:r>
              <a:rPr lang="en-GB" sz="3200" dirty="0" smtClean="0">
                <a:latin typeface="+mj-lt"/>
              </a:rPr>
              <a:t>collected by </a:t>
            </a:r>
            <a:r>
              <a:rPr lang="en-US" sz="3200" dirty="0" smtClean="0">
                <a:latin typeface="+mj-lt"/>
              </a:rPr>
              <a:t>school records and documentation, self-evaluation and peer-evaluation reports, and through meetings and discussions with all users: school leadership, teachers, parents and students. The sources of information and inspection methods used were the same as those used for self- and peer-evaluation of the schools in the network. </a:t>
            </a:r>
            <a:endParaRPr lang="bg-BG" sz="3200" dirty="0" smtClean="0">
              <a:latin typeface="+mj-lt"/>
            </a:endParaRP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8445624" cy="576064"/>
          </a:xfrm>
        </p:spPr>
        <p:txBody>
          <a:bodyPr>
            <a:noAutofit/>
          </a:bodyPr>
          <a:lstStyle/>
          <a:p>
            <a:pPr algn="ctr"/>
            <a:r>
              <a:rPr lang="en-US" sz="2800" b="1" dirty="0" smtClean="0"/>
              <a:t>Polycentric inspection of  Sofia network of schools (2)</a:t>
            </a:r>
            <a:endParaRPr lang="bg-BG" sz="2800" b="1" dirty="0"/>
          </a:p>
        </p:txBody>
      </p:sp>
      <p:sp>
        <p:nvSpPr>
          <p:cNvPr id="3" name="Content Placeholder 2"/>
          <p:cNvSpPr>
            <a:spLocks noGrp="1"/>
          </p:cNvSpPr>
          <p:nvPr>
            <p:ph idx="1"/>
          </p:nvPr>
        </p:nvSpPr>
        <p:spPr>
          <a:xfrm>
            <a:off x="457200" y="2132856"/>
            <a:ext cx="8229600" cy="4191744"/>
          </a:xfrm>
        </p:spPr>
        <p:txBody>
          <a:bodyPr>
            <a:normAutofit fontScale="62500" lnSpcReduction="20000"/>
          </a:bodyPr>
          <a:lstStyle/>
          <a:p>
            <a:pPr>
              <a:buFont typeface="Wingdings" pitchFamily="2" charset="2"/>
              <a:buChar char="q"/>
            </a:pPr>
            <a:r>
              <a:rPr lang="en-US" sz="3200" b="1" dirty="0" smtClean="0">
                <a:latin typeface="+mj-lt"/>
              </a:rPr>
              <a:t>Valuating and judging   </a:t>
            </a:r>
            <a:endParaRPr lang="bg-BG" sz="3200" dirty="0" smtClean="0">
              <a:latin typeface="+mj-lt"/>
            </a:endParaRPr>
          </a:p>
          <a:p>
            <a:r>
              <a:rPr lang="en-US" sz="3200" dirty="0" smtClean="0">
                <a:latin typeface="+mj-lt"/>
              </a:rPr>
              <a:t>Were made on inspection Framework designed by the Sofia Inspectorate, including standards, indicators and rating-scale for the quality of parental involvement. </a:t>
            </a:r>
            <a:endParaRPr lang="bg-BG" sz="3200" dirty="0" smtClean="0">
              <a:latin typeface="+mj-lt"/>
            </a:endParaRPr>
          </a:p>
          <a:p>
            <a:r>
              <a:rPr lang="en-US" sz="3200" dirty="0" smtClean="0">
                <a:latin typeface="+mj-lt"/>
              </a:rPr>
              <a:t>Achievements of the individual schools and the network as well were  taken into account while valuing</a:t>
            </a:r>
            <a:r>
              <a:rPr lang="bg-BG" sz="3200" dirty="0" smtClean="0">
                <a:latin typeface="+mj-lt"/>
              </a:rPr>
              <a:t> and </a:t>
            </a:r>
            <a:r>
              <a:rPr lang="en-US" sz="3200" dirty="0" smtClean="0">
                <a:latin typeface="+mj-lt"/>
              </a:rPr>
              <a:t>making judgments on individual school performance and in suggesting measures for improvements of the network.</a:t>
            </a:r>
            <a:endParaRPr lang="bg-BG" sz="3200" dirty="0" smtClean="0">
              <a:latin typeface="+mj-lt"/>
            </a:endParaRPr>
          </a:p>
          <a:p>
            <a:r>
              <a:rPr lang="en-US" sz="3200" dirty="0" smtClean="0">
                <a:latin typeface="+mj-lt"/>
              </a:rPr>
              <a:t>The level of </a:t>
            </a:r>
            <a:r>
              <a:rPr lang="bg-BG" sz="3200" dirty="0" smtClean="0">
                <a:latin typeface="+mj-lt"/>
              </a:rPr>
              <a:t>congruence between self-, peer-evaluation and inspection evaluations was measured and conc</a:t>
            </a:r>
            <a:r>
              <a:rPr lang="en-US" sz="3200" dirty="0" smtClean="0">
                <a:latin typeface="+mj-lt"/>
              </a:rPr>
              <a:t>l</a:t>
            </a:r>
            <a:r>
              <a:rPr lang="bg-BG" sz="3200" dirty="0" smtClean="0">
                <a:latin typeface="+mj-lt"/>
              </a:rPr>
              <a:t>ussions on that were included in final inspection report.  For most of the standards Inspectorate</a:t>
            </a:r>
            <a:r>
              <a:rPr lang="en-US" sz="3200" dirty="0" smtClean="0">
                <a:latin typeface="+mj-lt"/>
              </a:rPr>
              <a:t>’</a:t>
            </a:r>
            <a:r>
              <a:rPr lang="bg-BG" sz="3200" dirty="0" smtClean="0">
                <a:latin typeface="+mj-lt"/>
              </a:rPr>
              <a:t>s evaluations were higher in comparison to self- and peer-evaluations.</a:t>
            </a:r>
          </a:p>
          <a:p>
            <a:r>
              <a:rPr lang="en-US" sz="3200" dirty="0" smtClean="0">
                <a:latin typeface="+mj-lt"/>
              </a:rPr>
              <a:t> Judging c</a:t>
            </a:r>
            <a:r>
              <a:rPr lang="bg-BG" sz="3200" dirty="0" smtClean="0">
                <a:latin typeface="+mj-lt"/>
              </a:rPr>
              <a:t>oncurrence of opinions expressed by </a:t>
            </a:r>
            <a:r>
              <a:rPr lang="en-US" sz="3200" dirty="0" smtClean="0">
                <a:latin typeface="+mj-lt"/>
              </a:rPr>
              <a:t>all interviewed </a:t>
            </a:r>
            <a:r>
              <a:rPr lang="bg-BG" sz="3200" dirty="0" smtClean="0">
                <a:latin typeface="+mj-lt"/>
              </a:rPr>
              <a:t>groups </a:t>
            </a:r>
            <a:r>
              <a:rPr lang="en-US" sz="3200" dirty="0" smtClean="0">
                <a:latin typeface="+mj-lt"/>
              </a:rPr>
              <a:t>- principals, </a:t>
            </a:r>
            <a:r>
              <a:rPr lang="bg-BG" sz="3200" dirty="0" smtClean="0">
                <a:latin typeface="+mj-lt"/>
              </a:rPr>
              <a:t>teachers</a:t>
            </a:r>
            <a:r>
              <a:rPr lang="en-US" sz="3200" dirty="0" smtClean="0">
                <a:latin typeface="+mj-lt"/>
              </a:rPr>
              <a:t>, </a:t>
            </a:r>
            <a:r>
              <a:rPr lang="bg-BG" sz="3200" dirty="0" smtClean="0">
                <a:latin typeface="+mj-lt"/>
              </a:rPr>
              <a:t>parents</a:t>
            </a:r>
            <a:r>
              <a:rPr lang="bg-BG" sz="3200" dirty="0" smtClean="0"/>
              <a:t> </a:t>
            </a:r>
            <a:r>
              <a:rPr lang="en-US" sz="3200" dirty="0" smtClean="0">
                <a:latin typeface="+mj-lt"/>
              </a:rPr>
              <a:t>and </a:t>
            </a:r>
            <a:r>
              <a:rPr lang="bg-BG" sz="3200" dirty="0" smtClean="0">
                <a:latin typeface="+mj-lt"/>
              </a:rPr>
              <a:t>students</a:t>
            </a:r>
            <a:r>
              <a:rPr lang="en-US" sz="3200" dirty="0" smtClean="0">
                <a:latin typeface="+mj-lt"/>
              </a:rPr>
              <a:t>.</a:t>
            </a:r>
            <a:endParaRPr lang="bg-BG" sz="3200" dirty="0" smtClean="0">
              <a:latin typeface="+mj-lt"/>
            </a:endParaRP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04056"/>
          </a:xfrm>
        </p:spPr>
        <p:txBody>
          <a:bodyPr>
            <a:noAutofit/>
          </a:bodyPr>
          <a:lstStyle/>
          <a:p>
            <a:pPr algn="ctr"/>
            <a:r>
              <a:rPr lang="en-US" sz="2800" b="1" dirty="0" smtClean="0"/>
              <a:t>Polycentric inspection of Sofia network of schools (3)</a:t>
            </a:r>
            <a:endParaRPr lang="bg-BG" sz="2800" b="1" dirty="0"/>
          </a:p>
        </p:txBody>
      </p:sp>
      <p:sp>
        <p:nvSpPr>
          <p:cNvPr id="3" name="Content Placeholder 2"/>
          <p:cNvSpPr>
            <a:spLocks noGrp="1"/>
          </p:cNvSpPr>
          <p:nvPr>
            <p:ph idx="1"/>
          </p:nvPr>
        </p:nvSpPr>
        <p:spPr>
          <a:xfrm>
            <a:off x="251520" y="1412776"/>
            <a:ext cx="8568952" cy="4968552"/>
          </a:xfrm>
        </p:spPr>
        <p:txBody>
          <a:bodyPr>
            <a:noAutofit/>
          </a:bodyPr>
          <a:lstStyle/>
          <a:p>
            <a:pPr>
              <a:buFont typeface="Wingdings" pitchFamily="2" charset="2"/>
              <a:buChar char="q"/>
            </a:pPr>
            <a:r>
              <a:rPr lang="bg-BG" sz="2000" b="1" i="1" dirty="0" smtClean="0">
                <a:latin typeface="+mj-lt"/>
              </a:rPr>
              <a:t>User involvement </a:t>
            </a:r>
            <a:endParaRPr lang="bg-BG" sz="2000" dirty="0" smtClean="0">
              <a:latin typeface="+mj-lt"/>
            </a:endParaRPr>
          </a:p>
          <a:p>
            <a:r>
              <a:rPr lang="en-US" sz="2000" dirty="0" smtClean="0">
                <a:latin typeface="+mj-lt"/>
              </a:rPr>
              <a:t>The Framework developed by the inspectorate was build up on the self-evaluation and peer-evaluation framework created by the network by adding and revising its elements.</a:t>
            </a:r>
            <a:endParaRPr lang="bg-BG" sz="2000" dirty="0" smtClean="0">
              <a:latin typeface="+mj-lt"/>
            </a:endParaRPr>
          </a:p>
          <a:p>
            <a:r>
              <a:rPr lang="en-US" sz="2000" dirty="0" smtClean="0">
                <a:latin typeface="+mj-lt"/>
              </a:rPr>
              <a:t>For the purposes of polycentric inspection of the network the schools and the inspectorate negotiated and agreed on the period of inspection and the dates of the visit. The principals knew what kind of information and data they need to provide prior and during the inspection visit and were familiar with the procedure, standards and methods to be used for gathering information and for valuating and judging  - all written down in the Framework for inspection introduced to the principals prior to the inspection.</a:t>
            </a:r>
            <a:endParaRPr lang="bg-BG" sz="2000" dirty="0" smtClean="0">
              <a:latin typeface="+mj-lt"/>
            </a:endParaRPr>
          </a:p>
          <a:p>
            <a:r>
              <a:rPr lang="en-US" sz="2000" dirty="0" smtClean="0">
                <a:latin typeface="+mj-lt"/>
              </a:rPr>
              <a:t>Evaluation data was gathered by school records and documentation and through meetings and discussions with the school leadership, teachers and representatives of students and parents. As result all relevant users are involved in providing evaluation data. </a:t>
            </a:r>
          </a:p>
          <a:p>
            <a:endParaRPr lang="bg-BG" sz="1600" dirty="0" smtClean="0">
              <a:latin typeface="+mj-lt"/>
            </a:endParaRPr>
          </a:p>
          <a:p>
            <a:endParaRPr lang="en-US" sz="1700" dirty="0" smtClean="0">
              <a:latin typeface="+mj-lt"/>
            </a:endParaRPr>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04056"/>
          </a:xfrm>
        </p:spPr>
        <p:txBody>
          <a:bodyPr>
            <a:noAutofit/>
          </a:bodyPr>
          <a:lstStyle/>
          <a:p>
            <a:pPr algn="ctr"/>
            <a:r>
              <a:rPr lang="en-US" sz="2800" b="1" dirty="0" smtClean="0"/>
              <a:t>Polycentric inspection of Sofia network of schools (3)</a:t>
            </a:r>
            <a:endParaRPr lang="bg-BG" sz="2800" b="1" dirty="0"/>
          </a:p>
        </p:txBody>
      </p:sp>
      <p:sp>
        <p:nvSpPr>
          <p:cNvPr id="3" name="Content Placeholder 2"/>
          <p:cNvSpPr>
            <a:spLocks noGrp="1"/>
          </p:cNvSpPr>
          <p:nvPr>
            <p:ph idx="1"/>
          </p:nvPr>
        </p:nvSpPr>
        <p:spPr>
          <a:xfrm>
            <a:off x="251520" y="1412776"/>
            <a:ext cx="8568952" cy="4968552"/>
          </a:xfrm>
        </p:spPr>
        <p:txBody>
          <a:bodyPr>
            <a:noAutofit/>
          </a:bodyPr>
          <a:lstStyle/>
          <a:p>
            <a:pPr>
              <a:buFont typeface="Wingdings" pitchFamily="2" charset="2"/>
              <a:buChar char="q"/>
            </a:pPr>
            <a:endParaRPr lang="en-US" sz="2000" b="1" i="1" dirty="0" smtClean="0">
              <a:latin typeface="+mj-lt"/>
            </a:endParaRPr>
          </a:p>
          <a:p>
            <a:pPr>
              <a:buFont typeface="Wingdings" pitchFamily="2" charset="2"/>
              <a:buChar char="q"/>
            </a:pPr>
            <a:r>
              <a:rPr lang="bg-BG" sz="2000" b="1" i="1" dirty="0" smtClean="0">
                <a:latin typeface="+mj-lt"/>
              </a:rPr>
              <a:t>User involvement </a:t>
            </a:r>
            <a:r>
              <a:rPr lang="en-US" sz="2000" b="1" i="1" dirty="0" smtClean="0">
                <a:latin typeface="+mj-lt"/>
              </a:rPr>
              <a:t> (2)</a:t>
            </a:r>
            <a:endParaRPr lang="bg-BG" sz="2000" dirty="0" smtClean="0">
              <a:latin typeface="+mj-lt"/>
            </a:endParaRPr>
          </a:p>
          <a:p>
            <a:r>
              <a:rPr lang="bg-BG" sz="2000" dirty="0" smtClean="0">
                <a:latin typeface="+mj-lt"/>
              </a:rPr>
              <a:t>Written reports were provided to the principals and they were able to comment on the judgments.</a:t>
            </a:r>
          </a:p>
          <a:p>
            <a:r>
              <a:rPr lang="en-US" sz="2000" dirty="0" smtClean="0">
                <a:latin typeface="+mj-lt"/>
              </a:rPr>
              <a:t>Inspection findings were presented during a joint meeting of Sofia partners. On a follow up meeting of the network the principals discussed the Inspectorate’s recommendations to the network and agreed on common measures and activities targeted to school - parents interaction improvements. These are planned for the third phase of the project. </a:t>
            </a:r>
            <a:endParaRPr lang="bg-BG" sz="2000" dirty="0" smtClean="0">
              <a:latin typeface="+mj-lt"/>
            </a:endParaRPr>
          </a:p>
          <a:p>
            <a:r>
              <a:rPr lang="en-US" sz="2000" dirty="0" smtClean="0">
                <a:latin typeface="+mj-lt"/>
              </a:rPr>
              <a:t>Parents  from the network are introduced to the inspection results through the schools websites.</a:t>
            </a:r>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648072"/>
          </a:xfrm>
        </p:spPr>
        <p:txBody>
          <a:bodyPr>
            <a:noAutofit/>
          </a:bodyPr>
          <a:lstStyle/>
          <a:p>
            <a:pPr algn="ctr"/>
            <a:r>
              <a:rPr lang="en-US" sz="2800" b="1" dirty="0" smtClean="0"/>
              <a:t>5. Polycentric inspection of Sofia network of schools (4)</a:t>
            </a:r>
            <a:endParaRPr lang="bg-BG" sz="2800" b="1" dirty="0"/>
          </a:p>
        </p:txBody>
      </p:sp>
      <p:sp>
        <p:nvSpPr>
          <p:cNvPr id="3" name="Content Placeholder 2"/>
          <p:cNvSpPr>
            <a:spLocks noGrp="1"/>
          </p:cNvSpPr>
          <p:nvPr>
            <p:ph idx="1"/>
          </p:nvPr>
        </p:nvSpPr>
        <p:spPr>
          <a:xfrm>
            <a:off x="457200" y="1700808"/>
            <a:ext cx="8229600" cy="4623792"/>
          </a:xfrm>
        </p:spPr>
        <p:txBody>
          <a:bodyPr>
            <a:normAutofit fontScale="62500" lnSpcReduction="20000"/>
          </a:bodyPr>
          <a:lstStyle/>
          <a:p>
            <a:pPr>
              <a:buFont typeface="Wingdings" pitchFamily="2" charset="2"/>
              <a:buChar char="q"/>
            </a:pPr>
            <a:r>
              <a:rPr lang="en-US" sz="3200" b="1" dirty="0" smtClean="0">
                <a:latin typeface="+mj-lt"/>
              </a:rPr>
              <a:t>Records and documentation </a:t>
            </a:r>
            <a:endParaRPr lang="bg-BG" sz="3200" dirty="0" smtClean="0">
              <a:latin typeface="+mj-lt"/>
            </a:endParaRPr>
          </a:p>
          <a:p>
            <a:r>
              <a:rPr lang="en-US" sz="3200" dirty="0" smtClean="0">
                <a:latin typeface="+mj-lt"/>
              </a:rPr>
              <a:t>Standardized forms for recording inspection data were used – written statement with findings for each school was provided to the principal, consisting valuing for the level of achievement of each standard from the framework and overall judgment for the quality of school - parents cooperation.  </a:t>
            </a:r>
            <a:endParaRPr lang="bg-BG" sz="3200" dirty="0" smtClean="0">
              <a:latin typeface="+mj-lt"/>
            </a:endParaRPr>
          </a:p>
          <a:p>
            <a:r>
              <a:rPr lang="en-US" sz="3200" dirty="0" smtClean="0">
                <a:latin typeface="+mj-lt"/>
              </a:rPr>
              <a:t>Inspection report provided to the Chief Inspector of Sofia consist information for the level of achievement of all standards by each school and recommendations for improvements to the network as well. </a:t>
            </a:r>
            <a:endParaRPr lang="bg-BG" sz="3200" dirty="0" smtClean="0">
              <a:latin typeface="+mj-lt"/>
            </a:endParaRPr>
          </a:p>
          <a:p>
            <a:r>
              <a:rPr lang="en-US" sz="3200" dirty="0" smtClean="0">
                <a:latin typeface="+mj-lt"/>
              </a:rPr>
              <a:t>All inspection documents mentioned are used for traditional single school  inspections as well but for the purposes of the project their format was revised and an  element ‘recommendations to the network’ was added.</a:t>
            </a:r>
          </a:p>
          <a:p>
            <a:r>
              <a:rPr lang="en-US" sz="3200" dirty="0" smtClean="0">
                <a:latin typeface="+mj-lt"/>
              </a:rPr>
              <a:t>Both the written statement and inspection report consists judgment about the level of </a:t>
            </a:r>
            <a:r>
              <a:rPr lang="bg-BG" sz="3200" dirty="0" smtClean="0">
                <a:latin typeface="+mj-lt"/>
              </a:rPr>
              <a:t>concurrence of the self-, peer-evaluation and inspection findings and evaluations of the standards. </a:t>
            </a: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648072"/>
          </a:xfrm>
        </p:spPr>
        <p:txBody>
          <a:bodyPr>
            <a:noAutofit/>
          </a:bodyPr>
          <a:lstStyle/>
          <a:p>
            <a:pPr algn="ctr"/>
            <a:r>
              <a:rPr lang="en-US" sz="2800" b="1" dirty="0" smtClean="0"/>
              <a:t>5. Polycentric inspection of Sofia network of schools (5)</a:t>
            </a:r>
            <a:endParaRPr lang="bg-BG" sz="2800" b="1" dirty="0"/>
          </a:p>
        </p:txBody>
      </p:sp>
      <p:sp>
        <p:nvSpPr>
          <p:cNvPr id="3" name="Content Placeholder 2"/>
          <p:cNvSpPr>
            <a:spLocks noGrp="1"/>
          </p:cNvSpPr>
          <p:nvPr>
            <p:ph idx="1"/>
          </p:nvPr>
        </p:nvSpPr>
        <p:spPr>
          <a:xfrm>
            <a:off x="457200" y="1556792"/>
            <a:ext cx="8229600" cy="4767808"/>
          </a:xfrm>
        </p:spPr>
        <p:txBody>
          <a:bodyPr>
            <a:normAutofit fontScale="47500" lnSpcReduction="20000"/>
          </a:bodyPr>
          <a:lstStyle/>
          <a:p>
            <a:pPr>
              <a:buFont typeface="Wingdings" pitchFamily="2" charset="2"/>
              <a:buChar char="q"/>
            </a:pPr>
            <a:r>
              <a:rPr lang="en-US" sz="3600" b="1" dirty="0" smtClean="0">
                <a:latin typeface="+mj-lt"/>
              </a:rPr>
              <a:t>Procedure and inspecting team </a:t>
            </a:r>
            <a:endParaRPr lang="bg-BG" sz="3600" dirty="0" smtClean="0">
              <a:latin typeface="+mj-lt"/>
            </a:endParaRPr>
          </a:p>
          <a:p>
            <a:r>
              <a:rPr lang="en-US" sz="3600" b="1" i="1" dirty="0" smtClean="0">
                <a:latin typeface="+mj-lt"/>
              </a:rPr>
              <a:t>Prior to the school visit</a:t>
            </a:r>
            <a:endParaRPr lang="bg-BG" sz="3600" dirty="0" smtClean="0">
              <a:latin typeface="+mj-lt"/>
            </a:endParaRPr>
          </a:p>
          <a:p>
            <a:r>
              <a:rPr lang="en-US" sz="3600" dirty="0" smtClean="0">
                <a:latin typeface="+mj-lt"/>
              </a:rPr>
              <a:t>The Inspection framework was presented to the network on a meeting prior to the school visits.  Written order for the inspection issued by the Chief Inspector was a starting point. </a:t>
            </a:r>
            <a:endParaRPr lang="bg-BG" sz="3600" dirty="0" smtClean="0">
              <a:latin typeface="+mj-lt"/>
            </a:endParaRPr>
          </a:p>
          <a:p>
            <a:r>
              <a:rPr lang="en-US" sz="3600" dirty="0" smtClean="0">
                <a:latin typeface="+mj-lt"/>
              </a:rPr>
              <a:t>The principals were asked to provide self-evaluation and peer-evaluation report to the Inspectorate as preliminary information to be taken into account when valuating and making judgments for individual and school network performance. </a:t>
            </a:r>
            <a:endParaRPr lang="bg-BG" sz="3600" dirty="0" smtClean="0">
              <a:latin typeface="+mj-lt"/>
            </a:endParaRPr>
          </a:p>
          <a:p>
            <a:r>
              <a:rPr lang="en-US" sz="3600" b="1" i="1" dirty="0" smtClean="0">
                <a:latin typeface="+mj-lt"/>
              </a:rPr>
              <a:t>Realization</a:t>
            </a:r>
            <a:endParaRPr lang="bg-BG" sz="3600" dirty="0" smtClean="0">
              <a:latin typeface="+mj-lt"/>
            </a:endParaRPr>
          </a:p>
          <a:p>
            <a:r>
              <a:rPr lang="en-US" sz="3600" dirty="0" smtClean="0">
                <a:latin typeface="+mj-lt"/>
              </a:rPr>
              <a:t>The inspection of the Sofia network of schools</a:t>
            </a:r>
            <a:r>
              <a:rPr lang="en-US" sz="3600" i="1" dirty="0" smtClean="0">
                <a:latin typeface="+mj-lt"/>
              </a:rPr>
              <a:t> </a:t>
            </a:r>
            <a:r>
              <a:rPr lang="en-US" sz="3600" dirty="0" smtClean="0">
                <a:latin typeface="+mj-lt"/>
              </a:rPr>
              <a:t>took place within a two weeks period by schedule agreed by all participants. </a:t>
            </a:r>
            <a:endParaRPr lang="bg-BG" sz="3600" dirty="0" smtClean="0">
              <a:latin typeface="+mj-lt"/>
            </a:endParaRPr>
          </a:p>
          <a:p>
            <a:r>
              <a:rPr lang="en-US" sz="3600" dirty="0" smtClean="0">
                <a:latin typeface="+mj-lt"/>
              </a:rPr>
              <a:t>The inspection was implemented by team of five inspectors coordinated by the deputy chief inspector of Sofia Inspectorate.  </a:t>
            </a:r>
            <a:endParaRPr lang="bg-BG" sz="3600" dirty="0" smtClean="0">
              <a:latin typeface="+mj-lt"/>
            </a:endParaRPr>
          </a:p>
          <a:p>
            <a:r>
              <a:rPr lang="en-US" sz="3600" dirty="0" smtClean="0">
                <a:latin typeface="+mj-lt"/>
              </a:rPr>
              <a:t>Each school was visited by two inspectors for a day. </a:t>
            </a:r>
            <a:endParaRPr lang="bg-BG" sz="3600" dirty="0" smtClean="0">
              <a:latin typeface="+mj-lt"/>
            </a:endParaRPr>
          </a:p>
          <a:p>
            <a:r>
              <a:rPr lang="en-US" sz="3600" b="1" i="1" dirty="0" smtClean="0">
                <a:latin typeface="+mj-lt"/>
              </a:rPr>
              <a:t>Closure and follow up</a:t>
            </a:r>
            <a:endParaRPr lang="bg-BG" sz="3600" dirty="0" smtClean="0">
              <a:latin typeface="+mj-lt"/>
            </a:endParaRPr>
          </a:p>
          <a:p>
            <a:r>
              <a:rPr lang="en-US" sz="3600" dirty="0" smtClean="0">
                <a:latin typeface="+mj-lt"/>
              </a:rPr>
              <a:t>Inspection findings were presented during a joint meeting of Sofia partners. On a follow up meeting of the principals discussed the Inspectorate’s recommendations to the network and agreed on common measures and activities targeted to school parents interaction improvements. Those are planned for the third phase of the project. </a:t>
            </a:r>
            <a:endParaRPr lang="bg-BG" sz="3600" dirty="0" smtClean="0">
              <a:latin typeface="+mj-lt"/>
            </a:endParaRP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Autofit/>
          </a:bodyPr>
          <a:lstStyle/>
          <a:p>
            <a:pPr algn="ctr"/>
            <a:r>
              <a:rPr lang="en-US" sz="3600" b="1" dirty="0" smtClean="0"/>
              <a:t>Contents</a:t>
            </a:r>
            <a:endParaRPr lang="bg-BG" sz="3600" b="1" dirty="0"/>
          </a:p>
        </p:txBody>
      </p:sp>
      <p:sp>
        <p:nvSpPr>
          <p:cNvPr id="3" name="Content Placeholder 2"/>
          <p:cNvSpPr>
            <a:spLocks noGrp="1"/>
          </p:cNvSpPr>
          <p:nvPr>
            <p:ph idx="1"/>
          </p:nvPr>
        </p:nvSpPr>
        <p:spPr>
          <a:xfrm>
            <a:off x="457200" y="1772816"/>
            <a:ext cx="8229600" cy="4551784"/>
          </a:xfrm>
        </p:spPr>
        <p:txBody>
          <a:bodyPr>
            <a:normAutofit fontScale="92500"/>
          </a:bodyPr>
          <a:lstStyle/>
          <a:p>
            <a:pPr marL="514350" indent="-514350">
              <a:buFont typeface="+mj-lt"/>
              <a:buAutoNum type="arabicPeriod"/>
            </a:pPr>
            <a:r>
              <a:rPr lang="en-GB" sz="3000" dirty="0" smtClean="0">
                <a:latin typeface="+mj-lt"/>
              </a:rPr>
              <a:t>An EU-funded study on ‘polycentric inspections’</a:t>
            </a:r>
            <a:endParaRPr lang="bg-BG" sz="3000" dirty="0" smtClean="0">
              <a:latin typeface="+mj-lt"/>
              <a:ea typeface="Calibri"/>
              <a:cs typeface="Times New Roman"/>
            </a:endParaRPr>
          </a:p>
          <a:p>
            <a:pPr marL="514350" indent="-514350">
              <a:buFont typeface="+mj-lt"/>
              <a:buAutoNum type="arabicPeriod"/>
            </a:pPr>
            <a:r>
              <a:rPr lang="en-US" sz="3000" dirty="0" smtClean="0">
                <a:latin typeface="+mj-lt"/>
              </a:rPr>
              <a:t>PINS project’s aim and partners in Sofia</a:t>
            </a:r>
          </a:p>
          <a:p>
            <a:pPr marL="514350" indent="-514350">
              <a:buFont typeface="+mj-lt"/>
              <a:buAutoNum type="arabicPeriod"/>
            </a:pPr>
            <a:r>
              <a:rPr lang="en-US" sz="3000" dirty="0" smtClean="0">
                <a:latin typeface="+mj-lt"/>
              </a:rPr>
              <a:t>Education system and school inspections in Bulgaria - </a:t>
            </a:r>
            <a:r>
              <a:rPr lang="en-US" sz="2800" dirty="0" smtClean="0">
                <a:latin typeface="+mj-lt"/>
              </a:rPr>
              <a:t>the context of testing new modes of inspection</a:t>
            </a:r>
            <a:endParaRPr lang="en-US" sz="3000" dirty="0" smtClean="0">
              <a:latin typeface="+mj-lt"/>
            </a:endParaRPr>
          </a:p>
          <a:p>
            <a:pPr marL="514350" indent="-514350">
              <a:buFont typeface="+mj-lt"/>
              <a:buAutoNum type="arabicPeriod"/>
            </a:pPr>
            <a:r>
              <a:rPr lang="en-US" sz="3000" dirty="0" smtClean="0">
                <a:latin typeface="+mj-lt"/>
              </a:rPr>
              <a:t>PINS project’s phases and Sofia network activities </a:t>
            </a:r>
          </a:p>
          <a:p>
            <a:pPr marL="514350" indent="-514350">
              <a:buFont typeface="+mj-lt"/>
              <a:buAutoNum type="arabicPeriod"/>
            </a:pPr>
            <a:r>
              <a:rPr lang="en-US" sz="3000" dirty="0" smtClean="0">
                <a:latin typeface="+mj-lt"/>
              </a:rPr>
              <a:t>Polycentric inspection of Sofia network of schools – activities, products and results</a:t>
            </a:r>
          </a:p>
          <a:p>
            <a:pPr marL="514350" indent="-514350">
              <a:buFont typeface="+mj-lt"/>
              <a:buAutoNum type="arabicPeriod"/>
            </a:pPr>
            <a:r>
              <a:rPr lang="en-US" sz="3000" dirty="0" smtClean="0">
                <a:latin typeface="+mj-lt"/>
              </a:rPr>
              <a:t>Dissemination activities of Sofia network </a:t>
            </a:r>
          </a:p>
          <a:p>
            <a:pPr marL="514350" indent="-514350">
              <a:buNone/>
            </a:pPr>
            <a:r>
              <a:rPr lang="en-US" sz="3000" b="1" dirty="0" smtClean="0">
                <a:latin typeface="+mj-lt"/>
              </a:rPr>
              <a:t>Q&amp;A session</a:t>
            </a:r>
          </a:p>
          <a:p>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923928"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692696"/>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Polycentric inspections of networks of schools</a:t>
                      </a:r>
                      <a:endParaRPr lang="bg-BG" sz="1100" dirty="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648072"/>
          </a:xfrm>
        </p:spPr>
        <p:txBody>
          <a:bodyPr>
            <a:noAutofit/>
          </a:bodyPr>
          <a:lstStyle/>
          <a:p>
            <a:pPr algn="ctr"/>
            <a:r>
              <a:rPr lang="en-US" sz="2800" b="1" dirty="0" smtClean="0"/>
              <a:t>5. Polycentric inspection of Sofia network of schools (6)</a:t>
            </a:r>
            <a:endParaRPr lang="bg-BG" sz="2800" b="1" dirty="0"/>
          </a:p>
        </p:txBody>
      </p:sp>
      <p:sp>
        <p:nvSpPr>
          <p:cNvPr id="3" name="Content Placeholder 2"/>
          <p:cNvSpPr>
            <a:spLocks noGrp="1"/>
          </p:cNvSpPr>
          <p:nvPr>
            <p:ph idx="1"/>
          </p:nvPr>
        </p:nvSpPr>
        <p:spPr>
          <a:xfrm>
            <a:off x="457200" y="1556792"/>
            <a:ext cx="8229600" cy="4767808"/>
          </a:xfrm>
        </p:spPr>
        <p:txBody>
          <a:bodyPr>
            <a:normAutofit fontScale="47500" lnSpcReduction="20000"/>
          </a:bodyPr>
          <a:lstStyle/>
          <a:p>
            <a:pPr>
              <a:buFont typeface="Wingdings" pitchFamily="2" charset="2"/>
              <a:buChar char="q"/>
            </a:pPr>
            <a:r>
              <a:rPr lang="bg-BG" sz="3200" b="1" dirty="0" smtClean="0">
                <a:latin typeface="+mj-lt"/>
              </a:rPr>
              <a:t>Recommendations to the school network</a:t>
            </a:r>
            <a:endParaRPr lang="bg-BG" sz="3200" dirty="0" smtClean="0">
              <a:latin typeface="+mj-lt"/>
            </a:endParaRPr>
          </a:p>
          <a:p>
            <a:pPr lvl="0"/>
            <a:r>
              <a:rPr lang="bg-BG" sz="3200" dirty="0" smtClean="0">
                <a:latin typeface="+mj-lt"/>
              </a:rPr>
              <a:t>Schools should exchange good practices and support each other in implementation of mechanism for research</a:t>
            </a:r>
            <a:r>
              <a:rPr lang="en-US" sz="3200" dirty="0" err="1" smtClean="0">
                <a:latin typeface="+mj-lt"/>
              </a:rPr>
              <a:t>ing</a:t>
            </a:r>
            <a:r>
              <a:rPr lang="en-US" sz="3200" dirty="0" smtClean="0">
                <a:latin typeface="+mj-lt"/>
              </a:rPr>
              <a:t> p</a:t>
            </a:r>
            <a:r>
              <a:rPr lang="bg-BG" sz="3200" dirty="0" smtClean="0">
                <a:latin typeface="+mj-lt"/>
              </a:rPr>
              <a:t>arents` opinion</a:t>
            </a:r>
            <a:r>
              <a:rPr lang="en-US" sz="3200" dirty="0" smtClean="0">
                <a:latin typeface="+mj-lt"/>
              </a:rPr>
              <a:t>s</a:t>
            </a:r>
            <a:r>
              <a:rPr lang="bg-BG" sz="3200" dirty="0" smtClean="0">
                <a:latin typeface="+mj-lt"/>
              </a:rPr>
              <a:t> and their involvement in </a:t>
            </a:r>
            <a:r>
              <a:rPr lang="en-US" sz="3200" dirty="0" smtClean="0">
                <a:latin typeface="+mj-lt"/>
              </a:rPr>
              <a:t>development of the </a:t>
            </a:r>
            <a:r>
              <a:rPr lang="bg-BG" sz="3200" dirty="0" smtClean="0">
                <a:latin typeface="+mj-lt"/>
              </a:rPr>
              <a:t>School </a:t>
            </a:r>
            <a:r>
              <a:rPr lang="en-US" sz="3200" dirty="0" smtClean="0">
                <a:latin typeface="+mj-lt"/>
              </a:rPr>
              <a:t>d</a:t>
            </a:r>
            <a:r>
              <a:rPr lang="bg-BG" sz="3200" dirty="0" smtClean="0">
                <a:latin typeface="+mj-lt"/>
              </a:rPr>
              <a:t>evelopment </a:t>
            </a:r>
            <a:r>
              <a:rPr lang="en-US" sz="3200" dirty="0" smtClean="0">
                <a:latin typeface="+mj-lt"/>
              </a:rPr>
              <a:t>s</a:t>
            </a:r>
            <a:r>
              <a:rPr lang="bg-BG" sz="3200" dirty="0" smtClean="0">
                <a:latin typeface="+mj-lt"/>
              </a:rPr>
              <a:t>trateg</a:t>
            </a:r>
            <a:r>
              <a:rPr lang="en-US" sz="3200" dirty="0" smtClean="0">
                <a:latin typeface="+mj-lt"/>
              </a:rPr>
              <a:t>y </a:t>
            </a:r>
            <a:r>
              <a:rPr lang="bg-BG" sz="3200" dirty="0" smtClean="0">
                <a:latin typeface="+mj-lt"/>
              </a:rPr>
              <a:t>and the School </a:t>
            </a:r>
            <a:r>
              <a:rPr lang="en-US" sz="3200" dirty="0" smtClean="0">
                <a:latin typeface="+mj-lt"/>
              </a:rPr>
              <a:t>a</a:t>
            </a:r>
            <a:r>
              <a:rPr lang="bg-BG" sz="3200" dirty="0" smtClean="0">
                <a:latin typeface="+mj-lt"/>
              </a:rPr>
              <a:t>nnual </a:t>
            </a:r>
            <a:r>
              <a:rPr lang="en-US" sz="3200" dirty="0" smtClean="0">
                <a:latin typeface="+mj-lt"/>
              </a:rPr>
              <a:t>p</a:t>
            </a:r>
            <a:r>
              <a:rPr lang="bg-BG" sz="3200" dirty="0" smtClean="0">
                <a:latin typeface="+mj-lt"/>
              </a:rPr>
              <a:t>lan.  </a:t>
            </a:r>
          </a:p>
          <a:p>
            <a:pPr lvl="0"/>
            <a:r>
              <a:rPr lang="bg-BG" sz="3200" dirty="0" smtClean="0">
                <a:latin typeface="+mj-lt"/>
              </a:rPr>
              <a:t>Schools should exchange good practices in implementation of mechanism for informing parents about school curricula and programs </a:t>
            </a:r>
            <a:r>
              <a:rPr lang="en-US" sz="3200" dirty="0" smtClean="0">
                <a:latin typeface="+mj-lt"/>
              </a:rPr>
              <a:t>for </a:t>
            </a:r>
            <a:r>
              <a:rPr lang="bg-BG" sz="3200" dirty="0" smtClean="0">
                <a:latin typeface="+mj-lt"/>
              </a:rPr>
              <a:t>each subject.</a:t>
            </a:r>
          </a:p>
          <a:p>
            <a:pPr lvl="0"/>
            <a:r>
              <a:rPr lang="bg-BG" sz="3200" dirty="0" smtClean="0">
                <a:latin typeface="+mj-lt"/>
              </a:rPr>
              <a:t>School </a:t>
            </a:r>
            <a:r>
              <a:rPr lang="en-US" sz="3200" dirty="0" smtClean="0">
                <a:latin typeface="+mj-lt"/>
              </a:rPr>
              <a:t>c</a:t>
            </a:r>
            <a:r>
              <a:rPr lang="bg-BG" sz="3200" dirty="0" smtClean="0">
                <a:latin typeface="+mj-lt"/>
              </a:rPr>
              <a:t>ouncils </a:t>
            </a:r>
            <a:r>
              <a:rPr lang="en-US" sz="3200" dirty="0" smtClean="0">
                <a:latin typeface="+mj-lt"/>
              </a:rPr>
              <a:t>(board of trusties) </a:t>
            </a:r>
            <a:r>
              <a:rPr lang="bg-BG" sz="3200" dirty="0" smtClean="0">
                <a:latin typeface="+mj-lt"/>
              </a:rPr>
              <a:t>should conduct a meeting to </a:t>
            </a:r>
            <a:r>
              <a:rPr lang="en-US" sz="3200" dirty="0" smtClean="0">
                <a:latin typeface="+mj-lt"/>
              </a:rPr>
              <a:t>share </a:t>
            </a:r>
            <a:r>
              <a:rPr lang="bg-BG" sz="3200" dirty="0" smtClean="0">
                <a:latin typeface="+mj-lt"/>
              </a:rPr>
              <a:t>experience</a:t>
            </a:r>
            <a:r>
              <a:rPr lang="en-US" sz="3200" dirty="0" smtClean="0">
                <a:latin typeface="+mj-lt"/>
              </a:rPr>
              <a:t>s</a:t>
            </a:r>
            <a:r>
              <a:rPr lang="bg-BG" sz="3200" dirty="0" smtClean="0">
                <a:latin typeface="+mj-lt"/>
              </a:rPr>
              <a:t> and exchange good practices.</a:t>
            </a:r>
          </a:p>
          <a:p>
            <a:pPr lvl="0"/>
            <a:r>
              <a:rPr lang="bg-BG" sz="3200" dirty="0" smtClean="0">
                <a:latin typeface="+mj-lt"/>
              </a:rPr>
              <a:t>Student </a:t>
            </a:r>
            <a:r>
              <a:rPr lang="en-US" sz="3200" dirty="0" smtClean="0">
                <a:latin typeface="+mj-lt"/>
              </a:rPr>
              <a:t>c</a:t>
            </a:r>
            <a:r>
              <a:rPr lang="bg-BG" sz="3200" dirty="0" smtClean="0">
                <a:latin typeface="+mj-lt"/>
              </a:rPr>
              <a:t>ouncils/Parliaments </a:t>
            </a:r>
            <a:r>
              <a:rPr lang="en-US" sz="3200" dirty="0" smtClean="0">
                <a:latin typeface="+mj-lt"/>
              </a:rPr>
              <a:t>within the network </a:t>
            </a:r>
            <a:r>
              <a:rPr lang="bg-BG" sz="3200" dirty="0" smtClean="0">
                <a:latin typeface="+mj-lt"/>
              </a:rPr>
              <a:t>should conduct a meeting to exchange experience, </a:t>
            </a:r>
            <a:r>
              <a:rPr lang="en-US" sz="3200" dirty="0" smtClean="0">
                <a:latin typeface="+mj-lt"/>
              </a:rPr>
              <a:t>to </a:t>
            </a:r>
            <a:r>
              <a:rPr lang="bg-BG" sz="3200" dirty="0" smtClean="0">
                <a:latin typeface="+mj-lt"/>
              </a:rPr>
              <a:t>support </a:t>
            </a:r>
            <a:r>
              <a:rPr lang="en-US" sz="3200" dirty="0" smtClean="0">
                <a:latin typeface="+mj-lt"/>
              </a:rPr>
              <a:t>developing </a:t>
            </a:r>
            <a:r>
              <a:rPr lang="bg-BG" sz="3200" dirty="0" smtClean="0">
                <a:latin typeface="+mj-lt"/>
              </a:rPr>
              <a:t>bodies of students</a:t>
            </a:r>
            <a:r>
              <a:rPr lang="en-US" sz="3200" dirty="0" smtClean="0">
                <a:latin typeface="+mj-lt"/>
              </a:rPr>
              <a:t>’</a:t>
            </a:r>
            <a:r>
              <a:rPr lang="bg-BG" sz="3200" dirty="0" smtClean="0">
                <a:latin typeface="+mj-lt"/>
              </a:rPr>
              <a:t> self-</a:t>
            </a:r>
            <a:r>
              <a:rPr lang="en-US" sz="3200" dirty="0" smtClean="0">
                <a:latin typeface="+mj-lt"/>
              </a:rPr>
              <a:t>governing  </a:t>
            </a:r>
            <a:r>
              <a:rPr lang="bg-BG" sz="3200" dirty="0" smtClean="0">
                <a:latin typeface="+mj-lt"/>
              </a:rPr>
              <a:t>and </a:t>
            </a:r>
            <a:r>
              <a:rPr lang="en-US" sz="3200" dirty="0" smtClean="0">
                <a:latin typeface="+mj-lt"/>
              </a:rPr>
              <a:t>inclusion of lower-secondary</a:t>
            </a:r>
            <a:r>
              <a:rPr lang="bg-BG" sz="3200" dirty="0" smtClean="0">
                <a:latin typeface="+mj-lt"/>
              </a:rPr>
              <a:t> level</a:t>
            </a:r>
            <a:r>
              <a:rPr lang="en-US" sz="3200" dirty="0" smtClean="0">
                <a:latin typeface="+mj-lt"/>
              </a:rPr>
              <a:t> s</a:t>
            </a:r>
            <a:r>
              <a:rPr lang="bg-BG" sz="3200" dirty="0" smtClean="0">
                <a:latin typeface="+mj-lt"/>
              </a:rPr>
              <a:t>tudents</a:t>
            </a:r>
          </a:p>
          <a:p>
            <a:pPr lvl="0"/>
            <a:r>
              <a:rPr lang="bg-BG" sz="3200" dirty="0" smtClean="0">
                <a:latin typeface="+mj-lt"/>
              </a:rPr>
              <a:t>Schools in the network should exchange good practices and support each other regarding </a:t>
            </a:r>
            <a:r>
              <a:rPr lang="en-US" sz="3200" dirty="0" smtClean="0">
                <a:latin typeface="+mj-lt"/>
              </a:rPr>
              <a:t>in-service and continuous education </a:t>
            </a:r>
            <a:r>
              <a:rPr lang="bg-BG" sz="3200" dirty="0" smtClean="0">
                <a:latin typeface="+mj-lt"/>
              </a:rPr>
              <a:t> on partnership with parents and on improvement of professional competences of </a:t>
            </a:r>
            <a:r>
              <a:rPr lang="en-US" sz="3200" dirty="0" smtClean="0">
                <a:latin typeface="+mj-lt"/>
              </a:rPr>
              <a:t>teachers </a:t>
            </a:r>
            <a:r>
              <a:rPr lang="bg-BG" sz="3200" dirty="0" smtClean="0">
                <a:latin typeface="+mj-lt"/>
              </a:rPr>
              <a:t>and other staff</a:t>
            </a:r>
            <a:r>
              <a:rPr lang="en-US" sz="3200" dirty="0" smtClean="0">
                <a:latin typeface="+mj-lt"/>
              </a:rPr>
              <a:t> on parental involvement</a:t>
            </a:r>
            <a:endParaRPr lang="bg-BG" sz="3200" dirty="0" smtClean="0">
              <a:latin typeface="+mj-lt"/>
            </a:endParaRPr>
          </a:p>
          <a:p>
            <a:pPr lvl="0"/>
            <a:r>
              <a:rPr lang="bg-BG" sz="3200" dirty="0" smtClean="0">
                <a:latin typeface="+mj-lt"/>
              </a:rPr>
              <a:t>Schools in the network should exchange good practices and support each other regarding students` healthy eating habits and  physical </a:t>
            </a:r>
            <a:r>
              <a:rPr lang="en-US" sz="3200" dirty="0" smtClean="0">
                <a:latin typeface="+mj-lt"/>
              </a:rPr>
              <a:t>activities</a:t>
            </a:r>
            <a:endParaRPr lang="bg-BG" sz="3200" dirty="0" smtClean="0">
              <a:latin typeface="+mj-lt"/>
            </a:endParaRPr>
          </a:p>
          <a:p>
            <a:pPr lvl="0"/>
            <a:r>
              <a:rPr lang="bg-BG" sz="3200" dirty="0" smtClean="0">
                <a:latin typeface="+mj-lt"/>
              </a:rPr>
              <a:t>Schools in the network should exchange good practices and support each other with relation to organising “School </a:t>
            </a:r>
            <a:r>
              <a:rPr lang="en-US" sz="3200" dirty="0" smtClean="0">
                <a:latin typeface="+mj-lt"/>
              </a:rPr>
              <a:t>f</a:t>
            </a:r>
            <a:r>
              <a:rPr lang="bg-BG" sz="3200" dirty="0" smtClean="0">
                <a:latin typeface="+mj-lt"/>
              </a:rPr>
              <a:t>or </a:t>
            </a:r>
            <a:r>
              <a:rPr lang="en-US" sz="3200" dirty="0" smtClean="0">
                <a:latin typeface="+mj-lt"/>
              </a:rPr>
              <a:t>p</a:t>
            </a:r>
            <a:r>
              <a:rPr lang="bg-BG" sz="3200" dirty="0" smtClean="0">
                <a:latin typeface="+mj-lt"/>
              </a:rPr>
              <a:t>arents“ </a:t>
            </a:r>
          </a:p>
          <a:p>
            <a:pPr lvl="0"/>
            <a:r>
              <a:rPr lang="bg-BG" sz="3200" dirty="0" smtClean="0">
                <a:latin typeface="+mj-lt"/>
              </a:rPr>
              <a:t>Schools in the network should exchange good practices and support each other regarding project work </a:t>
            </a:r>
            <a:r>
              <a:rPr lang="en-US" sz="3200" dirty="0" smtClean="0">
                <a:latin typeface="+mj-lt"/>
              </a:rPr>
              <a:t>on parental involvement</a:t>
            </a:r>
            <a:endParaRPr lang="bg-BG" sz="3200" dirty="0" smtClean="0">
              <a:latin typeface="+mj-lt"/>
            </a:endParaRPr>
          </a:p>
          <a:p>
            <a:pPr lvl="0"/>
            <a:r>
              <a:rPr lang="bg-BG" sz="3200" dirty="0" smtClean="0">
                <a:latin typeface="+mj-lt"/>
              </a:rPr>
              <a:t>The network of schools should develop an internet site in order to continue </a:t>
            </a:r>
            <a:r>
              <a:rPr lang="en-US" sz="3200" dirty="0" smtClean="0">
                <a:latin typeface="+mj-lt"/>
              </a:rPr>
              <a:t>exchanging  </a:t>
            </a:r>
            <a:r>
              <a:rPr lang="bg-BG" sz="3200" dirty="0" smtClean="0">
                <a:latin typeface="+mj-lt"/>
              </a:rPr>
              <a:t>information</a:t>
            </a:r>
            <a:r>
              <a:rPr lang="en-US" sz="3200" dirty="0" smtClean="0">
                <a:latin typeface="+mj-lt"/>
              </a:rPr>
              <a:t> and good practices and in collaborating and supporting  each other after the end of the </a:t>
            </a:r>
            <a:r>
              <a:rPr lang="bg-BG" sz="3200" dirty="0" smtClean="0">
                <a:latin typeface="+mj-lt"/>
              </a:rPr>
              <a:t> project.</a:t>
            </a: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720080"/>
          </a:xfrm>
        </p:spPr>
        <p:txBody>
          <a:bodyPr>
            <a:noAutofit/>
          </a:bodyPr>
          <a:lstStyle/>
          <a:p>
            <a:pPr algn="ctr"/>
            <a:r>
              <a:rPr lang="en-US" sz="3200" b="1" dirty="0" smtClean="0"/>
              <a:t>Polycentric inspection results in Sofia </a:t>
            </a:r>
            <a:endParaRPr lang="bg-BG" sz="3200" b="1" dirty="0"/>
          </a:p>
        </p:txBody>
      </p:sp>
      <p:sp>
        <p:nvSpPr>
          <p:cNvPr id="3" name="Content Placeholder 2"/>
          <p:cNvSpPr>
            <a:spLocks noGrp="1"/>
          </p:cNvSpPr>
          <p:nvPr>
            <p:ph idx="1"/>
          </p:nvPr>
        </p:nvSpPr>
        <p:spPr>
          <a:xfrm>
            <a:off x="457200" y="1772816"/>
            <a:ext cx="8229600" cy="4551784"/>
          </a:xfrm>
        </p:spPr>
        <p:txBody>
          <a:bodyPr>
            <a:normAutofit fontScale="92500"/>
          </a:bodyPr>
          <a:lstStyle/>
          <a:p>
            <a:r>
              <a:rPr lang="en-US" b="1" dirty="0" smtClean="0">
                <a:latin typeface="+mj-lt"/>
              </a:rPr>
              <a:t>Results for the inspectorate of education Sofia-city</a:t>
            </a:r>
            <a:endParaRPr lang="bg-BG" dirty="0" smtClean="0">
              <a:latin typeface="+mj-lt"/>
            </a:endParaRPr>
          </a:p>
          <a:p>
            <a:pPr lvl="0"/>
            <a:r>
              <a:rPr lang="en-US" dirty="0" smtClean="0">
                <a:latin typeface="+mj-lt"/>
              </a:rPr>
              <a:t>Adapted inspection procedures and regulations for the purposes of inspection of network of schools and studying its’ effects for the network and for the Inspectorate itself. </a:t>
            </a:r>
            <a:r>
              <a:rPr lang="bg-BG" dirty="0" smtClean="0">
                <a:latin typeface="+mj-lt"/>
              </a:rPr>
              <a:t>  </a:t>
            </a:r>
            <a:endParaRPr lang="en-US" dirty="0" smtClean="0">
              <a:latin typeface="+mj-lt"/>
            </a:endParaRPr>
          </a:p>
          <a:p>
            <a:pPr lvl="0"/>
            <a:r>
              <a:rPr lang="en-US" dirty="0" smtClean="0">
                <a:latin typeface="+mj-lt"/>
              </a:rPr>
              <a:t>Products/know-how: developed and successfully tested innovative framework for inspection of school network. </a:t>
            </a:r>
            <a:r>
              <a:rPr lang="bg-BG" dirty="0" smtClean="0">
                <a:latin typeface="+mj-lt"/>
              </a:rPr>
              <a:t> </a:t>
            </a:r>
          </a:p>
          <a:p>
            <a:pPr lvl="0"/>
            <a:r>
              <a:rPr lang="en-US" dirty="0" smtClean="0">
                <a:latin typeface="+mj-lt"/>
              </a:rPr>
              <a:t>Improvement of professional competences of the inspection team</a:t>
            </a:r>
            <a:r>
              <a:rPr lang="bg-BG" dirty="0" smtClean="0">
                <a:latin typeface="+mj-lt"/>
              </a:rPr>
              <a:t>. </a:t>
            </a:r>
            <a:endParaRPr lang="en-US" dirty="0" smtClean="0">
              <a:latin typeface="+mj-lt"/>
            </a:endParaRPr>
          </a:p>
          <a:p>
            <a:r>
              <a:rPr lang="en-US" dirty="0" smtClean="0">
                <a:latin typeface="+mj-lt"/>
              </a:rPr>
              <a:t>Acquired new knowledge. Good practices from other European education systems and  inspectorates adapted to the specific local  context.  </a:t>
            </a:r>
            <a:r>
              <a:rPr lang="bg-BG" dirty="0" smtClean="0">
                <a:latin typeface="+mj-lt"/>
              </a:rPr>
              <a:t>                                                   </a:t>
            </a:r>
          </a:p>
          <a:p>
            <a:pPr lvl="0"/>
            <a:endParaRPr lang="bg-BG"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648072"/>
          </a:xfrm>
        </p:spPr>
        <p:txBody>
          <a:bodyPr>
            <a:noAutofit/>
          </a:bodyPr>
          <a:lstStyle/>
          <a:p>
            <a:pPr algn="ctr"/>
            <a:r>
              <a:rPr lang="en-US" sz="3200" b="1" dirty="0" smtClean="0"/>
              <a:t>PINS project results in Sofia </a:t>
            </a:r>
            <a:endParaRPr lang="bg-BG" sz="3200" b="1" dirty="0"/>
          </a:p>
        </p:txBody>
      </p:sp>
      <p:sp>
        <p:nvSpPr>
          <p:cNvPr id="3" name="Content Placeholder 2"/>
          <p:cNvSpPr>
            <a:spLocks noGrp="1"/>
          </p:cNvSpPr>
          <p:nvPr>
            <p:ph idx="1"/>
          </p:nvPr>
        </p:nvSpPr>
        <p:spPr>
          <a:xfrm>
            <a:off x="457200" y="1556792"/>
            <a:ext cx="8229600" cy="4767808"/>
          </a:xfrm>
        </p:spPr>
        <p:txBody>
          <a:bodyPr>
            <a:normAutofit fontScale="55000" lnSpcReduction="20000"/>
          </a:bodyPr>
          <a:lstStyle/>
          <a:p>
            <a:pPr>
              <a:buFont typeface="Wingdings" pitchFamily="2" charset="2"/>
              <a:buChar char="q"/>
            </a:pPr>
            <a:r>
              <a:rPr lang="en-US" sz="3200" dirty="0" smtClean="0">
                <a:latin typeface="+mj-lt"/>
              </a:rPr>
              <a:t>3 innovative for Bulgaria practices were tested</a:t>
            </a:r>
            <a:r>
              <a:rPr lang="bg-BG" sz="3200" dirty="0" smtClean="0">
                <a:latin typeface="+mj-lt"/>
              </a:rPr>
              <a:t>: </a:t>
            </a:r>
          </a:p>
          <a:p>
            <a:r>
              <a:rPr lang="en-US" sz="3200" dirty="0" smtClean="0">
                <a:latin typeface="+mj-lt"/>
              </a:rPr>
              <a:t>Self-evaluation of schools collaborating  in network</a:t>
            </a:r>
            <a:endParaRPr lang="bg-BG" sz="3200" dirty="0" smtClean="0">
              <a:latin typeface="+mj-lt"/>
            </a:endParaRPr>
          </a:p>
          <a:p>
            <a:r>
              <a:rPr lang="en-US" sz="3200" dirty="0" smtClean="0">
                <a:latin typeface="+mj-lt"/>
              </a:rPr>
              <a:t>Peer-evaluation of schools collaborating  in network</a:t>
            </a:r>
            <a:endParaRPr lang="bg-BG" sz="3200" dirty="0" smtClean="0">
              <a:latin typeface="+mj-lt"/>
            </a:endParaRPr>
          </a:p>
          <a:p>
            <a:r>
              <a:rPr lang="bg-BG" sz="3200" dirty="0" smtClean="0">
                <a:latin typeface="+mj-lt"/>
                <a:ea typeface="Calibri"/>
                <a:cs typeface="Times New Roman"/>
              </a:rPr>
              <a:t>Polycentric inspection of network</a:t>
            </a:r>
            <a:r>
              <a:rPr lang="en-US" sz="3200" dirty="0" smtClean="0">
                <a:latin typeface="+mj-lt"/>
                <a:ea typeface="Calibri"/>
                <a:cs typeface="Times New Roman"/>
              </a:rPr>
              <a:t> of schools </a:t>
            </a:r>
            <a:endParaRPr lang="bg-BG" sz="3200" dirty="0" smtClean="0">
              <a:latin typeface="+mj-lt"/>
            </a:endParaRPr>
          </a:p>
          <a:p>
            <a:pPr>
              <a:buFont typeface="Wingdings" pitchFamily="2" charset="2"/>
              <a:buChar char="q"/>
            </a:pPr>
            <a:r>
              <a:rPr lang="en-US" sz="3200" dirty="0" smtClean="0">
                <a:latin typeface="+mj-lt"/>
              </a:rPr>
              <a:t>Successful collaboration of schools, inspectorate of education and university  for improvement of the governance and quality of education by involving all users </a:t>
            </a:r>
            <a:r>
              <a:rPr lang="bg-BG" sz="3200" dirty="0" smtClean="0">
                <a:latin typeface="+mj-lt"/>
              </a:rPr>
              <a:t>(</a:t>
            </a:r>
            <a:r>
              <a:rPr lang="en-US" sz="3200" dirty="0" smtClean="0">
                <a:latin typeface="+mj-lt"/>
              </a:rPr>
              <a:t>inspectors, principals, teachers, parents, students</a:t>
            </a:r>
            <a:r>
              <a:rPr lang="bg-BG" sz="3200" dirty="0" smtClean="0">
                <a:latin typeface="+mj-lt"/>
              </a:rPr>
              <a:t>).</a:t>
            </a:r>
          </a:p>
          <a:p>
            <a:r>
              <a:rPr lang="en-US" sz="3200" dirty="0" smtClean="0">
                <a:latin typeface="+mj-lt"/>
              </a:rPr>
              <a:t>Created common know-how of the network – innovative for Bulgaria practice  for evaluation and inspection of network of schools.</a:t>
            </a:r>
          </a:p>
          <a:p>
            <a:r>
              <a:rPr lang="en-US" sz="3200" dirty="0" smtClean="0">
                <a:latin typeface="+mj-lt"/>
              </a:rPr>
              <a:t> Enriching managerial and evaluation competences of all participants process of learning through collaboration in network.  </a:t>
            </a:r>
            <a:endParaRPr lang="bg-BG" sz="3200" dirty="0" smtClean="0">
              <a:latin typeface="+mj-lt"/>
            </a:endParaRPr>
          </a:p>
          <a:p>
            <a:r>
              <a:rPr lang="en-US" sz="3200" dirty="0" smtClean="0">
                <a:latin typeface="+mj-lt"/>
              </a:rPr>
              <a:t>Improved model and positive practices for parental involvement  and school parents collaboration, based on results by self-evaluation, peer-evaluation and inspection of schools, working in network. </a:t>
            </a:r>
          </a:p>
          <a:p>
            <a:r>
              <a:rPr lang="en-US" sz="3200" dirty="0" smtClean="0">
                <a:latin typeface="+mj-lt"/>
              </a:rPr>
              <a:t>Decision making in the network based on discussions and consensus, active participation of all partners, collaboration based on mutual respect. </a:t>
            </a:r>
          </a:p>
          <a:p>
            <a:pPr lvl="0"/>
            <a:r>
              <a:rPr lang="en-US" sz="3200" dirty="0" smtClean="0">
                <a:latin typeface="+mj-lt"/>
              </a:rPr>
              <a:t>Established as a non-formal network for the purposes of PINS project the network has a potential and desire to continue  cooperating on other topics and for achieving sustainability of the results and their dissemination.</a:t>
            </a:r>
            <a:endParaRPr lang="bg-BG" sz="3200" dirty="0" smtClean="0">
              <a:latin typeface="+mj-lt"/>
            </a:endParaRPr>
          </a:p>
          <a:p>
            <a:endParaRPr lang="bg-BG" sz="3200" dirty="0" smtClean="0">
              <a:latin typeface="+mj-lt"/>
            </a:endParaRP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Polycentric inspections of networks of schools</a:t>
                      </a:r>
                      <a:endParaRPr lang="bg-BG" sz="1100" dirty="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76064"/>
          </a:xfrm>
        </p:spPr>
        <p:txBody>
          <a:bodyPr>
            <a:noAutofit/>
          </a:bodyPr>
          <a:lstStyle/>
          <a:p>
            <a:pPr algn="ctr"/>
            <a:r>
              <a:rPr lang="en-US" sz="3200" b="1" dirty="0" smtClean="0"/>
              <a:t>PINS project effects in Bulgaria </a:t>
            </a:r>
            <a:endParaRPr lang="bg-BG" sz="3200" b="1" dirty="0"/>
          </a:p>
        </p:txBody>
      </p:sp>
      <p:sp>
        <p:nvSpPr>
          <p:cNvPr id="3" name="Content Placeholder 2"/>
          <p:cNvSpPr>
            <a:spLocks noGrp="1"/>
          </p:cNvSpPr>
          <p:nvPr>
            <p:ph idx="1"/>
          </p:nvPr>
        </p:nvSpPr>
        <p:spPr>
          <a:xfrm>
            <a:off x="457200" y="1484784"/>
            <a:ext cx="8229600" cy="4839816"/>
          </a:xfrm>
        </p:spPr>
        <p:txBody>
          <a:bodyPr>
            <a:normAutofit fontScale="70000" lnSpcReduction="20000"/>
          </a:bodyPr>
          <a:lstStyle/>
          <a:p>
            <a:pPr>
              <a:buFont typeface="Wingdings" pitchFamily="2" charset="2"/>
              <a:buChar char="q"/>
            </a:pPr>
            <a:r>
              <a:rPr lang="en-US" sz="3200" b="1" dirty="0" smtClean="0">
                <a:latin typeface="+mj-lt"/>
              </a:rPr>
              <a:t>Expected  effects </a:t>
            </a:r>
          </a:p>
          <a:p>
            <a:pPr>
              <a:buFont typeface="Wingdings" pitchFamily="2" charset="2"/>
              <a:buChar char="§"/>
            </a:pPr>
            <a:r>
              <a:rPr lang="en-US" sz="3200" b="1" i="1" dirty="0" smtClean="0">
                <a:latin typeface="+mj-lt"/>
              </a:rPr>
              <a:t>For improvement of schooling practices</a:t>
            </a:r>
            <a:r>
              <a:rPr lang="bg-BG" sz="3200" b="1" i="1" dirty="0" smtClean="0">
                <a:latin typeface="+mj-lt"/>
              </a:rPr>
              <a:t>:</a:t>
            </a:r>
            <a:endParaRPr lang="bg-BG" sz="3200" i="1" dirty="0" smtClean="0">
              <a:latin typeface="+mj-lt"/>
            </a:endParaRPr>
          </a:p>
          <a:p>
            <a:pPr lvl="0"/>
            <a:r>
              <a:rPr lang="en-US" sz="3200" dirty="0" smtClean="0">
                <a:latin typeface="+mj-lt"/>
              </a:rPr>
              <a:t>Dissemination of  created  know-how and  tested  models, practices, instruments  and records for self-evaluation, peer-evaluation and inspection of network of schools  - for improving  parental involvement, user involvement, schools collaboration, innovations planning and implementation  and quality improvement</a:t>
            </a:r>
          </a:p>
          <a:p>
            <a:pPr>
              <a:buFont typeface="Wingdings" pitchFamily="2" charset="2"/>
              <a:buChar char="§"/>
            </a:pPr>
            <a:r>
              <a:rPr lang="bg-BG" sz="3200" b="1" i="1" dirty="0" smtClean="0">
                <a:latin typeface="+mj-lt"/>
              </a:rPr>
              <a:t> </a:t>
            </a:r>
            <a:r>
              <a:rPr lang="en-US" sz="3200" b="1" i="1" dirty="0" smtClean="0">
                <a:latin typeface="+mj-lt"/>
              </a:rPr>
              <a:t>Regulations in education system</a:t>
            </a:r>
            <a:r>
              <a:rPr lang="bg-BG" sz="3200" b="1" i="1" dirty="0" smtClean="0">
                <a:latin typeface="+mj-lt"/>
              </a:rPr>
              <a:t>:</a:t>
            </a:r>
          </a:p>
          <a:p>
            <a:pPr lvl="0"/>
            <a:r>
              <a:rPr lang="en-US" sz="3200" dirty="0" smtClean="0">
                <a:latin typeface="+mj-lt"/>
              </a:rPr>
              <a:t>Regulation of school networks for  supporting their activities, provision of resources and sustainability of their work and results</a:t>
            </a:r>
          </a:p>
          <a:p>
            <a:pPr lvl="0"/>
            <a:r>
              <a:rPr lang="en-US" sz="3200" dirty="0" smtClean="0">
                <a:latin typeface="+mj-lt"/>
              </a:rPr>
              <a:t>Regulation of new modes of inspection such as the polycentric one</a:t>
            </a:r>
            <a:endParaRPr lang="bg-BG" sz="3200" dirty="0" smtClean="0">
              <a:latin typeface="+mj-lt"/>
            </a:endParaRPr>
          </a:p>
          <a:p>
            <a:pPr lvl="0"/>
            <a:r>
              <a:rPr lang="en-US" sz="3200" dirty="0" smtClean="0">
                <a:latin typeface="+mj-lt"/>
              </a:rPr>
              <a:t>Regulation of self-evaluation and peer-evaluation of schools in network  to support educational improvements</a:t>
            </a:r>
            <a:r>
              <a:rPr lang="bg-BG" sz="3200" dirty="0" smtClean="0">
                <a:latin typeface="+mj-lt"/>
              </a:rPr>
              <a:t> </a:t>
            </a:r>
            <a:endParaRPr lang="en-US" sz="3200" dirty="0" smtClean="0">
              <a:latin typeface="+mj-lt"/>
            </a:endParaRPr>
          </a:p>
          <a:p>
            <a:pPr lvl="0">
              <a:buFont typeface="Wingdings" pitchFamily="2" charset="2"/>
              <a:buChar char="q"/>
            </a:pPr>
            <a:r>
              <a:rPr lang="en-US" sz="3200" b="1" dirty="0" smtClean="0">
                <a:latin typeface="+mj-lt"/>
              </a:rPr>
              <a:t>Challenges:</a:t>
            </a:r>
            <a:endParaRPr lang="bg-BG" sz="3200" b="1" dirty="0" smtClean="0">
              <a:latin typeface="+mj-lt"/>
            </a:endParaRPr>
          </a:p>
          <a:p>
            <a:r>
              <a:rPr lang="en-US" sz="2800" dirty="0" smtClean="0">
                <a:latin typeface="+mj-lt"/>
                <a:cs typeface="Times New Roman" pitchFamily="18" charset="0"/>
              </a:rPr>
              <a:t>Sustainability of the results and </a:t>
            </a:r>
            <a:r>
              <a:rPr lang="en-US" sz="2800" dirty="0" err="1" smtClean="0">
                <a:latin typeface="+mj-lt"/>
                <a:cs typeface="Times New Roman" pitchFamily="18" charset="0"/>
              </a:rPr>
              <a:t>institualization</a:t>
            </a:r>
            <a:r>
              <a:rPr lang="en-US" sz="2800" dirty="0" smtClean="0">
                <a:latin typeface="+mj-lt"/>
                <a:cs typeface="Times New Roman" pitchFamily="18" charset="0"/>
              </a:rPr>
              <a:t> of innovative practices </a:t>
            </a:r>
            <a:endParaRPr lang="bg-BG" sz="2800" dirty="0" smtClean="0">
              <a:latin typeface="+mj-lt"/>
              <a:cs typeface="Times New Roman" pitchFamily="18" charset="0"/>
            </a:endParaRPr>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48072"/>
          </a:xfrm>
        </p:spPr>
        <p:txBody>
          <a:bodyPr>
            <a:noAutofit/>
          </a:bodyPr>
          <a:lstStyle/>
          <a:p>
            <a:pPr algn="ctr"/>
            <a:r>
              <a:rPr lang="en-US" sz="3200" b="1" dirty="0" smtClean="0"/>
              <a:t>6. Dissemination activities of Sofia network </a:t>
            </a:r>
            <a:endParaRPr lang="bg-BG" sz="3200" b="1" dirty="0"/>
          </a:p>
        </p:txBody>
      </p:sp>
      <p:sp>
        <p:nvSpPr>
          <p:cNvPr id="3" name="Content Placeholder 2"/>
          <p:cNvSpPr>
            <a:spLocks noGrp="1"/>
          </p:cNvSpPr>
          <p:nvPr>
            <p:ph idx="1"/>
          </p:nvPr>
        </p:nvSpPr>
        <p:spPr>
          <a:xfrm>
            <a:off x="457200" y="1916832"/>
            <a:ext cx="8229600" cy="4407768"/>
          </a:xfrm>
        </p:spPr>
        <p:txBody>
          <a:bodyPr>
            <a:normAutofit/>
          </a:bodyPr>
          <a:lstStyle/>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
        <p:nvSpPr>
          <p:cNvPr id="55297" name="Rectangle 1"/>
          <p:cNvSpPr>
            <a:spLocks noChangeArrowheads="1"/>
          </p:cNvSpPr>
          <p:nvPr/>
        </p:nvSpPr>
        <p:spPr bwMode="auto">
          <a:xfrm>
            <a:off x="467544" y="1646657"/>
            <a:ext cx="835292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mj-lt"/>
                <a:ea typeface="Calibri" pitchFamily="34" charset="0"/>
                <a:cs typeface="Times New Roman" pitchFamily="18" charset="0"/>
              </a:rPr>
              <a:t> 10.12.2015: Presentation of polycentric inspections and project activities in Sofia at the Ministry of Education.  </a:t>
            </a:r>
            <a:endParaRPr kumimoji="0" lang="bg-BG"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01-06.2016: Working group monthly meetings at the  Ministry of Education, Inspection Department on developing new Standard for inspection of schools </a:t>
            </a:r>
            <a:endParaRPr kumimoji="0" lang="en-GB" sz="1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5.07.2016: Presentation of </a:t>
            </a:r>
            <a:r>
              <a:rPr kumimoji="0" lang="bg-BG" sz="1400" b="0" i="0" u="none" strike="noStrike" cap="none" normalizeH="0" baseline="0" dirty="0" smtClean="0">
                <a:ln>
                  <a:noFill/>
                </a:ln>
                <a:solidFill>
                  <a:schemeClr val="tx1"/>
                </a:solidFill>
                <a:effectLst/>
                <a:latin typeface="+mj-lt"/>
                <a:ea typeface="Calibri" pitchFamily="34" charset="0"/>
                <a:cs typeface="Times New Roman" pitchFamily="18" charset="0"/>
              </a:rPr>
              <a:t>polycentric inspection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findings to the Sofia Public-consultation council at Sofia Inspectorate of Education </a:t>
            </a:r>
            <a:endParaRPr kumimoji="0" lang="en-GB" sz="1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06.2016: R</a:t>
            </a:r>
            <a:r>
              <a:rPr kumimoji="0" lang="bg-BG" sz="1400" b="0" i="0" u="none" strike="noStrike" cap="none" normalizeH="0" baseline="0" dirty="0" smtClean="0">
                <a:ln>
                  <a:noFill/>
                </a:ln>
                <a:solidFill>
                  <a:schemeClr val="tx1"/>
                </a:solidFill>
                <a:effectLst/>
                <a:latin typeface="+mj-lt"/>
                <a:ea typeface="Calibri" pitchFamily="34" charset="0"/>
                <a:cs typeface="Times New Roman" pitchFamily="18" charset="0"/>
              </a:rPr>
              <a:t>eport with polycentric inspection findings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bg-BG" sz="1400" b="0" i="0" u="none" strike="noStrike" cap="none" normalizeH="0" baseline="0" dirty="0" smtClean="0">
                <a:ln>
                  <a:noFill/>
                </a:ln>
                <a:solidFill>
                  <a:schemeClr val="tx1"/>
                </a:solidFill>
                <a:effectLst/>
                <a:latin typeface="+mj-lt"/>
                <a:ea typeface="Calibri" pitchFamily="34" charset="0"/>
                <a:cs typeface="Times New Roman" pitchFamily="18" charset="0"/>
              </a:rPr>
              <a:t>uploaded on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Sofia </a:t>
            </a:r>
            <a:r>
              <a:rPr kumimoji="0" lang="bg-BG" sz="1400" b="0" i="0" u="none" strike="noStrike" cap="none" normalizeH="0" baseline="0" dirty="0" smtClean="0">
                <a:ln>
                  <a:noFill/>
                </a:ln>
                <a:solidFill>
                  <a:schemeClr val="tx1"/>
                </a:solidFill>
                <a:effectLst/>
                <a:latin typeface="+mj-lt"/>
                <a:ea typeface="Calibri" pitchFamily="34" charset="0"/>
                <a:cs typeface="Times New Roman" pitchFamily="18" charset="0"/>
              </a:rPr>
              <a:t>Inspectorate internet site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hlinkClick r:id="rId6"/>
              </a:rPr>
              <a:t>http://www.rio-sofia-grad.com/</a:t>
            </a:r>
            <a:r>
              <a:rPr kumimoji="0" lang="en-GB" sz="1400" b="0" i="0" u="none" strike="noStrike" cap="none" normalizeH="0" baseline="0" dirty="0" smtClean="0">
                <a:ln>
                  <a:noFill/>
                </a:ln>
                <a:solidFill>
                  <a:schemeClr val="tx1"/>
                </a:solidFill>
                <a:effectLst/>
                <a:latin typeface="+mj-lt"/>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09.2016:  P</a:t>
            </a:r>
            <a:r>
              <a:rPr kumimoji="0" lang="en-GB" sz="1400" b="0" i="0" u="none" strike="noStrike" cap="none" normalizeH="0" baseline="0" dirty="0" err="1" smtClean="0">
                <a:ln>
                  <a:noFill/>
                </a:ln>
                <a:solidFill>
                  <a:schemeClr val="tx1"/>
                </a:solidFill>
                <a:effectLst/>
                <a:latin typeface="+mj-lt"/>
                <a:ea typeface="Calibri" pitchFamily="34" charset="0"/>
                <a:cs typeface="Times New Roman" pitchFamily="18" charset="0"/>
              </a:rPr>
              <a:t>olycentric</a:t>
            </a:r>
            <a:r>
              <a:rPr kumimoji="0" lang="en-GB" sz="1400" b="0" i="0" u="none" strike="noStrike" cap="none" normalizeH="0" baseline="0" dirty="0" smtClean="0">
                <a:ln>
                  <a:noFill/>
                </a:ln>
                <a:solidFill>
                  <a:schemeClr val="tx1"/>
                </a:solidFill>
                <a:effectLst/>
                <a:latin typeface="+mj-lt"/>
                <a:ea typeface="Calibri" pitchFamily="34" charset="0"/>
                <a:cs typeface="Times New Roman" pitchFamily="18" charset="0"/>
              </a:rPr>
              <a:t> inspection findings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included in year report-analysis of Sofia Inspectorate of Education provided to the Secretary of Education </a:t>
            </a:r>
          </a:p>
          <a:p>
            <a:pPr>
              <a:buFont typeface="Arial" pitchFamily="34" charset="0"/>
              <a:buChar char="•"/>
            </a:pPr>
            <a:r>
              <a:rPr lang="en-US" sz="1400" dirty="0" smtClean="0">
                <a:latin typeface="+mj-lt"/>
                <a:cs typeface="Times New Roman" pitchFamily="18" charset="0"/>
              </a:rPr>
              <a:t> </a:t>
            </a:r>
            <a:r>
              <a:rPr lang="bg-BG" sz="1400" dirty="0" smtClean="0">
                <a:latin typeface="+mj-lt"/>
                <a:cs typeface="Times New Roman" pitchFamily="18" charset="0"/>
              </a:rPr>
              <a:t>15-18.10.2016 </a:t>
            </a:r>
            <a:r>
              <a:rPr lang="en-US" sz="1400" dirty="0" smtClean="0">
                <a:latin typeface="+mj-lt"/>
                <a:cs typeface="Times New Roman" pitchFamily="18" charset="0"/>
              </a:rPr>
              <a:t>: meetings with Irish partners and West Belfast Partnership Board </a:t>
            </a:r>
          </a:p>
          <a:p>
            <a:pPr>
              <a:buFont typeface="Arial" pitchFamily="34" charset="0"/>
              <a:buChar char="•"/>
            </a:pPr>
            <a:r>
              <a:rPr lang="en-US" sz="1400" dirty="0" smtClean="0">
                <a:latin typeface="+mj-lt"/>
                <a:cs typeface="Times New Roman" pitchFamily="18" charset="0"/>
              </a:rPr>
              <a:t> </a:t>
            </a:r>
            <a:r>
              <a:rPr lang="bg-BG" sz="1400" dirty="0" smtClean="0">
                <a:latin typeface="+mj-lt"/>
                <a:cs typeface="Times New Roman" pitchFamily="18" charset="0"/>
              </a:rPr>
              <a:t>20.10.2016, </a:t>
            </a:r>
            <a:r>
              <a:rPr lang="en-US" sz="1400" dirty="0" smtClean="0">
                <a:latin typeface="+mj-lt"/>
                <a:cs typeface="Times New Roman" pitchFamily="18" charset="0"/>
              </a:rPr>
              <a:t>The Hague, international research team meeting: preliminary project’s results presented to representatives of </a:t>
            </a:r>
            <a:r>
              <a:rPr lang="bg-BG" sz="1400" dirty="0" smtClean="0">
                <a:latin typeface="+mj-lt"/>
                <a:cs typeface="Times New Roman" pitchFamily="18" charset="0"/>
              </a:rPr>
              <a:t>О</a:t>
            </a:r>
            <a:r>
              <a:rPr lang="en-US" sz="1400" dirty="0" smtClean="0">
                <a:latin typeface="+mj-lt"/>
                <a:cs typeface="Times New Roman" pitchFamily="18" charset="0"/>
              </a:rPr>
              <a:t>ECD, UNESCO and  Dutch Inspectorate </a:t>
            </a:r>
            <a:endParaRPr kumimoji="0" lang="bg-BG"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1400" b="0" i="0" u="none" strike="noStrike" cap="none" normalizeH="0" baseline="0" dirty="0" smtClean="0">
                <a:ln>
                  <a:noFill/>
                </a:ln>
                <a:solidFill>
                  <a:schemeClr val="tx1"/>
                </a:solidFill>
                <a:effectLst/>
                <a:latin typeface="+mj-lt"/>
                <a:ea typeface="Calibri" pitchFamily="34" charset="0"/>
                <a:cs typeface="Times New Roman" pitchFamily="18" charset="0"/>
              </a:rPr>
              <a:t>27.10.2016: Presentation of Polycentric inspection framework developed by Sofia Inspectorate to the  Regional Inspectorates in Bulgaria – at National seminar for professional development and training of Regional departments of education (former Regional Inspectorates of Education)</a:t>
            </a:r>
            <a:endParaRPr kumimoji="0" lang="bg-BG" sz="1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sz="1400" b="1" i="0" u="none" strike="noStrike" cap="none" normalizeH="0" baseline="0" dirty="0" smtClean="0">
                <a:ln>
                  <a:noFill/>
                </a:ln>
                <a:solidFill>
                  <a:schemeClr val="tx1"/>
                </a:solidFill>
                <a:effectLst/>
                <a:latin typeface="+mj-lt"/>
                <a:ea typeface="Calibri" pitchFamily="34" charset="0"/>
                <a:cs typeface="Times New Roman" pitchFamily="18" charset="0"/>
              </a:rPr>
              <a:t>15.11.2016: Presentation of project results by Sofia network partners to representatives of the Ministry of Education and Science, regional chief inspectors and  school principals from Sofia – round table , organized and hosted by Faculty of Education, Sofia University </a:t>
            </a:r>
            <a:endParaRPr kumimoji="0" lang="bg-BG" sz="1400" b="1"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24.11.2016: </a:t>
            </a:r>
            <a:r>
              <a:rPr kumimoji="0" lang="en-US" sz="1400" b="0" i="0" u="none" strike="noStrike" cap="none" normalizeH="0" baseline="0" dirty="0" smtClean="0">
                <a:ln>
                  <a:noFill/>
                </a:ln>
                <a:solidFill>
                  <a:schemeClr val="tx1"/>
                </a:solidFill>
                <a:effectLst/>
                <a:latin typeface="+mj-lt"/>
                <a:ea typeface="Calibri" pitchFamily="34" charset="0"/>
                <a:cs typeface="Calibri" pitchFamily="34" charset="0"/>
              </a:rPr>
              <a:t>Polycentric inspections in Bulgaria to evaluate and solve local and context-specific problems  - presentation at </a:t>
            </a:r>
            <a:r>
              <a:rPr kumimoji="0" lang="en-US" sz="1400" b="0" i="0" u="none" strike="noStrike" cap="none" normalizeH="0" baseline="0" dirty="0" smtClean="0">
                <a:ln>
                  <a:noFill/>
                </a:ln>
                <a:solidFill>
                  <a:schemeClr val="tx1"/>
                </a:solidFill>
                <a:effectLst/>
                <a:latin typeface="+mj-lt"/>
                <a:ea typeface="Calibri" pitchFamily="34" charset="0"/>
                <a:cs typeface="Times New Roman" pitchFamily="18" charset="0"/>
              </a:rPr>
              <a:t>SICI workshop in Tirana</a:t>
            </a:r>
            <a:endParaRPr kumimoji="0" lang="en-US" sz="1400" b="0" i="0" u="none" strike="noStrike" cap="none" normalizeH="0" baseline="0" dirty="0" smtClean="0">
              <a:ln>
                <a:noFill/>
              </a:ln>
              <a:solidFill>
                <a:schemeClr val="tx1"/>
              </a:solidFill>
              <a:effectLst/>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132856"/>
            <a:ext cx="8229600" cy="1008112"/>
          </a:xfrm>
        </p:spPr>
        <p:txBody>
          <a:bodyPr>
            <a:noAutofit/>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Q&amp;A session</a:t>
            </a:r>
            <a:endParaRPr lang="bg-BG" sz="3600" b="1" dirty="0"/>
          </a:p>
        </p:txBody>
      </p:sp>
      <p:sp>
        <p:nvSpPr>
          <p:cNvPr id="3" name="Content Placeholder 2"/>
          <p:cNvSpPr>
            <a:spLocks noGrp="1"/>
          </p:cNvSpPr>
          <p:nvPr>
            <p:ph idx="1"/>
          </p:nvPr>
        </p:nvSpPr>
        <p:spPr>
          <a:xfrm>
            <a:off x="457200" y="3861048"/>
            <a:ext cx="8229600" cy="2463552"/>
          </a:xfrm>
        </p:spPr>
        <p:txBody>
          <a:bodyPr>
            <a:normAutofit/>
          </a:bodyPr>
          <a:lstStyle/>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648072"/>
          </a:xfrm>
        </p:spPr>
        <p:txBody>
          <a:bodyPr>
            <a:noAutofit/>
          </a:bodyPr>
          <a:lstStyle/>
          <a:p>
            <a:r>
              <a:rPr lang="en-US" sz="2400" b="1" dirty="0" smtClean="0"/>
              <a:t>Contacts</a:t>
            </a:r>
            <a:endParaRPr lang="bg-BG" sz="2400" b="1" dirty="0"/>
          </a:p>
        </p:txBody>
      </p:sp>
      <p:sp>
        <p:nvSpPr>
          <p:cNvPr id="3" name="Content Placeholder 2"/>
          <p:cNvSpPr>
            <a:spLocks noGrp="1"/>
          </p:cNvSpPr>
          <p:nvPr>
            <p:ph idx="1"/>
          </p:nvPr>
        </p:nvSpPr>
        <p:spPr>
          <a:xfrm>
            <a:off x="457200" y="1556792"/>
            <a:ext cx="8229600" cy="4767808"/>
          </a:xfrm>
        </p:spPr>
        <p:txBody>
          <a:bodyPr>
            <a:normAutofit/>
          </a:bodyPr>
          <a:lstStyle/>
          <a:p>
            <a:pPr>
              <a:buNone/>
            </a:pPr>
            <a:endParaRPr lang="en-US" sz="1400" b="1" dirty="0" smtClean="0">
              <a:cs typeface="Arial" pitchFamily="34" charset="0"/>
            </a:endParaRPr>
          </a:p>
          <a:p>
            <a:pPr>
              <a:buNone/>
            </a:pPr>
            <a:endParaRPr lang="en-US" sz="1400" b="1" dirty="0" smtClean="0">
              <a:cs typeface="Arial" pitchFamily="34" charset="0"/>
            </a:endParaRPr>
          </a:p>
          <a:p>
            <a:pPr>
              <a:buNone/>
            </a:pPr>
            <a:r>
              <a:rPr lang="en-US" sz="1400" b="1" dirty="0" smtClean="0">
                <a:cs typeface="Arial" pitchFamily="34" charset="0"/>
              </a:rPr>
              <a:t>Dr. </a:t>
            </a:r>
            <a:r>
              <a:rPr lang="en-US" sz="1400" b="1" dirty="0" err="1" smtClean="0">
                <a:cs typeface="Arial" pitchFamily="34" charset="0"/>
              </a:rPr>
              <a:t>Rossitsa</a:t>
            </a:r>
            <a:r>
              <a:rPr lang="en-US" sz="1400" b="1" dirty="0" smtClean="0">
                <a:cs typeface="Arial" pitchFamily="34" charset="0"/>
              </a:rPr>
              <a:t> </a:t>
            </a:r>
            <a:r>
              <a:rPr lang="en-US" sz="1400" b="1" dirty="0" err="1" smtClean="0">
                <a:cs typeface="Arial" pitchFamily="34" charset="0"/>
              </a:rPr>
              <a:t>Simeonova</a:t>
            </a:r>
            <a:r>
              <a:rPr lang="en-US" sz="1400" b="1" dirty="0" smtClean="0">
                <a:cs typeface="Arial" pitchFamily="34" charset="0"/>
              </a:rPr>
              <a:t>     </a:t>
            </a:r>
          </a:p>
          <a:p>
            <a:pPr>
              <a:buNone/>
            </a:pPr>
            <a:r>
              <a:rPr lang="en-US" sz="1400" dirty="0" smtClean="0">
                <a:cs typeface="Arial" pitchFamily="34" charset="0"/>
              </a:rPr>
              <a:t>Associate Professor</a:t>
            </a:r>
          </a:p>
          <a:p>
            <a:pPr>
              <a:buNone/>
            </a:pPr>
            <a:r>
              <a:rPr lang="en-US" sz="1400" dirty="0" smtClean="0">
                <a:cs typeface="Arial" pitchFamily="34" charset="0"/>
              </a:rPr>
              <a:t>Sofia University  “St. </a:t>
            </a:r>
            <a:r>
              <a:rPr lang="en-US" sz="1400" dirty="0" err="1" smtClean="0">
                <a:cs typeface="Arial" pitchFamily="34" charset="0"/>
              </a:rPr>
              <a:t>Kliment</a:t>
            </a:r>
            <a:r>
              <a:rPr lang="en-US" sz="1400" dirty="0" smtClean="0">
                <a:cs typeface="Arial" pitchFamily="34" charset="0"/>
              </a:rPr>
              <a:t> </a:t>
            </a:r>
            <a:r>
              <a:rPr lang="en-US" sz="1400" dirty="0" err="1" smtClean="0">
                <a:cs typeface="Arial" pitchFamily="34" charset="0"/>
              </a:rPr>
              <a:t>Ohridski</a:t>
            </a:r>
            <a:r>
              <a:rPr lang="en-US" sz="1400" dirty="0" smtClean="0">
                <a:cs typeface="Arial" pitchFamily="34" charset="0"/>
              </a:rPr>
              <a:t>”, Faculty of Education</a:t>
            </a:r>
          </a:p>
          <a:p>
            <a:pPr>
              <a:buNone/>
            </a:pPr>
            <a:r>
              <a:rPr lang="en-US" sz="1400" dirty="0" smtClean="0">
                <a:cs typeface="Arial" pitchFamily="34" charset="0"/>
              </a:rPr>
              <a:t>rossi.simeonova@abv.bg</a:t>
            </a:r>
          </a:p>
          <a:p>
            <a:pPr>
              <a:buNone/>
            </a:pPr>
            <a:endParaRPr lang="en-US" sz="1400" b="1" dirty="0" smtClean="0">
              <a:cs typeface="Arial" pitchFamily="34" charset="0"/>
            </a:endParaRPr>
          </a:p>
          <a:p>
            <a:pPr>
              <a:buNone/>
            </a:pPr>
            <a:r>
              <a:rPr lang="en-US" sz="1400" b="1" dirty="0" smtClean="0">
                <a:cs typeface="Arial" pitchFamily="34" charset="0"/>
              </a:rPr>
              <a:t>Dr</a:t>
            </a:r>
            <a:r>
              <a:rPr lang="sq-AL" sz="1400" b="1" dirty="0" smtClean="0">
                <a:cs typeface="Arial" pitchFamily="34" charset="0"/>
              </a:rPr>
              <a:t>. Vanya Kastreva</a:t>
            </a:r>
            <a:r>
              <a:rPr lang="en-US" sz="1400" dirty="0" smtClean="0">
                <a:cs typeface="Arial" pitchFamily="34" charset="0"/>
              </a:rPr>
              <a:t> </a:t>
            </a:r>
          </a:p>
          <a:p>
            <a:pPr>
              <a:buNone/>
            </a:pPr>
            <a:r>
              <a:rPr lang="en-US" sz="1400" dirty="0" smtClean="0">
                <a:cs typeface="Arial" pitchFamily="34" charset="0"/>
              </a:rPr>
              <a:t>Head of Regional  Department of Education  Sofia-city</a:t>
            </a:r>
          </a:p>
          <a:p>
            <a:pPr>
              <a:buNone/>
            </a:pPr>
            <a:r>
              <a:rPr lang="en-US" sz="1400" dirty="0" smtClean="0">
                <a:cs typeface="Arial" pitchFamily="34" charset="0"/>
              </a:rPr>
              <a:t>v.kastreva@edusofia.bg</a:t>
            </a:r>
            <a:endParaRPr lang="en-US" sz="14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686800" cy="636680"/>
          </a:xfrm>
        </p:spPr>
        <p:txBody>
          <a:bodyPr>
            <a:noAutofit/>
          </a:bodyPr>
          <a:lstStyle/>
          <a:p>
            <a:pPr algn="ctr"/>
            <a:r>
              <a:rPr lang="en-GB" sz="3200" b="1" dirty="0" smtClean="0"/>
              <a:t>1. An EU-funded study on ‘polycentric inspections’</a:t>
            </a:r>
            <a:endParaRPr lang="bg-BG" sz="3200" dirty="0"/>
          </a:p>
        </p:txBody>
      </p:sp>
      <p:sp>
        <p:nvSpPr>
          <p:cNvPr id="3" name="Content Placeholder 2"/>
          <p:cNvSpPr>
            <a:spLocks noGrp="1"/>
          </p:cNvSpPr>
          <p:nvPr>
            <p:ph idx="1"/>
          </p:nvPr>
        </p:nvSpPr>
        <p:spPr>
          <a:xfrm>
            <a:off x="457200" y="1628800"/>
            <a:ext cx="8229600" cy="4695800"/>
          </a:xfrm>
        </p:spPr>
        <p:txBody>
          <a:bodyPr>
            <a:normAutofit/>
          </a:bodyPr>
          <a:lstStyle/>
          <a:p>
            <a:pPr marL="0" indent="0">
              <a:lnSpc>
                <a:spcPct val="80000"/>
              </a:lnSpc>
              <a:buFont typeface="Wingdings" pitchFamily="2" charset="2"/>
              <a:buChar char="q"/>
              <a:defRPr/>
            </a:pPr>
            <a:r>
              <a:rPr lang="en-US" sz="2800" dirty="0" smtClean="0">
                <a:latin typeface="+mj-lt"/>
              </a:rPr>
              <a:t> </a:t>
            </a:r>
            <a:r>
              <a:rPr lang="en-US" sz="2800" b="1" dirty="0" smtClean="0">
                <a:latin typeface="+mj-lt"/>
              </a:rPr>
              <a:t>Research question:</a:t>
            </a:r>
          </a:p>
          <a:p>
            <a:pPr marL="0" indent="0">
              <a:lnSpc>
                <a:spcPct val="80000"/>
              </a:lnSpc>
              <a:buNone/>
              <a:defRPr/>
            </a:pPr>
            <a:r>
              <a:rPr lang="en-US" sz="2800" dirty="0" smtClean="0">
                <a:latin typeface="+mj-lt"/>
              </a:rPr>
              <a:t>How can Inspectorates evaluate the functioning of these networks (through ‘polycentric inspections’)?</a:t>
            </a:r>
          </a:p>
          <a:p>
            <a:pPr marL="0" indent="0">
              <a:lnSpc>
                <a:spcPct val="80000"/>
              </a:lnSpc>
              <a:buNone/>
              <a:defRPr/>
            </a:pPr>
            <a:r>
              <a:rPr lang="en-US" sz="2800" dirty="0" smtClean="0">
                <a:latin typeface="+mj-lt"/>
              </a:rPr>
              <a:t>How can Inspectorates improve the performance of these networks?</a:t>
            </a:r>
          </a:p>
          <a:p>
            <a:pPr>
              <a:buFont typeface="Wingdings" pitchFamily="2" charset="2"/>
              <a:buChar char="q"/>
            </a:pPr>
            <a:r>
              <a:rPr lang="en-US" sz="2800" b="1" i="1" dirty="0" smtClean="0">
                <a:latin typeface="+mj-lt"/>
              </a:rPr>
              <a:t> </a:t>
            </a:r>
            <a:r>
              <a:rPr lang="en-GB" sz="2800" b="1" dirty="0" smtClean="0">
                <a:latin typeface="+mj-lt"/>
              </a:rPr>
              <a:t>Polycentric inspections:</a:t>
            </a:r>
          </a:p>
          <a:p>
            <a:pPr marL="0" indent="0" algn="just">
              <a:buNone/>
            </a:pPr>
            <a:r>
              <a:rPr lang="en-GB" sz="2800" dirty="0" smtClean="0">
                <a:latin typeface="+mj-lt"/>
              </a:rPr>
              <a:t>Evaluate and assess the quality and functioning of networks of schools and/or their stakeholders, with the purpose of validating and supporting improvement and decision-making at the local level.</a:t>
            </a:r>
            <a:r>
              <a:rPr lang="nl-NL" sz="2800" dirty="0" smtClean="0">
                <a:ea typeface="ＭＳ Ｐゴシック" charset="0"/>
              </a:rPr>
              <a:t> </a:t>
            </a:r>
          </a:p>
          <a:p>
            <a:pPr marL="0" indent="0" algn="just">
              <a:buNone/>
            </a:pPr>
            <a:endParaRPr lang="en-GB" sz="3200" dirty="0" smtClean="0">
              <a:latin typeface="+mj-lt"/>
            </a:endParaRPr>
          </a:p>
          <a:p>
            <a:pPr marL="0" indent="0" algn="just">
              <a:buNone/>
            </a:pPr>
            <a:endParaRPr lang="en-GB" sz="3200" dirty="0" smtClean="0">
              <a:latin typeface="+mj-lt"/>
            </a:endParaRPr>
          </a:p>
          <a:p>
            <a:pPr marL="0" indent="0" algn="just">
              <a:buNone/>
            </a:pPr>
            <a:endParaRPr lang="en-GB" sz="3200" dirty="0" smtClean="0">
              <a:latin typeface="+mj-lt"/>
            </a:endParaRPr>
          </a:p>
          <a:p>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139952" y="0"/>
            <a:ext cx="943851" cy="692303"/>
          </a:xfrm>
          <a:prstGeom prst="rect">
            <a:avLst/>
          </a:prstGeom>
          <a:noFill/>
          <a:ln>
            <a:noFill/>
          </a:ln>
        </p:spPr>
      </p:pic>
      <p:pic>
        <p:nvPicPr>
          <p:cNvPr id="6" name="Picture 5" descr="C:\Users\Vania Kastreva.RIOSOFIAGRAD\Desktop\ruo_logo3_upd_tmb.gif"/>
          <p:cNvPicPr/>
          <p:nvPr/>
        </p:nvPicPr>
        <p:blipFill>
          <a:blip r:embed="rId4"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5" r:link="rId6" cstate="print"/>
          <a:srcRect/>
          <a:stretch>
            <a:fillRect/>
          </a:stretch>
        </p:blipFill>
        <p:spPr bwMode="auto">
          <a:xfrm>
            <a:off x="0" y="0"/>
            <a:ext cx="1887860" cy="620688"/>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8517632" cy="504056"/>
          </a:xfrm>
        </p:spPr>
        <p:txBody>
          <a:bodyPr>
            <a:noAutofit/>
          </a:bodyPr>
          <a:lstStyle/>
          <a:p>
            <a:pPr algn="ctr"/>
            <a:r>
              <a:rPr lang="en-GB" sz="3200" b="1" dirty="0" smtClean="0"/>
              <a:t>An EU-funded study on ‘polycentric inspections’</a:t>
            </a:r>
            <a:endParaRPr lang="bg-BG" sz="3200" b="1" dirty="0"/>
          </a:p>
        </p:txBody>
      </p:sp>
      <p:sp>
        <p:nvSpPr>
          <p:cNvPr id="3" name="Content Placeholder 2"/>
          <p:cNvSpPr>
            <a:spLocks noGrp="1"/>
          </p:cNvSpPr>
          <p:nvPr>
            <p:ph idx="1"/>
          </p:nvPr>
        </p:nvSpPr>
        <p:spPr>
          <a:xfrm>
            <a:off x="457200" y="1556792"/>
            <a:ext cx="8229600" cy="4767808"/>
          </a:xfrm>
        </p:spPr>
        <p:txBody>
          <a:bodyPr>
            <a:normAutofit fontScale="85000" lnSpcReduction="20000"/>
          </a:bodyPr>
          <a:lstStyle/>
          <a:p>
            <a:pPr>
              <a:buFont typeface="Arial" pitchFamily="34" charset="0"/>
              <a:buChar char="•"/>
            </a:pPr>
            <a:r>
              <a:rPr lang="en-GB" sz="1900" dirty="0" smtClean="0">
                <a:latin typeface="+mj-lt"/>
                <a:ea typeface="ＭＳ Ｐゴシック" charset="0"/>
              </a:rPr>
              <a:t>We are addressing these questions in EU Erasmus+ KA2 funded study which started in September 2014  and will end in September 2017. In this project we have four countries which all have examples of schools working in partnerships and Inspectorates of Education who face the challenge of adapting their inspection methods to this networked education system. </a:t>
            </a:r>
          </a:p>
          <a:p>
            <a:pPr marL="0" indent="0">
              <a:spcBef>
                <a:spcPts val="0"/>
              </a:spcBef>
              <a:buClrTx/>
              <a:buSzTx/>
              <a:buFont typeface="Arial" pitchFamily="34" charset="0"/>
              <a:buChar char="•"/>
              <a:defRPr/>
            </a:pPr>
            <a:r>
              <a:rPr lang="en-GB" sz="1900" dirty="0" smtClean="0">
                <a:latin typeface="+mj-lt"/>
                <a:ea typeface="ＭＳ Ｐゴシック" charset="0"/>
              </a:rPr>
              <a:t>  In England, academies are collaborating in Multi-Academy Trusts and OFSTED has developed focused inspections and MAT reviews to evaluate the collaboration between schools in the Trust and how the Trust supports school improvement.</a:t>
            </a:r>
          </a:p>
          <a:p>
            <a:pPr marL="0" indent="0" fontAlgn="base">
              <a:spcBef>
                <a:spcPct val="30000"/>
              </a:spcBef>
              <a:spcAft>
                <a:spcPct val="0"/>
              </a:spcAft>
              <a:buClrTx/>
              <a:buSzTx/>
              <a:buFont typeface="Arial" pitchFamily="34" charset="0"/>
              <a:buChar char="•"/>
              <a:defRPr/>
            </a:pPr>
            <a:r>
              <a:rPr lang="en-GB" sz="1900" dirty="0" smtClean="0">
                <a:latin typeface="+mj-lt"/>
                <a:ea typeface="ＭＳ Ｐゴシック" charset="0"/>
              </a:rPr>
              <a:t>  In Netherlands, schools are required to cooperate in networks to provide inclusive education under a new education authority, so that, each student with special education needs becomes the responsibility of the whole network. Inspections include the effectiveness of the network in providing such inclusive education. </a:t>
            </a:r>
          </a:p>
          <a:p>
            <a:pPr marL="0" indent="0" fontAlgn="base">
              <a:spcBef>
                <a:spcPct val="30000"/>
              </a:spcBef>
              <a:spcAft>
                <a:spcPct val="0"/>
              </a:spcAft>
              <a:buClrTx/>
              <a:buSzTx/>
              <a:buFont typeface="Arial" pitchFamily="34" charset="0"/>
              <a:buChar char="•"/>
              <a:defRPr/>
            </a:pPr>
            <a:r>
              <a:rPr lang="en-GB" sz="1900" dirty="0" smtClean="0">
                <a:latin typeface="+mj-lt"/>
                <a:ea typeface="ＭＳ Ｐゴシック" charset="0"/>
              </a:rPr>
              <a:t> In Northern Ireland we have an example of stakeholders in the West Belfast area who have regular meetings to agree on provision and improvement. The Inspectorate is part of these meetings and evaluates the outcome of the partnership work. </a:t>
            </a:r>
          </a:p>
          <a:p>
            <a:pPr marL="0" indent="0" fontAlgn="base">
              <a:spcBef>
                <a:spcPct val="30000"/>
              </a:spcBef>
              <a:spcAft>
                <a:spcPct val="0"/>
              </a:spcAft>
              <a:buClrTx/>
              <a:buSzTx/>
              <a:buFont typeface="Arial" pitchFamily="34" charset="0"/>
              <a:buChar char="•"/>
              <a:defRPr/>
            </a:pPr>
            <a:r>
              <a:rPr lang="en-GB" sz="1900" dirty="0" smtClean="0">
                <a:latin typeface="+mj-lt"/>
                <a:ea typeface="ＭＳ Ｐゴシック" charset="0"/>
              </a:rPr>
              <a:t> In Bulgaria, a network of 10 schools is developing peer review models and the Inspectorate of Education aims to adapt their inspections to the topics and outcomes of these peer review models. </a:t>
            </a:r>
          </a:p>
          <a:p>
            <a:pPr marL="0" indent="0" fontAlgn="base">
              <a:spcBef>
                <a:spcPct val="30000"/>
              </a:spcBef>
              <a:spcAft>
                <a:spcPct val="0"/>
              </a:spcAft>
              <a:buClrTx/>
              <a:buSzTx/>
              <a:buFont typeface="Arial" pitchFamily="34" charset="0"/>
              <a:buChar char="•"/>
              <a:defRPr/>
            </a:pPr>
            <a:r>
              <a:rPr lang="en-GB" sz="1900" dirty="0" smtClean="0">
                <a:latin typeface="+mj-lt"/>
                <a:ea typeface="ＭＳ Ｐゴシック" charset="0"/>
              </a:rPr>
              <a:t> In our project we aim to map these good practices and aim to evaluate the impact that school inspections have on the partnership work of schools. </a:t>
            </a:r>
          </a:p>
          <a:p>
            <a:pPr marL="622300" lvl="1" indent="-342900" algn="just">
              <a:lnSpc>
                <a:spcPct val="100000"/>
              </a:lnSpc>
              <a:buFont typeface="Arial" pitchFamily="34" charset="0"/>
              <a:buChar char="•"/>
            </a:pPr>
            <a:r>
              <a:rPr lang="nl-NL" sz="1900" dirty="0" smtClean="0">
                <a:latin typeface="+mj-lt"/>
                <a:ea typeface="ＭＳ Ｐゴシック" charset="0"/>
              </a:rPr>
              <a:t>In our EU funded study we have suggested ways in which inspections can change their working methods to fit a more polycentric education system.</a:t>
            </a:r>
            <a:endParaRPr lang="en-US" sz="1900" b="1" i="1" dirty="0" smtClean="0">
              <a:latin typeface="+mj-lt"/>
            </a:endParaRPr>
          </a:p>
          <a:p>
            <a:pPr marL="622300" lvl="1" indent="-342900" algn="just">
              <a:lnSpc>
                <a:spcPct val="100000"/>
              </a:lnSpc>
              <a:buFont typeface="Arial" pitchFamily="34" charset="0"/>
              <a:buChar char="•"/>
            </a:pPr>
            <a:endParaRPr lang="en-US" sz="3200" b="1" i="1" dirty="0" smtClean="0">
              <a:latin typeface="+mj-lt"/>
            </a:endParaRPr>
          </a:p>
          <a:p>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4"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5" r:link="rId6" cstate="print"/>
          <a:srcRect/>
          <a:stretch>
            <a:fillRect/>
          </a:stretch>
        </p:blipFill>
        <p:spPr bwMode="auto">
          <a:xfrm>
            <a:off x="0" y="0"/>
            <a:ext cx="1887860" cy="620688"/>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normAutofit/>
          </a:bodyPr>
          <a:lstStyle/>
          <a:p>
            <a:r>
              <a:rPr lang="en-US" sz="3200" b="1" i="1" dirty="0" smtClean="0"/>
              <a:t> </a:t>
            </a:r>
          </a:p>
          <a:p>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211960"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
        <p:nvSpPr>
          <p:cNvPr id="10" name="Title 1"/>
          <p:cNvSpPr>
            <a:spLocks noGrp="1"/>
          </p:cNvSpPr>
          <p:nvPr>
            <p:ph type="title"/>
          </p:nvPr>
        </p:nvSpPr>
        <p:spPr>
          <a:xfrm>
            <a:off x="457200" y="704850"/>
            <a:ext cx="8229600" cy="420688"/>
          </a:xfrm>
        </p:spPr>
        <p:txBody>
          <a:bodyPr>
            <a:noAutofit/>
          </a:bodyPr>
          <a:lstStyle/>
          <a:p>
            <a:pPr algn="ct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bg-BG" sz="4000" b="1" dirty="0" smtClean="0"/>
              <a:t/>
            </a:r>
            <a:br>
              <a:rPr lang="bg-BG" sz="4000" b="1" dirty="0" smtClean="0"/>
            </a:br>
            <a:r>
              <a:rPr lang="en-US" sz="3200" b="1" dirty="0" smtClean="0"/>
              <a:t>http://www.schoolinspections.eu/</a:t>
            </a:r>
            <a:endParaRPr lang="bg-BG" sz="3200" b="1" dirty="0"/>
          </a:p>
        </p:txBody>
      </p:sp>
      <p:pic>
        <p:nvPicPr>
          <p:cNvPr id="11" name="Content Placeholder 5"/>
          <p:cNvPicPr>
            <a:picLocks noChangeAspect="1"/>
          </p:cNvPicPr>
          <p:nvPr/>
        </p:nvPicPr>
        <p:blipFill>
          <a:blip r:embed="rId6" cstate="print"/>
          <a:stretch>
            <a:fillRect/>
          </a:stretch>
        </p:blipFill>
        <p:spPr>
          <a:xfrm>
            <a:off x="467544" y="1412777"/>
            <a:ext cx="8208912" cy="49118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0736"/>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Interactive map:  examples of inspections of educational networks  across Europe  </a:t>
            </a:r>
            <a:r>
              <a:rPr lang="en-US" sz="2400" dirty="0" smtClean="0"/>
              <a:t>www.map.schoolinspections.eu</a:t>
            </a:r>
            <a:br>
              <a:rPr lang="en-US" sz="2400" dirty="0" smtClean="0"/>
            </a:br>
            <a:r>
              <a:rPr lang="en-US" sz="2400" dirty="0" smtClean="0"/>
              <a:t>                                      </a:t>
            </a:r>
            <a:r>
              <a:rPr lang="en-US" sz="2400" i="1" dirty="0" smtClean="0"/>
              <a:t>Submit your example!</a:t>
            </a:r>
            <a:endParaRPr lang="bg-BG" sz="2400" i="1" dirty="0"/>
          </a:p>
        </p:txBody>
      </p:sp>
      <p:sp>
        <p:nvSpPr>
          <p:cNvPr id="3" name="Content Placeholder 2"/>
          <p:cNvSpPr>
            <a:spLocks noGrp="1"/>
          </p:cNvSpPr>
          <p:nvPr>
            <p:ph idx="1"/>
          </p:nvPr>
        </p:nvSpPr>
        <p:spPr>
          <a:xfrm>
            <a:off x="457200" y="2204864"/>
            <a:ext cx="8229600" cy="4119736"/>
          </a:xfrm>
        </p:spPr>
        <p:txBody>
          <a:bodyPr>
            <a:normAutofit/>
          </a:bodyPr>
          <a:lstStyle/>
          <a:p>
            <a:r>
              <a:rPr lang="en-US" sz="3200" b="1" i="1" dirty="0" smtClean="0"/>
              <a:t> </a:t>
            </a:r>
          </a:p>
          <a:p>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211960"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pic>
        <p:nvPicPr>
          <p:cNvPr id="10" name="Content Placeholder 5"/>
          <p:cNvPicPr>
            <a:picLocks noChangeAspect="1"/>
          </p:cNvPicPr>
          <p:nvPr/>
        </p:nvPicPr>
        <p:blipFill>
          <a:blip r:embed="rId6" cstate="print"/>
          <a:stretch>
            <a:fillRect/>
          </a:stretch>
        </p:blipFill>
        <p:spPr>
          <a:xfrm>
            <a:off x="539552" y="1844824"/>
            <a:ext cx="8229600" cy="4266167"/>
          </a:xfrm>
          <a:prstGeom prst="rect">
            <a:avLst/>
          </a:prstGeom>
        </p:spPr>
      </p:pic>
      <p:sp>
        <p:nvSpPr>
          <p:cNvPr id="12" name="Arc 11"/>
          <p:cNvSpPr/>
          <p:nvPr/>
        </p:nvSpPr>
        <p:spPr>
          <a:xfrm>
            <a:off x="4427984" y="1628800"/>
            <a:ext cx="2893988" cy="842268"/>
          </a:xfrm>
          <a:prstGeom prst="arc">
            <a:avLst>
              <a:gd name="adj1" fmla="val 16951728"/>
              <a:gd name="adj2" fmla="val 0"/>
            </a:avLst>
          </a:prstGeom>
          <a:ln w="60325">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nl-NL"/>
          </a:p>
        </p:txBody>
      </p:sp>
      <p:sp>
        <p:nvSpPr>
          <p:cNvPr id="13" name="Oval 12"/>
          <p:cNvSpPr/>
          <p:nvPr/>
        </p:nvSpPr>
        <p:spPr>
          <a:xfrm>
            <a:off x="6660232" y="1772816"/>
            <a:ext cx="1440160" cy="126124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a:bodyPr>
          <a:lstStyle/>
          <a:p>
            <a:pPr algn="ctr"/>
            <a:r>
              <a:rPr lang="en-US" sz="2800" b="1" dirty="0" smtClean="0"/>
              <a:t>Interactive map:  </a:t>
            </a:r>
            <a:r>
              <a:rPr lang="en-US" sz="2800" dirty="0" smtClean="0"/>
              <a:t>www.map.schoolinspections.eu</a:t>
            </a:r>
            <a:endParaRPr lang="bg-BG" sz="2800" dirty="0"/>
          </a:p>
        </p:txBody>
      </p:sp>
      <p:sp>
        <p:nvSpPr>
          <p:cNvPr id="3" name="Content Placeholder 2"/>
          <p:cNvSpPr>
            <a:spLocks noGrp="1"/>
          </p:cNvSpPr>
          <p:nvPr>
            <p:ph idx="1"/>
          </p:nvPr>
        </p:nvSpPr>
        <p:spPr>
          <a:xfrm>
            <a:off x="457200" y="1556792"/>
            <a:ext cx="8229600" cy="4767808"/>
          </a:xfrm>
        </p:spPr>
        <p:txBody>
          <a:bodyPr>
            <a:normAutofit/>
          </a:bodyPr>
          <a:lstStyle/>
          <a:p>
            <a:pPr marL="274320" lvl="1" indent="-274320">
              <a:buClr>
                <a:schemeClr val="accent3"/>
              </a:buClr>
              <a:buSzPct val="95000"/>
              <a:buFont typeface="Wingdings" pitchFamily="2" charset="2"/>
              <a:buChar char="q"/>
            </a:pPr>
            <a:r>
              <a:rPr lang="en-US" sz="3200" b="1" i="1" dirty="0" smtClean="0">
                <a:latin typeface="+mj-lt"/>
              </a:rPr>
              <a:t> </a:t>
            </a:r>
            <a:r>
              <a:rPr lang="en-GB" sz="2800" dirty="0" smtClean="0">
                <a:latin typeface="+mj-lt"/>
              </a:rPr>
              <a:t>Examples of inspections of networks are published on an interactive map according to 3 dimensions:</a:t>
            </a:r>
          </a:p>
          <a:p>
            <a:pPr marL="274320" lvl="2" indent="-274320">
              <a:buClr>
                <a:schemeClr val="accent3"/>
              </a:buClr>
              <a:buSzPct val="95000"/>
            </a:pPr>
            <a:r>
              <a:rPr lang="en-GB" sz="2800" dirty="0" smtClean="0">
                <a:latin typeface="+mj-lt"/>
              </a:rPr>
              <a:t>Methodology </a:t>
            </a:r>
          </a:p>
          <a:p>
            <a:pPr marL="274320" lvl="2" indent="-274320">
              <a:buClr>
                <a:schemeClr val="accent3"/>
              </a:buClr>
              <a:buSzPct val="95000"/>
            </a:pPr>
            <a:r>
              <a:rPr lang="en-GB" sz="1600" dirty="0" smtClean="0">
                <a:latin typeface="+mj-lt"/>
              </a:rPr>
              <a:t>Involves the collection and analysis of empirical data for the study and judgment of educational quality (e.g. quality of schools and educational networks). This section provides examples of frameworks and instruments used in the inspections of (formal and informal) networks of schools.</a:t>
            </a:r>
            <a:endParaRPr lang="en-GB" sz="1600" i="1" dirty="0" smtClean="0">
              <a:latin typeface="+mj-lt"/>
            </a:endParaRPr>
          </a:p>
          <a:p>
            <a:pPr marL="274320" lvl="2" indent="-274320">
              <a:buClr>
                <a:schemeClr val="accent3"/>
              </a:buClr>
              <a:buSzPct val="95000"/>
            </a:pPr>
            <a:r>
              <a:rPr lang="en-GB" sz="2800" dirty="0" smtClean="0">
                <a:latin typeface="+mj-lt"/>
              </a:rPr>
              <a:t>Valuing/judgement </a:t>
            </a:r>
          </a:p>
          <a:p>
            <a:pPr marL="274320" lvl="2" indent="-274320">
              <a:buClr>
                <a:schemeClr val="accent3"/>
              </a:buClr>
              <a:buSzPct val="95000"/>
            </a:pPr>
            <a:r>
              <a:rPr lang="en-GB" sz="1600" dirty="0" smtClean="0">
                <a:latin typeface="+mj-lt"/>
              </a:rPr>
              <a:t>Involves the making of value judgments about the quality of some object, situation or process. Here you can find examples of how Inspectorates of Education value and judge the quality of educational networks: which criteria do they use, and how do they come to an overall judgement on the quality of networks, and how are stakeholders (e.g. schools, school governing bodies) involved in deciding on those criteria?</a:t>
            </a:r>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211960"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a:bodyPr>
          <a:lstStyle/>
          <a:p>
            <a:pPr algn="ctr"/>
            <a:r>
              <a:rPr lang="en-US" sz="2400" b="1" dirty="0" smtClean="0"/>
              <a:t>Interactive map:  </a:t>
            </a:r>
            <a:r>
              <a:rPr lang="en-US" sz="2400" dirty="0" smtClean="0"/>
              <a:t>www.map.schoolinspections.eu</a:t>
            </a:r>
            <a:endParaRPr lang="bg-BG" sz="2400" dirty="0"/>
          </a:p>
        </p:txBody>
      </p:sp>
      <p:sp>
        <p:nvSpPr>
          <p:cNvPr id="3" name="Content Placeholder 2"/>
          <p:cNvSpPr>
            <a:spLocks noGrp="1"/>
          </p:cNvSpPr>
          <p:nvPr>
            <p:ph idx="1"/>
          </p:nvPr>
        </p:nvSpPr>
        <p:spPr>
          <a:xfrm>
            <a:off x="457200" y="1484784"/>
            <a:ext cx="8229600" cy="4839816"/>
          </a:xfrm>
        </p:spPr>
        <p:txBody>
          <a:bodyPr>
            <a:normAutofit/>
          </a:bodyPr>
          <a:lstStyle/>
          <a:p>
            <a:pPr marL="274320" lvl="1" indent="-274320">
              <a:buClr>
                <a:schemeClr val="accent3"/>
              </a:buClr>
              <a:buSzPct val="95000"/>
            </a:pPr>
            <a:r>
              <a:rPr lang="en-GB" sz="2800" dirty="0" smtClean="0">
                <a:latin typeface="+mj-lt"/>
              </a:rPr>
              <a:t>User involvement</a:t>
            </a:r>
          </a:p>
          <a:p>
            <a:pPr marL="274320" lvl="1" indent="-274320">
              <a:buClr>
                <a:schemeClr val="accent3"/>
              </a:buClr>
              <a:buSzPct val="95000"/>
            </a:pPr>
            <a:r>
              <a:rPr lang="en-GB" sz="2000" dirty="0" smtClean="0">
                <a:latin typeface="+mj-lt"/>
              </a:rPr>
              <a:t>Involving stakeholders (e.g. parents, school staff, school governing bodies, local authorities) in developing frameworks for their inspections of educational networks, as well as in the actual inspections itself. </a:t>
            </a:r>
          </a:p>
          <a:p>
            <a:pPr marL="274320" lvl="1" indent="-274320">
              <a:buClr>
                <a:schemeClr val="accent3"/>
              </a:buClr>
              <a:buSzPct val="95000"/>
            </a:pPr>
            <a:r>
              <a:rPr lang="en-US" sz="2000" b="1" i="1" dirty="0" smtClean="0">
                <a:latin typeface="+mj-lt"/>
              </a:rPr>
              <a:t> </a:t>
            </a:r>
            <a:r>
              <a:rPr lang="en-GB" sz="2000" dirty="0" smtClean="0">
                <a:latin typeface="+mj-lt"/>
              </a:rPr>
              <a:t>Involvement can range from consultations on frameworks and  quality standards for the evaluation of networks, incorporating  standards set by networks in their inspection frameworks, setting the agenda for the inspection with stakeholders in the network, interviewing stakeholders during an inspection to learn about the quality of educational networks, to discussing and 	deciding on outcomes and consequences of inspections of Educational networks.</a:t>
            </a:r>
          </a:p>
          <a:p>
            <a:pPr marL="274320" lvl="1" indent="-274320">
              <a:buClr>
                <a:schemeClr val="accent3"/>
              </a:buClr>
              <a:buSzPct val="95000"/>
            </a:pPr>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a:bodyPr>
          <a:lstStyle/>
          <a:p>
            <a:pPr algn="ctr"/>
            <a:r>
              <a:rPr lang="en-US" sz="3200" b="1" dirty="0" smtClean="0"/>
              <a:t>2. PINS project’s aim and partners in Sofia</a:t>
            </a:r>
            <a:endParaRPr lang="bg-BG" sz="3200" b="1" dirty="0"/>
          </a:p>
        </p:txBody>
      </p:sp>
      <p:sp>
        <p:nvSpPr>
          <p:cNvPr id="3" name="Content Placeholder 2"/>
          <p:cNvSpPr>
            <a:spLocks noGrp="1"/>
          </p:cNvSpPr>
          <p:nvPr>
            <p:ph idx="1"/>
          </p:nvPr>
        </p:nvSpPr>
        <p:spPr>
          <a:xfrm>
            <a:off x="457200" y="1484784"/>
            <a:ext cx="8229600" cy="4839816"/>
          </a:xfrm>
        </p:spPr>
        <p:txBody>
          <a:bodyPr>
            <a:normAutofit lnSpcReduction="10000"/>
          </a:bodyPr>
          <a:lstStyle/>
          <a:p>
            <a:pPr>
              <a:buFont typeface="Wingdings" pitchFamily="2" charset="2"/>
              <a:buChar char="q"/>
            </a:pPr>
            <a:r>
              <a:rPr lang="en-US" sz="2400" b="1" i="1" dirty="0" smtClean="0"/>
              <a:t> </a:t>
            </a:r>
            <a:r>
              <a:rPr lang="en-US" sz="2400" b="1" i="1" dirty="0" smtClean="0">
                <a:latin typeface="+mj-lt"/>
              </a:rPr>
              <a:t>Aim</a:t>
            </a:r>
            <a:r>
              <a:rPr lang="en-US" sz="2400" dirty="0" smtClean="0">
                <a:latin typeface="+mj-lt"/>
              </a:rPr>
              <a:t>: to test a new model of inspection, innovative for Bulgarian practice – inspection of network of schools (polycentric inspection mode)</a:t>
            </a:r>
          </a:p>
          <a:p>
            <a:r>
              <a:rPr lang="en-US" sz="2400" b="1" i="1" dirty="0" smtClean="0">
                <a:latin typeface="+mj-lt"/>
              </a:rPr>
              <a:t>Partners: </a:t>
            </a:r>
            <a:r>
              <a:rPr lang="en-US" sz="2400" dirty="0" smtClean="0">
                <a:latin typeface="+mj-lt"/>
              </a:rPr>
              <a:t>Sofia University “St. </a:t>
            </a:r>
            <a:r>
              <a:rPr lang="en-US" sz="2400" dirty="0" err="1" smtClean="0">
                <a:latin typeface="+mj-lt"/>
              </a:rPr>
              <a:t>Kliment</a:t>
            </a:r>
            <a:r>
              <a:rPr lang="en-US" sz="2400" dirty="0" smtClean="0">
                <a:latin typeface="+mj-lt"/>
              </a:rPr>
              <a:t> </a:t>
            </a:r>
            <a:r>
              <a:rPr lang="en-US" sz="2400" dirty="0" err="1" smtClean="0">
                <a:latin typeface="+mj-lt"/>
              </a:rPr>
              <a:t>Ohridski</a:t>
            </a:r>
            <a:r>
              <a:rPr lang="en-US" sz="2400" dirty="0" smtClean="0">
                <a:latin typeface="+mj-lt"/>
              </a:rPr>
              <a:t>”, Faculty of </a:t>
            </a:r>
            <a:r>
              <a:rPr lang="en-US" sz="2400" dirty="0" err="1" smtClean="0">
                <a:latin typeface="+mj-lt"/>
              </a:rPr>
              <a:t>Educaton</a:t>
            </a:r>
            <a:r>
              <a:rPr lang="en-US" sz="2400" dirty="0" smtClean="0">
                <a:latin typeface="+mj-lt"/>
              </a:rPr>
              <a:t> (coordinator, investigator), Regional Inspectorate of Education Sofia-city, 10 schools in Sofia </a:t>
            </a:r>
            <a:endParaRPr lang="bg-BG" sz="2400" dirty="0" smtClean="0">
              <a:latin typeface="+mj-lt"/>
            </a:endParaRPr>
          </a:p>
          <a:p>
            <a:pPr marL="274320" lvl="1" indent="-274320">
              <a:buClr>
                <a:schemeClr val="accent3"/>
              </a:buClr>
              <a:buSzPct val="95000"/>
              <a:buFont typeface="Wingdings" pitchFamily="2" charset="2"/>
              <a:buChar char="§"/>
            </a:pPr>
            <a:r>
              <a:rPr lang="en-US" dirty="0" smtClean="0">
                <a:latin typeface="+mj-lt"/>
                <a:cs typeface="Times New Roman" pitchFamily="18" charset="0"/>
              </a:rPr>
              <a:t>Network of schools, inspectorate and university are collaborating to improve school education and management through identifying and addressing common issues, sharing good practices, developing common know-how and by introducing innovative practices. Voluntary participation, signed agreement for cooperation,  non-formal network (no funding or other resources available) </a:t>
            </a:r>
          </a:p>
          <a:p>
            <a:pPr>
              <a:buNone/>
            </a:pPr>
            <a:endParaRPr lang="bg-BG" sz="1800" dirty="0" smtClean="0"/>
          </a:p>
          <a:p>
            <a:pPr marL="274320" lvl="1" indent="-274320">
              <a:buClr>
                <a:schemeClr val="accent3"/>
              </a:buClr>
              <a:buSzPct val="95000"/>
            </a:pPr>
            <a:endParaRPr lang="bg-BG" sz="3200" dirty="0" smtClean="0"/>
          </a:p>
          <a:p>
            <a:endParaRPr lang="en-US" sz="3200" dirty="0" smtClean="0"/>
          </a:p>
          <a:p>
            <a:endParaRPr lang="en-US" sz="3200" dirty="0" smtClean="0"/>
          </a:p>
        </p:txBody>
      </p:sp>
      <p:pic>
        <p:nvPicPr>
          <p:cNvPr id="5" name="Picture 4" descr="C:\Users\user\Desktop\Capture.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67944" y="0"/>
            <a:ext cx="943851" cy="692303"/>
          </a:xfrm>
          <a:prstGeom prst="rect">
            <a:avLst/>
          </a:prstGeom>
          <a:noFill/>
          <a:ln>
            <a:noFill/>
          </a:ln>
        </p:spPr>
      </p:pic>
      <p:pic>
        <p:nvPicPr>
          <p:cNvPr id="6" name="Picture 5" descr="C:\Users\Vania Kastreva.RIOSOFIAGRAD\Desktop\ruo_logo3_upd_tmb.gif"/>
          <p:cNvPicPr/>
          <p:nvPr/>
        </p:nvPicPr>
        <p:blipFill>
          <a:blip r:embed="rId3" cstate="print"/>
          <a:srcRect/>
          <a:stretch>
            <a:fillRect/>
          </a:stretch>
        </p:blipFill>
        <p:spPr bwMode="auto">
          <a:xfrm>
            <a:off x="8168182" y="0"/>
            <a:ext cx="975818" cy="692696"/>
          </a:xfrm>
          <a:prstGeom prst="rect">
            <a:avLst/>
          </a:prstGeom>
          <a:noFill/>
          <a:ln w="9525">
            <a:noFill/>
            <a:miter lim="800000"/>
            <a:headEnd/>
            <a:tailEnd/>
          </a:ln>
        </p:spPr>
      </p:pic>
      <p:pic>
        <p:nvPicPr>
          <p:cNvPr id="9" name="Picture 8" descr="http://www.ond.vlaanderen.be/inspectie/sici/sici.png"/>
          <p:cNvPicPr/>
          <p:nvPr/>
        </p:nvPicPr>
        <p:blipFill>
          <a:blip r:embed="rId4" r:link="rId5" cstate="print"/>
          <a:srcRect/>
          <a:stretch>
            <a:fillRect/>
          </a:stretch>
        </p:blipFill>
        <p:spPr bwMode="auto">
          <a:xfrm>
            <a:off x="0" y="0"/>
            <a:ext cx="1887860" cy="548680"/>
          </a:xfrm>
          <a:prstGeom prst="rect">
            <a:avLst/>
          </a:prstGeom>
          <a:noFill/>
          <a:ln w="9525">
            <a:noFill/>
            <a:miter lim="800000"/>
            <a:headEnd/>
            <a:tailEnd/>
          </a:ln>
        </p:spPr>
      </p:pic>
      <p:graphicFrame>
        <p:nvGraphicFramePr>
          <p:cNvPr id="16" name="Table 15"/>
          <p:cNvGraphicFramePr>
            <a:graphicFrameLocks noGrp="1"/>
          </p:cNvGraphicFramePr>
          <p:nvPr/>
        </p:nvGraphicFramePr>
        <p:xfrm>
          <a:off x="4788024" y="6381328"/>
          <a:ext cx="4209415" cy="350520"/>
        </p:xfrm>
        <a:graphic>
          <a:graphicData uri="http://schemas.openxmlformats.org/drawingml/2006/table">
            <a:tbl>
              <a:tblPr/>
              <a:tblGrid>
                <a:gridCol w="1554480"/>
                <a:gridCol w="2654935"/>
              </a:tblGrid>
              <a:tr h="0">
                <a:tc>
                  <a:txBody>
                    <a:bodyPr/>
                    <a:lstStyle/>
                    <a:p>
                      <a:pPr algn="just">
                        <a:lnSpc>
                          <a:spcPct val="115000"/>
                        </a:lnSpc>
                        <a:spcAft>
                          <a:spcPts val="0"/>
                        </a:spcAft>
                      </a:pPr>
                      <a:r>
                        <a:rPr lang="bg-BG" sz="1000" b="1" dirty="0">
                          <a:latin typeface="Times New Roman"/>
                          <a:ea typeface="Calibri"/>
                          <a:cs typeface="Times New Roman"/>
                        </a:rPr>
                        <a:t>Project name:</a:t>
                      </a:r>
                      <a:endParaRPr lang="bg-BG" sz="1100" dirty="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a:latin typeface="Times New Roman"/>
                          <a:ea typeface="Calibri"/>
                          <a:cs typeface="Times New Roman"/>
                        </a:rPr>
                        <a:t>Polycentric inspections of networks of schools</a:t>
                      </a:r>
                      <a:endParaRPr lang="bg-BG" sz="1100">
                        <a:latin typeface="Calibri"/>
                        <a:ea typeface="Calibri"/>
                        <a:cs typeface="Times New Roman"/>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bg-BG" sz="1000" b="1">
                          <a:latin typeface="Times New Roman"/>
                          <a:ea typeface="Calibri"/>
                          <a:cs typeface="Times New Roman"/>
                        </a:rPr>
                        <a:t>Reference number:</a:t>
                      </a:r>
                      <a:endParaRPr lang="bg-BG" sz="1100">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bg-BG" sz="1000" dirty="0">
                          <a:latin typeface="Times New Roman"/>
                          <a:ea typeface="Calibri"/>
                          <a:cs typeface="Times New Roman"/>
                        </a:rPr>
                        <a:t>2014-1-UK01-KA200-001798</a:t>
                      </a:r>
                      <a:endParaRPr lang="bg-BG"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5366" name="Rectangle 6"/>
          <p:cNvSpPr>
            <a:spLocks noChangeArrowheads="1"/>
          </p:cNvSpPr>
          <p:nvPr/>
        </p:nvSpPr>
        <p:spPr bwMode="auto">
          <a:xfrm>
            <a:off x="179512" y="6453336"/>
            <a:ext cx="403244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Erasmus+ 2014 Key Action 2 (KA2), Strategic Partnerships Project</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784</TotalTime>
  <Words>3698</Words>
  <Application>Microsoft Office PowerPoint</Application>
  <PresentationFormat>On-screen Show (4:3)</PresentationFormat>
  <Paragraphs>319</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Polycentric inspections in Bulgaria to evaluate and solve local and context-specific problems    </vt:lpstr>
      <vt:lpstr>Contents</vt:lpstr>
      <vt:lpstr>1. An EU-funded study on ‘polycentric inspections’</vt:lpstr>
      <vt:lpstr>An EU-funded study on ‘polycentric inspections’</vt:lpstr>
      <vt:lpstr>         http://www.schoolinspections.eu/</vt:lpstr>
      <vt:lpstr>    Interactive map:  examples of inspections of educational networks  across Europe  www.map.schoolinspections.eu                                       Submit your example!</vt:lpstr>
      <vt:lpstr>Interactive map:  www.map.schoolinspections.eu</vt:lpstr>
      <vt:lpstr>Interactive map:  www.map.schoolinspections.eu</vt:lpstr>
      <vt:lpstr>2. PINS project’s aim and partners in Sofia</vt:lpstr>
      <vt:lpstr>3. Education system and school inspections  in Bulgaria –  the context of testing new modes of inspection</vt:lpstr>
      <vt:lpstr>4. Project’s phases and Sofia network activities </vt:lpstr>
      <vt:lpstr>Self-evaluation and peer evaluation of the Sofia network of schools</vt:lpstr>
      <vt:lpstr>Self-evaluation and peer-evaluation of the Sofia network of schools (2)</vt:lpstr>
      <vt:lpstr>5. Polycentric inspection of Sofia network of schools – activities, products and results</vt:lpstr>
      <vt:lpstr>Polycentric inspection of  Sofia network of schools (2)</vt:lpstr>
      <vt:lpstr>Polycentric inspection of Sofia network of schools (3)</vt:lpstr>
      <vt:lpstr>Polycentric inspection of Sofia network of schools (3)</vt:lpstr>
      <vt:lpstr>5. Polycentric inspection of Sofia network of schools (4)</vt:lpstr>
      <vt:lpstr>5. Polycentric inspection of Sofia network of schools (5)</vt:lpstr>
      <vt:lpstr>5. Polycentric inspection of Sofia network of schools (6)</vt:lpstr>
      <vt:lpstr>Polycentric inspection results in Sofia </vt:lpstr>
      <vt:lpstr>PINS project results in Sofia </vt:lpstr>
      <vt:lpstr>PINS project effects in Bulgaria </vt:lpstr>
      <vt:lpstr>6. Dissemination activities of Sofia network </vt:lpstr>
      <vt:lpstr>    Q&amp;A session</vt:lpstr>
      <vt:lpstr>Contacts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dc:creator>
  <cp:lastModifiedBy>Irena Topuzi</cp:lastModifiedBy>
  <cp:revision>223</cp:revision>
  <dcterms:created xsi:type="dcterms:W3CDTF">2016-11-14T05:18:32Z</dcterms:created>
  <dcterms:modified xsi:type="dcterms:W3CDTF">2016-11-24T13:00:06Z</dcterms:modified>
</cp:coreProperties>
</file>