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2"/>
  </p:notesMasterIdLst>
  <p:handoutMasterIdLst>
    <p:handoutMasterId r:id="rId33"/>
  </p:handoutMasterIdLst>
  <p:sldIdLst>
    <p:sldId id="257" r:id="rId2"/>
    <p:sldId id="314" r:id="rId3"/>
    <p:sldId id="315" r:id="rId4"/>
    <p:sldId id="319" r:id="rId5"/>
    <p:sldId id="320" r:id="rId6"/>
    <p:sldId id="299" r:id="rId7"/>
    <p:sldId id="300" r:id="rId8"/>
    <p:sldId id="302" r:id="rId9"/>
    <p:sldId id="303" r:id="rId10"/>
    <p:sldId id="274" r:id="rId11"/>
    <p:sldId id="317" r:id="rId12"/>
    <p:sldId id="287" r:id="rId13"/>
    <p:sldId id="282" r:id="rId14"/>
    <p:sldId id="283" r:id="rId15"/>
    <p:sldId id="277" r:id="rId16"/>
    <p:sldId id="272" r:id="rId17"/>
    <p:sldId id="285" r:id="rId18"/>
    <p:sldId id="278" r:id="rId19"/>
    <p:sldId id="295" r:id="rId20"/>
    <p:sldId id="311" r:id="rId21"/>
    <p:sldId id="271" r:id="rId22"/>
    <p:sldId id="286" r:id="rId23"/>
    <p:sldId id="290" r:id="rId24"/>
    <p:sldId id="293" r:id="rId25"/>
    <p:sldId id="305" r:id="rId26"/>
    <p:sldId id="288" r:id="rId27"/>
    <p:sldId id="308" r:id="rId28"/>
    <p:sldId id="304" r:id="rId29"/>
    <p:sldId id="281" r:id="rId30"/>
    <p:sldId id="318" r:id="rId31"/>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ABBA85E4-4BAD-4B4A-8BD7-064A2D63BD32}">
          <p14:sldIdLst>
            <p14:sldId id="257"/>
            <p14:sldId id="314"/>
            <p14:sldId id="315"/>
            <p14:sldId id="319"/>
            <p14:sldId id="320"/>
            <p14:sldId id="299"/>
            <p14:sldId id="300"/>
            <p14:sldId id="302"/>
            <p14:sldId id="303"/>
            <p14:sldId id="274"/>
            <p14:sldId id="317"/>
            <p14:sldId id="287"/>
            <p14:sldId id="282"/>
            <p14:sldId id="283"/>
            <p14:sldId id="277"/>
            <p14:sldId id="272"/>
            <p14:sldId id="285"/>
            <p14:sldId id="278"/>
            <p14:sldId id="295"/>
            <p14:sldId id="311"/>
            <p14:sldId id="271"/>
            <p14:sldId id="286"/>
            <p14:sldId id="290"/>
            <p14:sldId id="293"/>
            <p14:sldId id="305"/>
            <p14:sldId id="288"/>
            <p14:sldId id="308"/>
            <p14:sldId id="304"/>
            <p14:sldId id="281"/>
            <p14:sldId id="318"/>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35" autoAdjust="0"/>
    <p:restoredTop sz="85714" autoAdjust="0"/>
  </p:normalViewPr>
  <p:slideViewPr>
    <p:cSldViewPr>
      <p:cViewPr>
        <p:scale>
          <a:sx n="70" d="100"/>
          <a:sy n="70" d="100"/>
        </p:scale>
        <p:origin x="-1374"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2" d="100"/>
          <a:sy n="82" d="100"/>
        </p:scale>
        <p:origin x="-2064"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45754437-3DC1-408F-81EA-B072E6ED2198}" type="datetimeFigureOut">
              <a:rPr lang="en-US"/>
              <a:pPr>
                <a:defRPr/>
              </a:pPr>
              <a:t>5/23/2014</a:t>
            </a:fld>
            <a:endParaRPr lang="en-GB"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558D4C9-BFA3-4630-8ADC-98FAC732C336}" type="slidenum">
              <a:rPr lang="en-GB"/>
              <a:pPr>
                <a:defRPr/>
              </a:pPr>
              <a:t>‹#›</a:t>
            </a:fld>
            <a:endParaRPr lang="en-GB" dirty="0"/>
          </a:p>
        </p:txBody>
      </p:sp>
    </p:spTree>
    <p:extLst>
      <p:ext uri="{BB962C8B-B14F-4D97-AF65-F5344CB8AC3E}">
        <p14:creationId xmlns:p14="http://schemas.microsoft.com/office/powerpoint/2010/main" val="31482237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95216B33-12CD-4F13-8556-F25DCF98A307}" type="datetimeFigureOut">
              <a:rPr lang="en-US"/>
              <a:pPr>
                <a:defRPr/>
              </a:pPr>
              <a:t>5/23/2014</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0FB8D63-7126-4F47-BEE4-95BD25970597}" type="slidenum">
              <a:rPr lang="en-GB"/>
              <a:pPr>
                <a:defRPr/>
              </a:pPr>
              <a:t>‹#›</a:t>
            </a:fld>
            <a:endParaRPr lang="en-GB" dirty="0"/>
          </a:p>
        </p:txBody>
      </p:sp>
    </p:spTree>
    <p:extLst>
      <p:ext uri="{BB962C8B-B14F-4D97-AF65-F5344CB8AC3E}">
        <p14:creationId xmlns:p14="http://schemas.microsoft.com/office/powerpoint/2010/main" val="1829062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0FB8D63-7126-4F47-BEE4-95BD25970597}" type="slidenum">
              <a:rPr lang="en-GB" smtClean="0"/>
              <a:pPr>
                <a:defRPr/>
              </a:pPr>
              <a:t>1</a:t>
            </a:fld>
            <a:endParaRPr lang="en-GB" dirty="0"/>
          </a:p>
        </p:txBody>
      </p:sp>
    </p:spTree>
    <p:extLst>
      <p:ext uri="{BB962C8B-B14F-4D97-AF65-F5344CB8AC3E}">
        <p14:creationId xmlns:p14="http://schemas.microsoft.com/office/powerpoint/2010/main" val="3383195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0FB8D63-7126-4F47-BEE4-95BD25970597}" type="slidenum">
              <a:rPr lang="en-GB" smtClean="0"/>
              <a:pPr>
                <a:defRPr/>
              </a:pPr>
              <a:t>4</a:t>
            </a:fld>
            <a:endParaRPr lang="en-GB" dirty="0"/>
          </a:p>
        </p:txBody>
      </p:sp>
    </p:spTree>
    <p:extLst>
      <p:ext uri="{BB962C8B-B14F-4D97-AF65-F5344CB8AC3E}">
        <p14:creationId xmlns:p14="http://schemas.microsoft.com/office/powerpoint/2010/main" val="2249855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DBFEAC-365E-46C9-BA30-4EFA500DB652}" type="slidenum">
              <a:rPr lang="en-US"/>
              <a:pPr/>
              <a:t>17</a:t>
            </a:fld>
            <a:endParaRPr lang="en-US" dirty="0"/>
          </a:p>
        </p:txBody>
      </p:sp>
      <p:sp>
        <p:nvSpPr>
          <p:cNvPr id="135170" name="Rectangle 2"/>
          <p:cNvSpPr>
            <a:spLocks noGrp="1" noRot="1" noChangeAspect="1" noChangeArrowheads="1"/>
          </p:cNvSpPr>
          <p:nvPr>
            <p:ph type="sldImg"/>
          </p:nvPr>
        </p:nvSpPr>
        <p:spPr bwMode="auto">
          <a:xfrm>
            <a:off x="1092200" y="871538"/>
            <a:ext cx="4622800" cy="3468687"/>
          </a:xfrm>
          <a:prstGeom prst="rect">
            <a:avLst/>
          </a:prstGeom>
          <a:solidFill>
            <a:srgbClr val="FFFFFF"/>
          </a:solidFill>
          <a:ln>
            <a:solidFill>
              <a:srgbClr val="000000"/>
            </a:solidFill>
            <a:miter lim="800000"/>
            <a:headEnd/>
            <a:tailEnd/>
          </a:ln>
        </p:spPr>
      </p:sp>
      <p:sp>
        <p:nvSpPr>
          <p:cNvPr id="135171" name="Rectangle 3"/>
          <p:cNvSpPr>
            <a:spLocks noGrp="1" noChangeArrowheads="1"/>
          </p:cNvSpPr>
          <p:nvPr>
            <p:ph type="body" idx="1"/>
          </p:nvPr>
        </p:nvSpPr>
        <p:spPr bwMode="auto">
          <a:xfrm>
            <a:off x="904784" y="4718600"/>
            <a:ext cx="4988109" cy="4179184"/>
          </a:xfrm>
          <a:prstGeom prst="rect">
            <a:avLst/>
          </a:prstGeom>
          <a:solidFill>
            <a:srgbClr val="FFFFFF"/>
          </a:solidFill>
          <a:ln>
            <a:solidFill>
              <a:srgbClr val="000000"/>
            </a:solidFill>
            <a:miter lim="800000"/>
            <a:headEnd/>
            <a:tailEnd/>
          </a:ln>
        </p:spPr>
        <p:txBody>
          <a:bodyPr/>
          <a:lstStyle/>
          <a:p>
            <a:pPr eaLnBrk="0" hangingPunct="0">
              <a:spcBef>
                <a:spcPct val="0"/>
              </a:spcBef>
            </a:pPr>
            <a:endParaRPr lang="en-US" dirty="0"/>
          </a:p>
        </p:txBody>
      </p:sp>
    </p:spTree>
    <p:extLst>
      <p:ext uri="{BB962C8B-B14F-4D97-AF65-F5344CB8AC3E}">
        <p14:creationId xmlns:p14="http://schemas.microsoft.com/office/powerpoint/2010/main" val="4017053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514698-A57F-46FA-9448-6ADFFAF9CA76}" type="slidenum">
              <a:rPr lang="en-GB"/>
              <a:pPr eaLnBrk="1" hangingPunct="1"/>
              <a:t>21</a:t>
            </a:fld>
            <a:endParaRPr lang="en-GB" dirty="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2202870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0FB8D63-7126-4F47-BEE4-95BD25970597}" type="slidenum">
              <a:rPr lang="en-GB" smtClean="0"/>
              <a:pPr>
                <a:defRPr/>
              </a:pPr>
              <a:t>22</a:t>
            </a:fld>
            <a:endParaRPr lang="en-GB" dirty="0"/>
          </a:p>
        </p:txBody>
      </p:sp>
    </p:spTree>
    <p:extLst>
      <p:ext uri="{BB962C8B-B14F-4D97-AF65-F5344CB8AC3E}">
        <p14:creationId xmlns:p14="http://schemas.microsoft.com/office/powerpoint/2010/main" val="1150042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0FB8D63-7126-4F47-BEE4-95BD25970597}" type="slidenum">
              <a:rPr lang="en-GB" smtClean="0"/>
              <a:pPr>
                <a:defRPr/>
              </a:pPr>
              <a:t>28</a:t>
            </a:fld>
            <a:endParaRPr lang="en-GB" dirty="0"/>
          </a:p>
        </p:txBody>
      </p:sp>
    </p:spTree>
    <p:extLst>
      <p:ext uri="{BB962C8B-B14F-4D97-AF65-F5344CB8AC3E}">
        <p14:creationId xmlns:p14="http://schemas.microsoft.com/office/powerpoint/2010/main" val="3607213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981966D5-77A1-4E02-80FA-25A7B3415852}" type="datetimeFigureOut">
              <a:rPr lang="en-US"/>
              <a:pPr>
                <a:defRPr/>
              </a:pPr>
              <a:t>5/23/2014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93583E5C-5928-49AE-8A8A-874639668B55}" type="slidenum">
              <a:rPr lang="en-GB"/>
              <a:pPr>
                <a:defRPr/>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46D2E920-8528-4990-BDB9-D5C2079A3603}" type="datetimeFigureOut">
              <a:rPr lang="en-US"/>
              <a:pPr>
                <a:defRPr/>
              </a:pPr>
              <a:t>5/23/2014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E1B9E272-1269-4898-BC49-A4A9DAED6FCB}" type="slidenum">
              <a:rPr lang="en-GB"/>
              <a:pPr>
                <a:defRPr/>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46EE5AF-7032-4A90-A4AE-82A6FC60B191}" type="datetimeFigureOut">
              <a:rPr lang="en-US"/>
              <a:pPr>
                <a:defRPr/>
              </a:pPr>
              <a:t>5/23/2014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75E05166-C57F-4E5D-8AD9-D5F905EC9B7E}" type="slidenum">
              <a:rPr lang="en-GB"/>
              <a:pPr>
                <a:defRPr/>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11F9D5F0-2EA5-4024-8131-1D6B81EA2400}" type="datetimeFigureOut">
              <a:rPr lang="en-US"/>
              <a:pPr>
                <a:defRPr/>
              </a:pPr>
              <a:t>5/23/2014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190EBD84-FEC7-4A1E-8608-470DCFDF2742}" type="slidenum">
              <a:rPr lang="en-GB"/>
              <a:pPr>
                <a:defRPr/>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B301304-6369-49A4-B76E-10462E2A0B82}" type="datetimeFigureOut">
              <a:rPr lang="en-US"/>
              <a:pPr>
                <a:defRPr/>
              </a:pPr>
              <a:t>5/23/2014</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dirty="0"/>
          </a:p>
        </p:txBody>
      </p:sp>
      <p:sp>
        <p:nvSpPr>
          <p:cNvPr id="4" name="Slide Number Placeholder 5"/>
          <p:cNvSpPr>
            <a:spLocks noGrp="1"/>
          </p:cNvSpPr>
          <p:nvPr>
            <p:ph type="sldNum" sz="quarter" idx="12"/>
          </p:nvPr>
        </p:nvSpPr>
        <p:spPr/>
        <p:txBody>
          <a:bodyPr/>
          <a:lstStyle>
            <a:lvl1pPr>
              <a:defRPr/>
            </a:lvl1pPr>
          </a:lstStyle>
          <a:p>
            <a:pPr>
              <a:defRPr/>
            </a:pPr>
            <a:fld id="{CE6C4AF4-53E6-4ECD-8559-4837CF394E4B}" type="slidenum">
              <a:rPr lang="en-GB"/>
              <a:pPr>
                <a:defRPr/>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68313" y="1628775"/>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8313" y="3967163"/>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478241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Education Scotland</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22D4492-1047-43CE-94C9-B431A17B6BB0}" type="datetimeFigureOut">
              <a:rPr lang="en-US"/>
              <a:pPr>
                <a:defRPr/>
              </a:pPr>
              <a:t>5/23/2014</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11BE01E-56ED-461C-B19A-85918CEA3DBF}" type="slidenum">
              <a:rPr lang="en-GB"/>
              <a:pPr>
                <a:defRPr/>
              </a:pPr>
              <a:t>‹#›</a:t>
            </a:fld>
            <a:endParaRPr lang="en-GB" dirty="0"/>
          </a:p>
        </p:txBody>
      </p:sp>
      <p:pic>
        <p:nvPicPr>
          <p:cNvPr id="1031" name="Picture 13" descr="ES_logo_CMYK_With Strap.tif"/>
          <p:cNvPicPr>
            <a:picLocks noChangeAspect="1"/>
          </p:cNvPicPr>
          <p:nvPr userDrawn="1"/>
        </p:nvPicPr>
        <p:blipFill>
          <a:blip r:embed="rId8"/>
          <a:srcRect/>
          <a:stretch>
            <a:fillRect/>
          </a:stretch>
        </p:blipFill>
        <p:spPr bwMode="auto">
          <a:xfrm>
            <a:off x="7000875" y="5715000"/>
            <a:ext cx="1668463" cy="9429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3" r:id="rId1"/>
    <p:sldLayoutId id="2147483652" r:id="rId2"/>
    <p:sldLayoutId id="2147483651" r:id="rId3"/>
    <p:sldLayoutId id="2147483650" r:id="rId4"/>
    <p:sldLayoutId id="2147483649" r:id="rId5"/>
    <p:sldLayoutId id="2147483654" r:id="rId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creativescotland.com/" TargetMode="External"/><Relationship Id="rId2" Type="http://schemas.openxmlformats.org/officeDocument/2006/relationships/hyperlink" Target="http://www.educationscotland.gov.uk/" TargetMode="External"/><Relationship Id="rId1" Type="http://schemas.openxmlformats.org/officeDocument/2006/relationships/slideLayout" Target="../slideLayouts/slideLayout2.xml"/><Relationship Id="rId4" Type="http://schemas.openxmlformats.org/officeDocument/2006/relationships/hyperlink" Target="http://www.creativityportal.org.uk/"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ctrTitle"/>
          </p:nvPr>
        </p:nvSpPr>
        <p:spPr>
          <a:xfrm>
            <a:off x="685800" y="548681"/>
            <a:ext cx="7772400" cy="2016223"/>
          </a:xfrm>
        </p:spPr>
        <p:txBody>
          <a:bodyPr/>
          <a:lstStyle/>
          <a:p>
            <a:pPr eaLnBrk="1" hangingPunct="1"/>
            <a:r>
              <a:rPr lang="en-GB" dirty="0" smtClean="0">
                <a:latin typeface="Arial" charset="0"/>
                <a:cs typeface="Arial" charset="0"/>
              </a:rPr>
              <a:t>Inspection </a:t>
            </a:r>
            <a:r>
              <a:rPr lang="en-GB" dirty="0">
                <a:latin typeface="Arial" charset="0"/>
                <a:cs typeface="Arial" charset="0"/>
              </a:rPr>
              <a:t>-</a:t>
            </a:r>
            <a:r>
              <a:rPr lang="en-GB" dirty="0" smtClean="0">
                <a:latin typeface="Arial" charset="0"/>
                <a:cs typeface="Arial" charset="0"/>
              </a:rPr>
              <a:t> Creativity</a:t>
            </a:r>
          </a:p>
        </p:txBody>
      </p:sp>
      <p:sp>
        <p:nvSpPr>
          <p:cNvPr id="3" name="Subtitle 2"/>
          <p:cNvSpPr>
            <a:spLocks noGrp="1"/>
          </p:cNvSpPr>
          <p:nvPr>
            <p:ph type="subTitle" idx="1"/>
          </p:nvPr>
        </p:nvSpPr>
        <p:spPr>
          <a:xfrm>
            <a:off x="1371600" y="2780928"/>
            <a:ext cx="6400800" cy="2857872"/>
          </a:xfrm>
        </p:spPr>
        <p:txBody>
          <a:bodyPr rtlCol="0">
            <a:normAutofit fontScale="92500" lnSpcReduction="20000"/>
          </a:bodyPr>
          <a:lstStyle/>
          <a:p>
            <a:pPr eaLnBrk="1" fontAlgn="auto" hangingPunct="1">
              <a:spcAft>
                <a:spcPts val="0"/>
              </a:spcAft>
              <a:buFont typeface="Arial" pitchFamily="34" charset="0"/>
              <a:buNone/>
              <a:defRPr/>
            </a:pPr>
            <a:r>
              <a:rPr lang="en-GB" dirty="0" smtClean="0">
                <a:latin typeface="Arial" pitchFamily="34" charset="0"/>
                <a:cs typeface="Arial" pitchFamily="34" charset="0"/>
              </a:rPr>
              <a:t>Alan Urquhart</a:t>
            </a:r>
          </a:p>
          <a:p>
            <a:pPr eaLnBrk="1" fontAlgn="auto" hangingPunct="1">
              <a:spcAft>
                <a:spcPts val="0"/>
              </a:spcAft>
              <a:buFont typeface="Arial" pitchFamily="34" charset="0"/>
              <a:buNone/>
              <a:defRPr/>
            </a:pPr>
            <a:endParaRPr lang="en-GB" dirty="0" smtClean="0">
              <a:latin typeface="Arial" pitchFamily="34" charset="0"/>
              <a:cs typeface="Arial" pitchFamily="34" charset="0"/>
            </a:endParaRPr>
          </a:p>
          <a:p>
            <a:pPr eaLnBrk="1" fontAlgn="auto" hangingPunct="1">
              <a:spcAft>
                <a:spcPts val="0"/>
              </a:spcAft>
              <a:buFont typeface="Arial" pitchFamily="34" charset="0"/>
              <a:buNone/>
              <a:defRPr/>
            </a:pPr>
            <a:r>
              <a:rPr lang="en-GB" dirty="0" smtClean="0">
                <a:latin typeface="Arial" pitchFamily="34" charset="0"/>
                <a:cs typeface="Arial" pitchFamily="34" charset="0"/>
              </a:rPr>
              <a:t>HM Inspector of Education</a:t>
            </a:r>
          </a:p>
          <a:p>
            <a:pPr eaLnBrk="1" fontAlgn="auto" hangingPunct="1">
              <a:spcAft>
                <a:spcPts val="0"/>
              </a:spcAft>
              <a:buFont typeface="Arial" pitchFamily="34" charset="0"/>
              <a:buNone/>
              <a:defRPr/>
            </a:pPr>
            <a:r>
              <a:rPr lang="en-GB" dirty="0" smtClean="0">
                <a:latin typeface="Arial" pitchFamily="34" charset="0"/>
                <a:cs typeface="Arial" pitchFamily="34" charset="0"/>
              </a:rPr>
              <a:t>Education Scotland</a:t>
            </a:r>
          </a:p>
          <a:p>
            <a:pPr eaLnBrk="1" fontAlgn="auto" hangingPunct="1">
              <a:spcAft>
                <a:spcPts val="0"/>
              </a:spcAft>
              <a:buFont typeface="Arial" pitchFamily="34" charset="0"/>
              <a:buNone/>
              <a:defRPr/>
            </a:pPr>
            <a:endParaRPr lang="en-GB" dirty="0" smtClean="0">
              <a:latin typeface="Arial" pitchFamily="34" charset="0"/>
              <a:cs typeface="Arial" pitchFamily="34" charset="0"/>
            </a:endParaRPr>
          </a:p>
          <a:p>
            <a:pPr eaLnBrk="1" fontAlgn="auto" hangingPunct="1">
              <a:spcAft>
                <a:spcPts val="0"/>
              </a:spcAft>
              <a:buFont typeface="Arial" pitchFamily="34" charset="0"/>
              <a:buNone/>
              <a:defRPr/>
            </a:pPr>
            <a:r>
              <a:rPr lang="en-GB" dirty="0" smtClean="0">
                <a:latin typeface="Arial" pitchFamily="34" charset="0"/>
                <a:cs typeface="Arial" pitchFamily="34" charset="0"/>
              </a:rPr>
              <a:t>26/5/14 - Vilnius</a:t>
            </a:r>
            <a:endParaRPr lang="en-GB"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Creativity Across Learning</a:t>
            </a:r>
            <a:endParaRPr lang="en-GB" dirty="0"/>
          </a:p>
        </p:txBody>
      </p:sp>
      <p:sp>
        <p:nvSpPr>
          <p:cNvPr id="3" name="Content Placeholder 2"/>
          <p:cNvSpPr>
            <a:spLocks noGrp="1"/>
          </p:cNvSpPr>
          <p:nvPr>
            <p:ph idx="1"/>
          </p:nvPr>
        </p:nvSpPr>
        <p:spPr>
          <a:xfrm>
            <a:off x="467544" y="1340768"/>
            <a:ext cx="8229600" cy="5174035"/>
          </a:xfrm>
        </p:spPr>
        <p:txBody>
          <a:bodyPr/>
          <a:lstStyle/>
          <a:p>
            <a:pPr marL="0" indent="0">
              <a:buNone/>
            </a:pPr>
            <a:r>
              <a:rPr lang="en-GB" sz="2800" i="1" dirty="0" smtClean="0">
                <a:solidFill>
                  <a:srgbClr val="FF0000"/>
                </a:solidFill>
              </a:rPr>
              <a:t>‘Creativity is very clearly at the heart of the philosophy of Curriculum for Excellence and is fundamental to what it means to be a ‘successful learner’ in the Scottish  education system</a:t>
            </a:r>
            <a:r>
              <a:rPr lang="en-GB" sz="2800" dirty="0" smtClean="0">
                <a:solidFill>
                  <a:srgbClr val="FF0000"/>
                </a:solidFill>
              </a:rPr>
              <a:t>.’             </a:t>
            </a:r>
            <a:r>
              <a:rPr lang="en-GB" sz="1400" dirty="0" smtClean="0">
                <a:solidFill>
                  <a:srgbClr val="FF0000"/>
                </a:solidFill>
              </a:rPr>
              <a:t>(Bill Maxwell, Chief Executive, Education Scotland)</a:t>
            </a:r>
            <a:endParaRPr lang="en-GB" sz="1400" dirty="0">
              <a:solidFill>
                <a:srgbClr val="FF0000"/>
              </a:solidFill>
            </a:endParaRPr>
          </a:p>
          <a:p>
            <a:r>
              <a:rPr lang="en-GB" dirty="0" smtClean="0"/>
              <a:t>Take </a:t>
            </a:r>
            <a:r>
              <a:rPr lang="en-GB" dirty="0" smtClean="0">
                <a:solidFill>
                  <a:srgbClr val="FF0000"/>
                </a:solidFill>
              </a:rPr>
              <a:t>greater responsibility</a:t>
            </a:r>
            <a:r>
              <a:rPr lang="en-GB" dirty="0" smtClean="0"/>
              <a:t> for planning and managing their own learning.</a:t>
            </a:r>
          </a:p>
          <a:p>
            <a:pPr>
              <a:buClr>
                <a:schemeClr val="tx1"/>
              </a:buClr>
            </a:pPr>
            <a:r>
              <a:rPr lang="en-GB" dirty="0" smtClean="0">
                <a:solidFill>
                  <a:srgbClr val="FF0000"/>
                </a:solidFill>
              </a:rPr>
              <a:t>Open-ended</a:t>
            </a:r>
            <a:r>
              <a:rPr lang="en-GB" dirty="0" smtClean="0"/>
              <a:t> approaches to learning – teachers and learners working together to explore a theme.</a:t>
            </a:r>
          </a:p>
          <a:p>
            <a:r>
              <a:rPr lang="en-GB" dirty="0" smtClean="0"/>
              <a:t>Using external </a:t>
            </a:r>
            <a:r>
              <a:rPr lang="en-GB" dirty="0" smtClean="0">
                <a:solidFill>
                  <a:srgbClr val="FF0000"/>
                </a:solidFill>
              </a:rPr>
              <a:t>partners</a:t>
            </a:r>
            <a:r>
              <a:rPr lang="en-GB" dirty="0" smtClean="0"/>
              <a:t>.</a:t>
            </a:r>
            <a:endParaRPr lang="en-GB" dirty="0"/>
          </a:p>
        </p:txBody>
      </p:sp>
    </p:spTree>
    <p:extLst>
      <p:ext uri="{BB962C8B-B14F-4D97-AF65-F5344CB8AC3E}">
        <p14:creationId xmlns:p14="http://schemas.microsoft.com/office/powerpoint/2010/main" val="133001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Vertical)">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764704"/>
            <a:ext cx="7772400" cy="5760640"/>
          </a:xfrm>
        </p:spPr>
        <p:txBody>
          <a:bodyPr/>
          <a:lstStyle/>
          <a:p>
            <a:r>
              <a:rPr lang="en-GB" sz="6000" b="1" dirty="0" smtClean="0"/>
              <a:t>Core Creativity Skills</a:t>
            </a:r>
            <a:r>
              <a:rPr lang="en-GB" dirty="0" smtClean="0"/>
              <a:t/>
            </a:r>
            <a:br>
              <a:rPr lang="en-GB" dirty="0" smtClean="0"/>
            </a:br>
            <a:r>
              <a:rPr lang="en-GB" dirty="0" smtClean="0"/>
              <a:t>open-mindedness</a:t>
            </a:r>
            <a:br>
              <a:rPr lang="en-GB" dirty="0" smtClean="0"/>
            </a:br>
            <a:r>
              <a:rPr lang="en-GB" dirty="0" smtClean="0"/>
              <a:t>curiosity</a:t>
            </a:r>
            <a:br>
              <a:rPr lang="en-GB" dirty="0" smtClean="0"/>
            </a:br>
            <a:r>
              <a:rPr lang="en-GB" dirty="0" smtClean="0"/>
              <a:t>imagination</a:t>
            </a:r>
            <a:br>
              <a:rPr lang="en-GB" dirty="0" smtClean="0"/>
            </a:br>
            <a:r>
              <a:rPr lang="en-GB" dirty="0" smtClean="0"/>
              <a:t>problem-solving</a:t>
            </a:r>
            <a:r>
              <a:rPr lang="en-GB" dirty="0"/>
              <a:t/>
            </a:r>
            <a:br>
              <a:rPr lang="en-GB" dirty="0"/>
            </a:br>
            <a:r>
              <a:rPr lang="en-GB" sz="4800" i="1" dirty="0" smtClean="0">
                <a:solidFill>
                  <a:srgbClr val="FF0000"/>
                </a:solidFill>
              </a:rPr>
              <a:t>Confidence to apply creativity skills in other contexts</a:t>
            </a:r>
            <a:r>
              <a:rPr lang="en-GB" dirty="0"/>
              <a:t/>
            </a:r>
            <a:br>
              <a:rPr lang="en-GB" dirty="0"/>
            </a:br>
            <a:endParaRPr lang="en-GB" dirty="0"/>
          </a:p>
        </p:txBody>
      </p:sp>
    </p:spTree>
    <p:extLst>
      <p:ext uri="{BB962C8B-B14F-4D97-AF65-F5344CB8AC3E}">
        <p14:creationId xmlns:p14="http://schemas.microsoft.com/office/powerpoint/2010/main" val="2657238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98178"/>
          </a:xfrm>
        </p:spPr>
        <p:txBody>
          <a:bodyPr/>
          <a:lstStyle/>
          <a:p>
            <a:r>
              <a:rPr lang="en-GB" sz="3600" i="1" dirty="0" smtClean="0">
                <a:solidFill>
                  <a:srgbClr val="FF0000"/>
                </a:solidFill>
              </a:rPr>
              <a:t>Where there is a clear intention of developing creativity skills - learning activities tend to have a strong element of-</a:t>
            </a:r>
            <a:endParaRPr lang="en-GB" sz="3600" i="1" dirty="0">
              <a:solidFill>
                <a:srgbClr val="FF0000"/>
              </a:solidFill>
            </a:endParaRPr>
          </a:p>
        </p:txBody>
      </p:sp>
      <p:sp>
        <p:nvSpPr>
          <p:cNvPr id="3" name="Content Placeholder 2"/>
          <p:cNvSpPr>
            <a:spLocks noGrp="1"/>
          </p:cNvSpPr>
          <p:nvPr>
            <p:ph idx="1"/>
          </p:nvPr>
        </p:nvSpPr>
        <p:spPr>
          <a:xfrm>
            <a:off x="395536" y="1484784"/>
            <a:ext cx="8229600" cy="4669979"/>
          </a:xfrm>
        </p:spPr>
        <p:txBody>
          <a:bodyPr/>
          <a:lstStyle/>
          <a:p>
            <a:pPr marL="0" indent="0">
              <a:buNone/>
            </a:pPr>
            <a:endParaRPr lang="en-GB" dirty="0"/>
          </a:p>
          <a:p>
            <a:r>
              <a:rPr lang="en-GB" dirty="0" smtClean="0"/>
              <a:t>Personalisation and choice                </a:t>
            </a:r>
            <a:r>
              <a:rPr lang="en-GB" sz="1600" i="1" dirty="0" smtClean="0">
                <a:solidFill>
                  <a:srgbClr val="7030A0"/>
                </a:solidFill>
              </a:rPr>
              <a:t>(Image – Calanais)</a:t>
            </a:r>
          </a:p>
          <a:p>
            <a:r>
              <a:rPr lang="en-GB" dirty="0" smtClean="0"/>
              <a:t>Thought-provoking starting points    </a:t>
            </a:r>
          </a:p>
          <a:p>
            <a:r>
              <a:rPr lang="en-GB" dirty="0" smtClean="0"/>
              <a:t>Open-ended enquiry</a:t>
            </a:r>
          </a:p>
          <a:p>
            <a:r>
              <a:rPr lang="en-GB" dirty="0" smtClean="0"/>
              <a:t>Problem-solving activities</a:t>
            </a:r>
          </a:p>
          <a:p>
            <a:r>
              <a:rPr lang="en-GB" dirty="0" smtClean="0"/>
              <a:t>Learner responsibility for learning approaches</a:t>
            </a:r>
          </a:p>
          <a:p>
            <a:r>
              <a:rPr lang="en-GB" dirty="0" smtClean="0"/>
              <a:t>Constructive collaboration</a:t>
            </a:r>
          </a:p>
          <a:p>
            <a:r>
              <a:rPr lang="en-GB" dirty="0" smtClean="0"/>
              <a:t>Teachers as facilitators </a:t>
            </a:r>
            <a:endParaRPr lang="en-GB" dirty="0"/>
          </a:p>
        </p:txBody>
      </p:sp>
    </p:spTree>
    <p:extLst>
      <p:ext uri="{BB962C8B-B14F-4D97-AF65-F5344CB8AC3E}">
        <p14:creationId xmlns:p14="http://schemas.microsoft.com/office/powerpoint/2010/main" val="296458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t>Fundamental Skills for the 21</a:t>
            </a:r>
            <a:r>
              <a:rPr lang="en-GB" sz="3600" b="1" baseline="30000" dirty="0" smtClean="0"/>
              <a:t>st</a:t>
            </a:r>
            <a:r>
              <a:rPr lang="en-GB" sz="3600" b="1" dirty="0" smtClean="0"/>
              <a:t> Century?</a:t>
            </a:r>
            <a:endParaRPr lang="en-GB" sz="3600" b="1" dirty="0"/>
          </a:p>
        </p:txBody>
      </p:sp>
      <p:sp>
        <p:nvSpPr>
          <p:cNvPr id="4" name="Rectangle 3"/>
          <p:cNvSpPr>
            <a:spLocks noGrp="1" noChangeArrowheads="1"/>
          </p:cNvSpPr>
          <p:nvPr>
            <p:ph idx="1"/>
          </p:nvPr>
        </p:nvSpPr>
        <p:spPr>
          <a:effectLst/>
          <a:extLst>
            <a:ext uri="{AF507438-7753-43E0-B8FC-AC1667EBCBE1}">
              <a14:hiddenEffects xmlns:a14="http://schemas.microsoft.com/office/drawing/2010/main">
                <a:effectLst>
                  <a:outerShdw blurRad="25400" dist="25399" dir="2700000" algn="ctr" rotWithShape="0">
                    <a:schemeClr val="bg2">
                      <a:alpha val="99962"/>
                    </a:schemeClr>
                  </a:outerShdw>
                </a:effectLst>
              </a14:hiddenEffects>
            </a:ext>
          </a:extLst>
        </p:spPr>
        <p:txBody>
          <a:bodyPr/>
          <a:lstStyle/>
          <a:p>
            <a:pPr marL="0" indent="0" algn="l">
              <a:buNone/>
            </a:pPr>
            <a:r>
              <a:rPr lang="en-US" sz="4000" dirty="0" smtClean="0"/>
              <a:t>- Critical </a:t>
            </a:r>
            <a:r>
              <a:rPr lang="en-US" sz="4000" dirty="0"/>
              <a:t>thinking</a:t>
            </a:r>
          </a:p>
          <a:p>
            <a:pPr marL="0" indent="0" algn="l">
              <a:buNone/>
            </a:pPr>
            <a:r>
              <a:rPr lang="en-US" sz="4000" dirty="0" smtClean="0"/>
              <a:t>- Problem </a:t>
            </a:r>
            <a:r>
              <a:rPr lang="en-US" sz="4000" dirty="0"/>
              <a:t>solving</a:t>
            </a:r>
          </a:p>
          <a:p>
            <a:pPr marL="0" indent="0" algn="l">
              <a:buNone/>
            </a:pPr>
            <a:r>
              <a:rPr lang="en-US" sz="4000" dirty="0" smtClean="0"/>
              <a:t>- Synthesis                             </a:t>
            </a:r>
            <a:r>
              <a:rPr lang="en-US" sz="1600" i="1" dirty="0" smtClean="0">
                <a:solidFill>
                  <a:srgbClr val="7030A0"/>
                </a:solidFill>
              </a:rPr>
              <a:t>(Image – Scottish Parliament)</a:t>
            </a:r>
            <a:endParaRPr lang="en-US" sz="1600" i="1" dirty="0">
              <a:solidFill>
                <a:srgbClr val="7030A0"/>
              </a:solidFill>
            </a:endParaRPr>
          </a:p>
          <a:p>
            <a:pPr marL="0" indent="0" algn="l">
              <a:buNone/>
            </a:pPr>
            <a:r>
              <a:rPr lang="en-US" sz="4000" dirty="0" smtClean="0"/>
              <a:t>- Resilience</a:t>
            </a:r>
            <a:endParaRPr lang="en-US" sz="4000" dirty="0"/>
          </a:p>
          <a:p>
            <a:pPr marL="0" indent="0" algn="l">
              <a:buNone/>
            </a:pPr>
            <a:r>
              <a:rPr lang="en-US" sz="4000" dirty="0" smtClean="0"/>
              <a:t>- Information handling</a:t>
            </a:r>
          </a:p>
          <a:p>
            <a:pPr marL="0" indent="0" algn="l">
              <a:buNone/>
            </a:pPr>
            <a:r>
              <a:rPr lang="en-US" sz="4000" dirty="0" smtClean="0"/>
              <a:t>- </a:t>
            </a:r>
            <a:r>
              <a:rPr lang="en-US" sz="4000" dirty="0" smtClean="0">
                <a:solidFill>
                  <a:srgbClr val="FF0000"/>
                </a:solidFill>
              </a:rPr>
              <a:t>Creativity</a:t>
            </a:r>
            <a:endParaRPr lang="en-US" sz="4000" dirty="0">
              <a:solidFill>
                <a:srgbClr val="FF0000"/>
              </a:solidFill>
            </a:endParaRPr>
          </a:p>
        </p:txBody>
      </p:sp>
    </p:spTree>
    <p:extLst>
      <p:ext uri="{BB962C8B-B14F-4D97-AF65-F5344CB8AC3E}">
        <p14:creationId xmlns:p14="http://schemas.microsoft.com/office/powerpoint/2010/main" val="71706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 what lies behind this ?</a:t>
            </a:r>
            <a:endParaRPr lang="en-GB" dirty="0"/>
          </a:p>
        </p:txBody>
      </p:sp>
      <p:sp>
        <p:nvSpPr>
          <p:cNvPr id="3" name="Content Placeholder 2"/>
          <p:cNvSpPr>
            <a:spLocks noGrp="1"/>
          </p:cNvSpPr>
          <p:nvPr>
            <p:ph idx="1"/>
          </p:nvPr>
        </p:nvSpPr>
        <p:spPr>
          <a:xfrm>
            <a:off x="467544" y="1517634"/>
            <a:ext cx="8229600" cy="4525963"/>
          </a:xfrm>
        </p:spPr>
        <p:txBody>
          <a:bodyPr/>
          <a:lstStyle/>
          <a:p>
            <a:pPr marL="0" indent="0">
              <a:buNone/>
            </a:pPr>
            <a:endParaRPr lang="en-GB" dirty="0" smtClean="0"/>
          </a:p>
          <a:p>
            <a:pPr marL="0" indent="0">
              <a:buNone/>
            </a:pPr>
            <a:r>
              <a:rPr lang="en-GB" sz="1600" i="1" dirty="0" smtClean="0">
                <a:solidFill>
                  <a:srgbClr val="7030A0"/>
                </a:solidFill>
              </a:rPr>
              <a:t>                       (Image – Auld Kirk, Ayr)                                                 (Image- Islay)</a:t>
            </a:r>
            <a:endParaRPr lang="en-GB" sz="1600" i="1" dirty="0">
              <a:solidFill>
                <a:srgbClr val="7030A0"/>
              </a:solidFill>
            </a:endParaRPr>
          </a:p>
          <a:p>
            <a:pPr marL="0" indent="0">
              <a:buNone/>
            </a:pPr>
            <a:endParaRPr lang="en-GB" dirty="0" smtClean="0"/>
          </a:p>
          <a:p>
            <a:pPr marL="0" indent="0">
              <a:buNone/>
            </a:pPr>
            <a:endParaRPr lang="en-GB" dirty="0"/>
          </a:p>
          <a:p>
            <a:pPr marL="0" indent="0">
              <a:buNone/>
            </a:pPr>
            <a:r>
              <a:rPr lang="en-GB" sz="2400" i="1" dirty="0" smtClean="0">
                <a:solidFill>
                  <a:srgbClr val="FF0000"/>
                </a:solidFill>
              </a:rPr>
              <a:t>‘Scotland needs to prepare its young people for life and work in an uncertain economic and social environment if they are to thrive in an era of increasingly rapid change.  The need for a well–developed set of higher-order thinking skills will be a key part of their toolkit and the ability to think creatively will be one of the most important tools in the toolkit.’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421870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81343" y="5147900"/>
            <a:ext cx="1944216" cy="369332"/>
          </a:xfrm>
          <a:prstGeom prst="rect">
            <a:avLst/>
          </a:prstGeom>
          <a:noFill/>
        </p:spPr>
        <p:txBody>
          <a:bodyPr wrap="square" rtlCol="0">
            <a:spAutoFit/>
          </a:bodyPr>
          <a:lstStyle/>
          <a:p>
            <a:r>
              <a:rPr lang="en-GB" dirty="0" smtClean="0"/>
              <a:t> </a:t>
            </a:r>
            <a:endParaRPr lang="en-GB" sz="1200" dirty="0"/>
          </a:p>
        </p:txBody>
      </p:sp>
      <p:sp>
        <p:nvSpPr>
          <p:cNvPr id="2" name="Content Placeholder 1"/>
          <p:cNvSpPr>
            <a:spLocks noGrp="1"/>
          </p:cNvSpPr>
          <p:nvPr>
            <p:ph idx="1"/>
          </p:nvPr>
        </p:nvSpPr>
        <p:spPr/>
        <p:txBody>
          <a:bodyPr/>
          <a:lstStyle/>
          <a:p>
            <a:pPr marL="0" indent="0">
              <a:buNone/>
            </a:pPr>
            <a:r>
              <a:rPr lang="en-GB" dirty="0"/>
              <a:t> </a:t>
            </a:r>
            <a:r>
              <a:rPr lang="en-GB" dirty="0" smtClean="0"/>
              <a:t>                                                              </a:t>
            </a:r>
            <a:r>
              <a:rPr lang="en-GB" sz="1600" i="1" dirty="0" smtClean="0">
                <a:solidFill>
                  <a:srgbClr val="7030A0"/>
                </a:solidFill>
              </a:rPr>
              <a:t>(Image – Forth  Bridge)</a:t>
            </a:r>
            <a:endParaRPr lang="en-GB" sz="1600" i="1" dirty="0">
              <a:solidFill>
                <a:srgbClr val="7030A0"/>
              </a:solidFill>
            </a:endParaRPr>
          </a:p>
        </p:txBody>
      </p:sp>
      <p:sp>
        <p:nvSpPr>
          <p:cNvPr id="4" name="TextBox 3"/>
          <p:cNvSpPr txBox="1"/>
          <p:nvPr/>
        </p:nvSpPr>
        <p:spPr>
          <a:xfrm>
            <a:off x="1475656" y="1700808"/>
            <a:ext cx="2520280" cy="2585323"/>
          </a:xfrm>
          <a:prstGeom prst="rect">
            <a:avLst/>
          </a:prstGeom>
          <a:noFill/>
        </p:spPr>
        <p:txBody>
          <a:bodyPr wrap="square" rtlCol="0">
            <a:spAutoFit/>
          </a:bodyPr>
          <a:lstStyle/>
          <a:p>
            <a:r>
              <a:rPr lang="en-GB" i="1" dirty="0" smtClean="0">
                <a:solidFill>
                  <a:srgbClr val="0070C0"/>
                </a:solidFill>
              </a:rPr>
              <a:t>Image – Higher Order Thinking Skills-</a:t>
            </a:r>
          </a:p>
          <a:p>
            <a:endParaRPr lang="en-GB" i="1" dirty="0" smtClean="0">
              <a:solidFill>
                <a:srgbClr val="0070C0"/>
              </a:solidFill>
            </a:endParaRPr>
          </a:p>
          <a:p>
            <a:r>
              <a:rPr lang="en-GB" dirty="0" smtClean="0"/>
              <a:t>-Creating</a:t>
            </a:r>
          </a:p>
          <a:p>
            <a:r>
              <a:rPr lang="en-GB" dirty="0" smtClean="0"/>
              <a:t>-Evaluating</a:t>
            </a:r>
          </a:p>
          <a:p>
            <a:r>
              <a:rPr lang="en-GB" dirty="0" smtClean="0"/>
              <a:t>-Analysing</a:t>
            </a:r>
          </a:p>
          <a:p>
            <a:r>
              <a:rPr lang="en-GB" dirty="0" smtClean="0"/>
              <a:t>-Applying</a:t>
            </a:r>
          </a:p>
          <a:p>
            <a:r>
              <a:rPr lang="en-GB" dirty="0" smtClean="0"/>
              <a:t>-Understanding</a:t>
            </a:r>
          </a:p>
          <a:p>
            <a:r>
              <a:rPr lang="en-GB" dirty="0" smtClean="0"/>
              <a:t>-Remembering </a:t>
            </a:r>
            <a:endParaRPr lang="en-GB" dirty="0"/>
          </a:p>
        </p:txBody>
      </p:sp>
    </p:spTree>
    <p:extLst>
      <p:ext uri="{BB962C8B-B14F-4D97-AF65-F5344CB8AC3E}">
        <p14:creationId xmlns:p14="http://schemas.microsoft.com/office/powerpoint/2010/main" val="46640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Curriculum for Excellence</a:t>
            </a:r>
            <a:r>
              <a:rPr lang="en-GB" i="1" dirty="0"/>
              <a:t/>
            </a:r>
            <a:br>
              <a:rPr lang="en-GB" i="1" dirty="0"/>
            </a:br>
            <a:endParaRPr lang="en-GB" dirty="0"/>
          </a:p>
        </p:txBody>
      </p:sp>
      <p:sp>
        <p:nvSpPr>
          <p:cNvPr id="3" name="Content Placeholder 2"/>
          <p:cNvSpPr>
            <a:spLocks noGrp="1"/>
          </p:cNvSpPr>
          <p:nvPr>
            <p:ph idx="1"/>
          </p:nvPr>
        </p:nvSpPr>
        <p:spPr>
          <a:xfrm>
            <a:off x="457200" y="1340768"/>
            <a:ext cx="5410944" cy="5256584"/>
          </a:xfrm>
        </p:spPr>
        <p:txBody>
          <a:bodyPr/>
          <a:lstStyle/>
          <a:p>
            <a:r>
              <a:rPr lang="en-GB" dirty="0"/>
              <a:t>T</a:t>
            </a:r>
            <a:r>
              <a:rPr lang="en-GB" dirty="0" smtClean="0"/>
              <a:t>he school </a:t>
            </a:r>
            <a:r>
              <a:rPr lang="en-GB" dirty="0"/>
              <a:t>context </a:t>
            </a:r>
            <a:r>
              <a:rPr lang="en-GB" sz="2400" dirty="0" smtClean="0"/>
              <a:t> </a:t>
            </a:r>
          </a:p>
          <a:p>
            <a:r>
              <a:rPr lang="en-GB" dirty="0" smtClean="0"/>
              <a:t>Four Contexts for learning   </a:t>
            </a:r>
          </a:p>
          <a:p>
            <a:pPr marL="0" indent="0">
              <a:buNone/>
            </a:pPr>
            <a:r>
              <a:rPr lang="en-GB" sz="2400" dirty="0" smtClean="0"/>
              <a:t>     - Life and work of the school</a:t>
            </a:r>
          </a:p>
          <a:p>
            <a:pPr marL="0" indent="0">
              <a:buNone/>
            </a:pPr>
            <a:r>
              <a:rPr lang="en-GB" sz="2400" dirty="0" smtClean="0"/>
              <a:t>     - Personal Achievement                                                          </a:t>
            </a:r>
            <a:endParaRPr lang="en-GB" sz="1600" i="1" dirty="0" smtClean="0"/>
          </a:p>
          <a:p>
            <a:pPr marL="0" indent="0">
              <a:buNone/>
            </a:pPr>
            <a:r>
              <a:rPr lang="en-GB" sz="2400" dirty="0" smtClean="0"/>
              <a:t>     - Discreet Teaching</a:t>
            </a:r>
          </a:p>
          <a:p>
            <a:pPr marL="0" indent="0">
              <a:buNone/>
            </a:pPr>
            <a:r>
              <a:rPr lang="en-GB" sz="2400" dirty="0" smtClean="0"/>
              <a:t>     - Interdisciplinary learning (IDL)</a:t>
            </a:r>
            <a:endParaRPr lang="en-GB" sz="2800" b="1" dirty="0" smtClean="0"/>
          </a:p>
          <a:p>
            <a:pPr>
              <a:buSzPct val="150000"/>
            </a:pPr>
            <a:r>
              <a:rPr lang="en-GB" sz="2000" b="1" dirty="0" smtClean="0"/>
              <a:t>Experiences and Outcomes </a:t>
            </a:r>
            <a:r>
              <a:rPr lang="en-GB" sz="2000" dirty="0" smtClean="0"/>
              <a:t> - 8 curricular areas  Expressive Arts / Health and wellbeing / Languages / Mathematics / Religious and </a:t>
            </a:r>
            <a:r>
              <a:rPr lang="en-GB" sz="2000" dirty="0"/>
              <a:t>M</a:t>
            </a:r>
            <a:r>
              <a:rPr lang="en-GB" sz="2000" dirty="0" smtClean="0"/>
              <a:t>oral Education / Sciences / Social studies / Technologies  -  </a:t>
            </a:r>
            <a:r>
              <a:rPr lang="en-GB" sz="1800" b="1" dirty="0" smtClean="0"/>
              <a:t>Responsibility </a:t>
            </a:r>
            <a:r>
              <a:rPr lang="en-GB" sz="1800" b="1" dirty="0"/>
              <a:t>of all </a:t>
            </a:r>
            <a:r>
              <a:rPr lang="en-GB" sz="2000" dirty="0" smtClean="0"/>
              <a:t>-</a:t>
            </a:r>
            <a:r>
              <a:rPr lang="en-GB" sz="2800" dirty="0" smtClean="0"/>
              <a:t> </a:t>
            </a:r>
            <a:r>
              <a:rPr lang="en-GB" sz="2000" dirty="0" smtClean="0"/>
              <a:t>literacy </a:t>
            </a:r>
            <a:r>
              <a:rPr lang="en-GB" sz="2000" dirty="0"/>
              <a:t>/ numeracy / health and wellbeing</a:t>
            </a:r>
            <a:endParaRPr lang="en-GB" sz="2800" dirty="0"/>
          </a:p>
          <a:p>
            <a:pPr marL="0" indent="0">
              <a:buNone/>
            </a:pPr>
            <a:endParaRPr lang="en-GB" sz="2000" dirty="0" smtClean="0"/>
          </a:p>
          <a:p>
            <a:pPr marL="0" indent="0">
              <a:buNone/>
            </a:pPr>
            <a:r>
              <a:rPr lang="en-GB" sz="1800" dirty="0" smtClean="0"/>
              <a:t> </a:t>
            </a:r>
          </a:p>
          <a:p>
            <a:endParaRPr lang="en-GB" dirty="0" smtClean="0"/>
          </a:p>
          <a:p>
            <a:endParaRPr lang="en-GB" dirty="0"/>
          </a:p>
        </p:txBody>
      </p:sp>
      <p:sp>
        <p:nvSpPr>
          <p:cNvPr id="4" name="TextBox 3"/>
          <p:cNvSpPr txBox="1"/>
          <p:nvPr/>
        </p:nvSpPr>
        <p:spPr>
          <a:xfrm>
            <a:off x="6228184" y="2420888"/>
            <a:ext cx="2448272" cy="584775"/>
          </a:xfrm>
          <a:prstGeom prst="rect">
            <a:avLst/>
          </a:prstGeom>
          <a:noFill/>
        </p:spPr>
        <p:txBody>
          <a:bodyPr wrap="square" rtlCol="0">
            <a:spAutoFit/>
          </a:bodyPr>
          <a:lstStyle/>
          <a:p>
            <a:pPr marL="0" indent="0">
              <a:buNone/>
            </a:pPr>
            <a:r>
              <a:rPr lang="en-GB" sz="1600" i="1" dirty="0">
                <a:solidFill>
                  <a:srgbClr val="7030A0"/>
                </a:solidFill>
              </a:rPr>
              <a:t>(Image – Scot’s </a:t>
            </a:r>
            <a:r>
              <a:rPr lang="en-GB" sz="1600" i="1" dirty="0" smtClean="0">
                <a:solidFill>
                  <a:srgbClr val="7030A0"/>
                </a:solidFill>
              </a:rPr>
              <a:t>Monument – Edinburgh)</a:t>
            </a:r>
            <a:endParaRPr lang="en-GB" sz="1600" i="1" dirty="0">
              <a:solidFill>
                <a:srgbClr val="7030A0"/>
              </a:solidFill>
            </a:endParaRPr>
          </a:p>
        </p:txBody>
      </p:sp>
    </p:spTree>
    <p:extLst>
      <p:ext uri="{BB962C8B-B14F-4D97-AF65-F5344CB8AC3E}">
        <p14:creationId xmlns:p14="http://schemas.microsoft.com/office/powerpoint/2010/main" val="228148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304800" y="609600"/>
            <a:ext cx="8534400" cy="1143000"/>
          </a:xfrm>
          <a:effectLst/>
          <a:extLst>
            <a:ext uri="{AF507438-7753-43E0-B8FC-AC1667EBCBE1}">
              <a14:hiddenEffects xmlns:a14="http://schemas.microsoft.com/office/drawing/2010/main">
                <a:effectLst>
                  <a:outerShdw blurRad="25400" dist="25399" dir="2700000" algn="ctr" rotWithShape="0">
                    <a:schemeClr val="bg2">
                      <a:alpha val="99962"/>
                    </a:schemeClr>
                  </a:outerShdw>
                </a:effectLst>
              </a14:hiddenEffects>
            </a:ext>
          </a:extLst>
        </p:spPr>
        <p:txBody>
          <a:bodyPr/>
          <a:lstStyle/>
          <a:p>
            <a:r>
              <a:rPr lang="en-GB" dirty="0"/>
              <a:t>Principles for Curriculum Design</a:t>
            </a:r>
          </a:p>
        </p:txBody>
      </p:sp>
      <p:sp>
        <p:nvSpPr>
          <p:cNvPr id="134147" name="Rectangle 3"/>
          <p:cNvSpPr>
            <a:spLocks noGrp="1" noChangeArrowheads="1"/>
          </p:cNvSpPr>
          <p:nvPr>
            <p:ph type="body" idx="1"/>
          </p:nvPr>
        </p:nvSpPr>
        <p:spPr>
          <a:xfrm>
            <a:off x="457200" y="1628800"/>
            <a:ext cx="5482952" cy="4497363"/>
          </a:xfrm>
          <a:effectLst/>
          <a:extLst>
            <a:ext uri="{AF507438-7753-43E0-B8FC-AC1667EBCBE1}">
              <a14:hiddenEffects xmlns:a14="http://schemas.microsoft.com/office/drawing/2010/main">
                <a:effectLst>
                  <a:outerShdw blurRad="25400" dist="25399" dir="2700000" algn="ctr" rotWithShape="0">
                    <a:schemeClr val="bg2">
                      <a:alpha val="99962"/>
                    </a:schemeClr>
                  </a:outerShdw>
                </a:effectLst>
              </a14:hiddenEffects>
            </a:ext>
          </a:extLst>
        </p:spPr>
        <p:txBody>
          <a:bodyPr/>
          <a:lstStyle/>
          <a:p>
            <a:pPr lvl="1"/>
            <a:r>
              <a:rPr lang="en-GB" sz="3200" dirty="0" smtClean="0"/>
              <a:t> challenge and enjoyment</a:t>
            </a:r>
          </a:p>
          <a:p>
            <a:pPr lvl="1"/>
            <a:r>
              <a:rPr lang="en-GB" sz="3200" dirty="0" smtClean="0"/>
              <a:t> breadth</a:t>
            </a:r>
            <a:endParaRPr lang="en-GB" sz="3200" dirty="0"/>
          </a:p>
          <a:p>
            <a:pPr lvl="1"/>
            <a:r>
              <a:rPr lang="en-GB" sz="3200" dirty="0" smtClean="0"/>
              <a:t> progression</a:t>
            </a:r>
            <a:endParaRPr lang="en-GB" sz="3200" dirty="0"/>
          </a:p>
          <a:p>
            <a:pPr lvl="1"/>
            <a:r>
              <a:rPr lang="en-GB" sz="3200" dirty="0" smtClean="0"/>
              <a:t> depth</a:t>
            </a:r>
            <a:endParaRPr lang="en-GB" sz="3200" dirty="0"/>
          </a:p>
          <a:p>
            <a:pPr lvl="1"/>
            <a:r>
              <a:rPr lang="en-GB" sz="3200" dirty="0" smtClean="0"/>
              <a:t> personalisation </a:t>
            </a:r>
            <a:r>
              <a:rPr lang="en-GB" sz="3200" dirty="0"/>
              <a:t>and </a:t>
            </a:r>
          </a:p>
          <a:p>
            <a:pPr marL="457200" lvl="1" indent="0">
              <a:buNone/>
            </a:pPr>
            <a:r>
              <a:rPr lang="en-GB" sz="3200" dirty="0" smtClean="0"/>
              <a:t>    choice</a:t>
            </a:r>
            <a:endParaRPr lang="en-GB" sz="3200" dirty="0"/>
          </a:p>
          <a:p>
            <a:pPr lvl="1"/>
            <a:r>
              <a:rPr lang="en-GB" sz="3200" dirty="0" smtClean="0"/>
              <a:t> coherence</a:t>
            </a:r>
            <a:endParaRPr lang="en-GB" sz="3200" dirty="0"/>
          </a:p>
          <a:p>
            <a:pPr lvl="1"/>
            <a:r>
              <a:rPr lang="en-GB" sz="3200" dirty="0" smtClean="0">
                <a:solidFill>
                  <a:srgbClr val="FF0000"/>
                </a:solidFill>
              </a:rPr>
              <a:t> relevance</a:t>
            </a:r>
            <a:endParaRPr lang="en-GB" sz="3200" dirty="0">
              <a:solidFill>
                <a:srgbClr val="FF0000"/>
              </a:solidFill>
            </a:endParaRPr>
          </a:p>
        </p:txBody>
      </p:sp>
      <p:sp>
        <p:nvSpPr>
          <p:cNvPr id="4" name="TextBox 3"/>
          <p:cNvSpPr txBox="1"/>
          <p:nvPr/>
        </p:nvSpPr>
        <p:spPr>
          <a:xfrm>
            <a:off x="6084168" y="2780928"/>
            <a:ext cx="2520280" cy="338554"/>
          </a:xfrm>
          <a:prstGeom prst="rect">
            <a:avLst/>
          </a:prstGeom>
          <a:noFill/>
        </p:spPr>
        <p:txBody>
          <a:bodyPr wrap="square" rtlCol="0">
            <a:spAutoFit/>
          </a:bodyPr>
          <a:lstStyle/>
          <a:p>
            <a:r>
              <a:rPr lang="en-GB" sz="1600" i="1" dirty="0" smtClean="0">
                <a:solidFill>
                  <a:srgbClr val="7030A0"/>
                </a:solidFill>
              </a:rPr>
              <a:t>(Image – Loch Katrine)</a:t>
            </a:r>
            <a:endParaRPr lang="en-GB" sz="1600" i="1" dirty="0">
              <a:solidFill>
                <a:srgbClr val="7030A0"/>
              </a:solidFill>
            </a:endParaRPr>
          </a:p>
        </p:txBody>
      </p:sp>
    </p:spTree>
    <p:extLst>
      <p:ext uri="{BB962C8B-B14F-4D97-AF65-F5344CB8AC3E}">
        <p14:creationId xmlns:p14="http://schemas.microsoft.com/office/powerpoint/2010/main" val="1642531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4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34147">
                                            <p:txEl>
                                              <p:pRg st="0" end="0"/>
                                            </p:txEl>
                                          </p:spTgt>
                                        </p:tgtEl>
                                        <p:attrNameLst>
                                          <p:attrName>style.visibility</p:attrName>
                                        </p:attrNameLst>
                                      </p:cBhvr>
                                      <p:to>
                                        <p:strVal val="visible"/>
                                      </p:to>
                                    </p:set>
                                    <p:animEffect transition="in" filter="fade">
                                      <p:cBhvr>
                                        <p:cTn id="11" dur="1000"/>
                                        <p:tgtEl>
                                          <p:spTgt spid="134147">
                                            <p:txEl>
                                              <p:pRg st="0" end="0"/>
                                            </p:txEl>
                                          </p:spTgt>
                                        </p:tgtEl>
                                      </p:cBhvr>
                                    </p:animEffect>
                                    <p:anim calcmode="lin" valueType="num">
                                      <p:cBhvr>
                                        <p:cTn id="12" dur="1000" fill="hold"/>
                                        <p:tgtEl>
                                          <p:spTgt spid="13414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34147">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4147">
                                            <p:txEl>
                                              <p:pRg st="1" end="1"/>
                                            </p:txEl>
                                          </p:spTgt>
                                        </p:tgtEl>
                                        <p:attrNameLst>
                                          <p:attrName>style.visibility</p:attrName>
                                        </p:attrNameLst>
                                      </p:cBhvr>
                                      <p:to>
                                        <p:strVal val="visible"/>
                                      </p:to>
                                    </p:set>
                                    <p:animEffect transition="in" filter="fade">
                                      <p:cBhvr>
                                        <p:cTn id="16" dur="1000"/>
                                        <p:tgtEl>
                                          <p:spTgt spid="134147">
                                            <p:txEl>
                                              <p:pRg st="1" end="1"/>
                                            </p:txEl>
                                          </p:spTgt>
                                        </p:tgtEl>
                                      </p:cBhvr>
                                    </p:animEffect>
                                    <p:anim calcmode="lin" valueType="num">
                                      <p:cBhvr>
                                        <p:cTn id="17" dur="1000" fill="hold"/>
                                        <p:tgtEl>
                                          <p:spTgt spid="134147">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134147">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4147">
                                            <p:txEl>
                                              <p:pRg st="2" end="2"/>
                                            </p:txEl>
                                          </p:spTgt>
                                        </p:tgtEl>
                                        <p:attrNameLst>
                                          <p:attrName>style.visibility</p:attrName>
                                        </p:attrNameLst>
                                      </p:cBhvr>
                                      <p:to>
                                        <p:strVal val="visible"/>
                                      </p:to>
                                    </p:set>
                                    <p:animEffect transition="in" filter="fade">
                                      <p:cBhvr>
                                        <p:cTn id="21" dur="1000"/>
                                        <p:tgtEl>
                                          <p:spTgt spid="134147">
                                            <p:txEl>
                                              <p:pRg st="2" end="2"/>
                                            </p:txEl>
                                          </p:spTgt>
                                        </p:tgtEl>
                                      </p:cBhvr>
                                    </p:animEffect>
                                    <p:anim calcmode="lin" valueType="num">
                                      <p:cBhvr>
                                        <p:cTn id="22" dur="1000" fill="hold"/>
                                        <p:tgtEl>
                                          <p:spTgt spid="13414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4147">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34147">
                                            <p:txEl>
                                              <p:pRg st="3" end="3"/>
                                            </p:txEl>
                                          </p:spTgt>
                                        </p:tgtEl>
                                        <p:attrNameLst>
                                          <p:attrName>style.visibility</p:attrName>
                                        </p:attrNameLst>
                                      </p:cBhvr>
                                      <p:to>
                                        <p:strVal val="visible"/>
                                      </p:to>
                                    </p:set>
                                    <p:animEffect transition="in" filter="fade">
                                      <p:cBhvr>
                                        <p:cTn id="26" dur="1000"/>
                                        <p:tgtEl>
                                          <p:spTgt spid="134147">
                                            <p:txEl>
                                              <p:pRg st="3" end="3"/>
                                            </p:txEl>
                                          </p:spTgt>
                                        </p:tgtEl>
                                      </p:cBhvr>
                                    </p:animEffect>
                                    <p:anim calcmode="lin" valueType="num">
                                      <p:cBhvr>
                                        <p:cTn id="27" dur="1000" fill="hold"/>
                                        <p:tgtEl>
                                          <p:spTgt spid="134147">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34147">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4147">
                                            <p:txEl>
                                              <p:pRg st="4" end="4"/>
                                            </p:txEl>
                                          </p:spTgt>
                                        </p:tgtEl>
                                        <p:attrNameLst>
                                          <p:attrName>style.visibility</p:attrName>
                                        </p:attrNameLst>
                                      </p:cBhvr>
                                      <p:to>
                                        <p:strVal val="visible"/>
                                      </p:to>
                                    </p:set>
                                    <p:animEffect transition="in" filter="fade">
                                      <p:cBhvr>
                                        <p:cTn id="31" dur="1000"/>
                                        <p:tgtEl>
                                          <p:spTgt spid="134147">
                                            <p:txEl>
                                              <p:pRg st="4" end="4"/>
                                            </p:txEl>
                                          </p:spTgt>
                                        </p:tgtEl>
                                      </p:cBhvr>
                                    </p:animEffect>
                                    <p:anim calcmode="lin" valueType="num">
                                      <p:cBhvr>
                                        <p:cTn id="32" dur="1000" fill="hold"/>
                                        <p:tgtEl>
                                          <p:spTgt spid="134147">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34147">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4147">
                                            <p:txEl>
                                              <p:pRg st="5" end="5"/>
                                            </p:txEl>
                                          </p:spTgt>
                                        </p:tgtEl>
                                        <p:attrNameLst>
                                          <p:attrName>style.visibility</p:attrName>
                                        </p:attrNameLst>
                                      </p:cBhvr>
                                      <p:to>
                                        <p:strVal val="visible"/>
                                      </p:to>
                                    </p:set>
                                    <p:animEffect transition="in" filter="fade">
                                      <p:cBhvr>
                                        <p:cTn id="36" dur="1000"/>
                                        <p:tgtEl>
                                          <p:spTgt spid="134147">
                                            <p:txEl>
                                              <p:pRg st="5" end="5"/>
                                            </p:txEl>
                                          </p:spTgt>
                                        </p:tgtEl>
                                      </p:cBhvr>
                                    </p:animEffect>
                                    <p:anim calcmode="lin" valueType="num">
                                      <p:cBhvr>
                                        <p:cTn id="37" dur="1000" fill="hold"/>
                                        <p:tgtEl>
                                          <p:spTgt spid="134147">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134147">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34147">
                                            <p:txEl>
                                              <p:pRg st="6" end="6"/>
                                            </p:txEl>
                                          </p:spTgt>
                                        </p:tgtEl>
                                        <p:attrNameLst>
                                          <p:attrName>style.visibility</p:attrName>
                                        </p:attrNameLst>
                                      </p:cBhvr>
                                      <p:to>
                                        <p:strVal val="visible"/>
                                      </p:to>
                                    </p:set>
                                    <p:animEffect transition="in" filter="fade">
                                      <p:cBhvr>
                                        <p:cTn id="41" dur="1000"/>
                                        <p:tgtEl>
                                          <p:spTgt spid="134147">
                                            <p:txEl>
                                              <p:pRg st="6" end="6"/>
                                            </p:txEl>
                                          </p:spTgt>
                                        </p:tgtEl>
                                      </p:cBhvr>
                                    </p:animEffect>
                                    <p:anim calcmode="lin" valueType="num">
                                      <p:cBhvr>
                                        <p:cTn id="42" dur="1000" fill="hold"/>
                                        <p:tgtEl>
                                          <p:spTgt spid="134147">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134147">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34147">
                                            <p:txEl>
                                              <p:pRg st="7" end="7"/>
                                            </p:txEl>
                                          </p:spTgt>
                                        </p:tgtEl>
                                        <p:attrNameLst>
                                          <p:attrName>style.visibility</p:attrName>
                                        </p:attrNameLst>
                                      </p:cBhvr>
                                      <p:to>
                                        <p:strVal val="visible"/>
                                      </p:to>
                                    </p:set>
                                    <p:animEffect transition="in" filter="fade">
                                      <p:cBhvr>
                                        <p:cTn id="46" dur="1000"/>
                                        <p:tgtEl>
                                          <p:spTgt spid="134147">
                                            <p:txEl>
                                              <p:pRg st="7" end="7"/>
                                            </p:txEl>
                                          </p:spTgt>
                                        </p:tgtEl>
                                      </p:cBhvr>
                                    </p:animEffect>
                                    <p:anim calcmode="lin" valueType="num">
                                      <p:cBhvr>
                                        <p:cTn id="47" dur="1000" fill="hold"/>
                                        <p:tgtEl>
                                          <p:spTgt spid="134147">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13414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p:bldP spid="13414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8234"/>
            <a:ext cx="8229600" cy="1143000"/>
          </a:xfrm>
        </p:spPr>
        <p:txBody>
          <a:bodyPr/>
          <a:lstStyle/>
          <a:p>
            <a:r>
              <a:rPr lang="en-GB" dirty="0" smtClean="0"/>
              <a:t>Where creativity</a:t>
            </a:r>
            <a:r>
              <a:rPr lang="en-GB" sz="2400" dirty="0" smtClean="0"/>
              <a:t>(sits!)</a:t>
            </a:r>
            <a:r>
              <a:rPr lang="en-GB" dirty="0" smtClean="0"/>
              <a:t>drives?</a:t>
            </a:r>
            <a:br>
              <a:rPr lang="en-GB" dirty="0" smtClean="0"/>
            </a:br>
            <a:r>
              <a:rPr lang="en-GB" sz="3200" dirty="0" smtClean="0"/>
              <a:t>Deepening the learning</a:t>
            </a:r>
            <a:endParaRPr lang="en-GB" sz="3200" dirty="0"/>
          </a:p>
        </p:txBody>
      </p:sp>
      <p:sp>
        <p:nvSpPr>
          <p:cNvPr id="3" name="Content Placeholder 2"/>
          <p:cNvSpPr>
            <a:spLocks noGrp="1"/>
          </p:cNvSpPr>
          <p:nvPr>
            <p:ph idx="1"/>
          </p:nvPr>
        </p:nvSpPr>
        <p:spPr>
          <a:xfrm>
            <a:off x="4139952" y="1340768"/>
            <a:ext cx="4485184" cy="5112568"/>
          </a:xfrm>
        </p:spPr>
        <p:txBody>
          <a:bodyPr/>
          <a:lstStyle/>
          <a:p>
            <a:r>
              <a:rPr lang="en-GB" b="1" dirty="0" smtClean="0"/>
              <a:t>Specific </a:t>
            </a:r>
            <a:r>
              <a:rPr lang="en-GB" b="1" dirty="0"/>
              <a:t>subject areas?</a:t>
            </a:r>
          </a:p>
          <a:p>
            <a:r>
              <a:rPr lang="en-GB" dirty="0"/>
              <a:t>Technologies?</a:t>
            </a:r>
          </a:p>
          <a:p>
            <a:r>
              <a:rPr lang="en-GB" dirty="0"/>
              <a:t>Science?</a:t>
            </a:r>
          </a:p>
          <a:p>
            <a:r>
              <a:rPr lang="en-GB" dirty="0"/>
              <a:t>Expressive Arts?</a:t>
            </a:r>
          </a:p>
          <a:p>
            <a:r>
              <a:rPr lang="en-GB" b="1" dirty="0" smtClean="0"/>
              <a:t>Across the curriculum?</a:t>
            </a:r>
            <a:endParaRPr lang="en-GB" sz="2000" dirty="0" smtClean="0"/>
          </a:p>
          <a:p>
            <a:r>
              <a:rPr lang="en-GB" sz="2800" b="1" dirty="0" smtClean="0"/>
              <a:t>Approaches to learning?</a:t>
            </a:r>
          </a:p>
          <a:p>
            <a:r>
              <a:rPr lang="en-GB" sz="2400" dirty="0" smtClean="0"/>
              <a:t>Co-operative / active learning</a:t>
            </a:r>
          </a:p>
          <a:p>
            <a:r>
              <a:rPr lang="en-GB" sz="2400" dirty="0" smtClean="0"/>
              <a:t>Independent learning</a:t>
            </a:r>
            <a:endParaRPr lang="en-GB" sz="2400" dirty="0"/>
          </a:p>
          <a:p>
            <a:pPr marL="0" indent="0">
              <a:buNone/>
            </a:pPr>
            <a:endParaRPr lang="en-GB" dirty="0" smtClean="0"/>
          </a:p>
          <a:p>
            <a:endParaRPr lang="en-GB" dirty="0"/>
          </a:p>
        </p:txBody>
      </p:sp>
      <p:sp>
        <p:nvSpPr>
          <p:cNvPr id="4" name="TextBox 3"/>
          <p:cNvSpPr txBox="1"/>
          <p:nvPr/>
        </p:nvSpPr>
        <p:spPr>
          <a:xfrm>
            <a:off x="971600" y="2564904"/>
            <a:ext cx="2088232" cy="338554"/>
          </a:xfrm>
          <a:prstGeom prst="rect">
            <a:avLst/>
          </a:prstGeom>
          <a:noFill/>
        </p:spPr>
        <p:txBody>
          <a:bodyPr wrap="square" rtlCol="0">
            <a:spAutoFit/>
          </a:bodyPr>
          <a:lstStyle/>
          <a:p>
            <a:r>
              <a:rPr lang="en-GB" sz="1600" i="1" dirty="0" smtClean="0">
                <a:solidFill>
                  <a:srgbClr val="7030A0"/>
                </a:solidFill>
              </a:rPr>
              <a:t>(Image – Ben Nevis)</a:t>
            </a:r>
            <a:endParaRPr lang="en-GB" sz="1600" i="1" dirty="0">
              <a:solidFill>
                <a:srgbClr val="7030A0"/>
              </a:solidFill>
            </a:endParaRPr>
          </a:p>
        </p:txBody>
      </p:sp>
    </p:spTree>
    <p:extLst>
      <p:ext uri="{BB962C8B-B14F-4D97-AF65-F5344CB8AC3E}">
        <p14:creationId xmlns:p14="http://schemas.microsoft.com/office/powerpoint/2010/main" val="160777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5536" y="116632"/>
            <a:ext cx="8229600" cy="1143000"/>
          </a:xfrm>
        </p:spPr>
        <p:txBody>
          <a:bodyPr/>
          <a:lstStyle/>
          <a:p>
            <a:r>
              <a:rPr lang="en-GB" sz="3200" dirty="0" smtClean="0"/>
              <a:t>What is quality? - </a:t>
            </a:r>
            <a:r>
              <a:rPr lang="en-GB" sz="1800" dirty="0" smtClean="0"/>
              <a:t>the quality indicators – ‘How Good Is Our School’</a:t>
            </a:r>
            <a:endParaRPr lang="en-GB" sz="4000" dirty="0"/>
          </a:p>
        </p:txBody>
      </p:sp>
      <p:sp>
        <p:nvSpPr>
          <p:cNvPr id="6" name="Content Placeholder 5"/>
          <p:cNvSpPr>
            <a:spLocks noGrp="1"/>
          </p:cNvSpPr>
          <p:nvPr>
            <p:ph idx="1"/>
          </p:nvPr>
        </p:nvSpPr>
        <p:spPr>
          <a:xfrm>
            <a:off x="4211960" y="1340768"/>
            <a:ext cx="4474840" cy="4785395"/>
          </a:xfrm>
        </p:spPr>
        <p:txBody>
          <a:bodyPr/>
          <a:lstStyle/>
          <a:p>
            <a:r>
              <a:rPr lang="en-GB" sz="2800" dirty="0" smtClean="0"/>
              <a:t>1.1 – Improvements in Performance</a:t>
            </a:r>
          </a:p>
          <a:p>
            <a:r>
              <a:rPr lang="en-GB" sz="2800" dirty="0" smtClean="0"/>
              <a:t>2.1 – Learners’ Experiences</a:t>
            </a:r>
          </a:p>
          <a:p>
            <a:r>
              <a:rPr lang="en-GB" sz="2800" dirty="0" smtClean="0"/>
              <a:t>5.1 – Curriculum</a:t>
            </a:r>
          </a:p>
          <a:p>
            <a:r>
              <a:rPr lang="en-GB" sz="2800" dirty="0" smtClean="0"/>
              <a:t>5.3 – Meeting Needs</a:t>
            </a:r>
          </a:p>
          <a:p>
            <a:r>
              <a:rPr lang="en-GB" sz="2800" dirty="0" smtClean="0"/>
              <a:t>5.9 – Improvements through self-evaluation</a:t>
            </a:r>
          </a:p>
          <a:p>
            <a:pPr marL="0" indent="0">
              <a:buNone/>
            </a:pPr>
            <a:r>
              <a:rPr lang="en-GB" sz="2800" b="1" dirty="0" smtClean="0"/>
              <a:t>Unsatisfactory/Weak/</a:t>
            </a:r>
          </a:p>
          <a:p>
            <a:pPr marL="0" indent="0">
              <a:buNone/>
            </a:pPr>
            <a:r>
              <a:rPr lang="en-GB" sz="2800" b="1" dirty="0"/>
              <a:t>S</a:t>
            </a:r>
            <a:r>
              <a:rPr lang="en-GB" sz="2800" b="1" dirty="0" smtClean="0"/>
              <a:t>atisfactory/Good/Very </a:t>
            </a:r>
            <a:r>
              <a:rPr lang="en-GB" sz="2800" b="1" dirty="0"/>
              <a:t>G</a:t>
            </a:r>
            <a:r>
              <a:rPr lang="en-GB" sz="2800" b="1" dirty="0" smtClean="0"/>
              <a:t>ood / Excellent</a:t>
            </a:r>
          </a:p>
          <a:p>
            <a:endParaRPr lang="en-GB" dirty="0"/>
          </a:p>
        </p:txBody>
      </p:sp>
      <p:sp>
        <p:nvSpPr>
          <p:cNvPr id="2" name="TextBox 1"/>
          <p:cNvSpPr txBox="1"/>
          <p:nvPr/>
        </p:nvSpPr>
        <p:spPr>
          <a:xfrm>
            <a:off x="971600" y="2852936"/>
            <a:ext cx="2592288" cy="338554"/>
          </a:xfrm>
          <a:prstGeom prst="rect">
            <a:avLst/>
          </a:prstGeom>
          <a:noFill/>
        </p:spPr>
        <p:txBody>
          <a:bodyPr wrap="square" rtlCol="0">
            <a:spAutoFit/>
          </a:bodyPr>
          <a:lstStyle/>
          <a:p>
            <a:r>
              <a:rPr lang="en-GB" sz="1600" i="1" dirty="0" smtClean="0">
                <a:solidFill>
                  <a:srgbClr val="7030A0"/>
                </a:solidFill>
              </a:rPr>
              <a:t>(Image – Queen’s View)</a:t>
            </a:r>
            <a:endParaRPr lang="en-GB" sz="1600" i="1" dirty="0">
              <a:solidFill>
                <a:srgbClr val="7030A0"/>
              </a:solidFill>
            </a:endParaRPr>
          </a:p>
        </p:txBody>
      </p:sp>
    </p:spTree>
    <p:extLst>
      <p:ext uri="{BB962C8B-B14F-4D97-AF65-F5344CB8AC3E}">
        <p14:creationId xmlns:p14="http://schemas.microsoft.com/office/powerpoint/2010/main" val="232610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fade">
                                      <p:cBhvr>
                                        <p:cTn id="7" dur="1000"/>
                                        <p:tgtEl>
                                          <p:spTgt spid="6">
                                            <p:txEl>
                                              <p:pRg st="5" end="5"/>
                                            </p:txEl>
                                          </p:spTgt>
                                        </p:tgtEl>
                                      </p:cBhvr>
                                    </p:animEffect>
                                    <p:anim calcmode="lin" valueType="num">
                                      <p:cBhvr>
                                        <p:cTn id="8"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6" end="6"/>
                                            </p:txEl>
                                          </p:spTgt>
                                        </p:tgtEl>
                                        <p:attrNameLst>
                                          <p:attrName>style.visibility</p:attrName>
                                        </p:attrNameLst>
                                      </p:cBhvr>
                                      <p:to>
                                        <p:strVal val="visible"/>
                                      </p:to>
                                    </p:set>
                                    <p:animEffect transition="in" filter="fade">
                                      <p:cBhvr>
                                        <p:cTn id="12" dur="1000"/>
                                        <p:tgtEl>
                                          <p:spTgt spid="6">
                                            <p:txEl>
                                              <p:pRg st="6" end="6"/>
                                            </p:txEl>
                                          </p:spTgt>
                                        </p:tgtEl>
                                      </p:cBhvr>
                                    </p:animEffect>
                                    <p:anim calcmode="lin" valueType="num">
                                      <p:cBhvr>
                                        <p:cTn id="13"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1000"/>
                                        <p:tgtEl>
                                          <p:spTgt spid="6">
                                            <p:txEl>
                                              <p:pRg st="1" end="1"/>
                                            </p:txEl>
                                          </p:spTgt>
                                        </p:tgtEl>
                                      </p:cBhvr>
                                    </p:animEffect>
                                    <p:anim calcmode="lin" valueType="num">
                                      <p:cBhvr>
                                        <p:cTn id="2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1000"/>
                                        <p:tgtEl>
                                          <p:spTgt spid="6">
                                            <p:txEl>
                                              <p:pRg st="2" end="2"/>
                                            </p:txEl>
                                          </p:spTgt>
                                        </p:tgtEl>
                                      </p:cBhvr>
                                    </p:animEffect>
                                    <p:anim calcmode="lin" valueType="num">
                                      <p:cBhvr>
                                        <p:cTn id="3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fade">
                                      <p:cBhvr>
                                        <p:cTn id="34" dur="1000"/>
                                        <p:tgtEl>
                                          <p:spTgt spid="6">
                                            <p:txEl>
                                              <p:pRg st="3" end="3"/>
                                            </p:txEl>
                                          </p:spTgt>
                                        </p:tgtEl>
                                      </p:cBhvr>
                                    </p:animEffect>
                                    <p:anim calcmode="lin" valueType="num">
                                      <p:cBhvr>
                                        <p:cTn id="3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fade">
                                      <p:cBhvr>
                                        <p:cTn id="39" dur="1000"/>
                                        <p:tgtEl>
                                          <p:spTgt spid="6">
                                            <p:txEl>
                                              <p:pRg st="4" end="4"/>
                                            </p:txEl>
                                          </p:spTgt>
                                        </p:tgtEl>
                                      </p:cBhvr>
                                    </p:animEffect>
                                    <p:anim calcmode="lin" valueType="num">
                                      <p:cBhvr>
                                        <p:cTn id="4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pPr eaLnBrk="1" hangingPunct="1"/>
            <a:r>
              <a:rPr lang="en-GB" dirty="0" smtClean="0">
                <a:latin typeface="Arial" charset="0"/>
                <a:cs typeface="Arial" charset="0"/>
              </a:rPr>
              <a:t>Education Scotland   </a:t>
            </a:r>
            <a:r>
              <a:rPr lang="en-GB" sz="1600" dirty="0" smtClean="0">
                <a:latin typeface="Arial" charset="0"/>
                <a:cs typeface="Arial" charset="0"/>
              </a:rPr>
              <a:t>(background information)</a:t>
            </a:r>
          </a:p>
        </p:txBody>
      </p:sp>
      <p:sp>
        <p:nvSpPr>
          <p:cNvPr id="10242" name="Content Placeholder 2"/>
          <p:cNvSpPr>
            <a:spLocks noGrp="1"/>
          </p:cNvSpPr>
          <p:nvPr>
            <p:ph idx="1"/>
          </p:nvPr>
        </p:nvSpPr>
        <p:spPr/>
        <p:txBody>
          <a:bodyPr/>
          <a:lstStyle/>
          <a:p>
            <a:pPr marL="0" indent="0" eaLnBrk="1" hangingPunct="1">
              <a:buNone/>
            </a:pPr>
            <a:r>
              <a:rPr lang="en-GB" sz="1900" dirty="0" smtClean="0">
                <a:latin typeface="Arial" charset="0"/>
                <a:cs typeface="Arial" charset="0"/>
              </a:rPr>
              <a:t>Education Scotland is the Scottish Government’s national development        and improvement agency for education. It is charged with providing support and challenge to the education system, from the early years to adult learning, in furtherance of the government’s policy objectives. </a:t>
            </a:r>
          </a:p>
          <a:p>
            <a:pPr eaLnBrk="1" hangingPunct="1"/>
            <a:endParaRPr lang="en-GB" sz="1900" dirty="0" smtClean="0">
              <a:latin typeface="Arial" charset="0"/>
              <a:cs typeface="Arial" charset="0"/>
            </a:endParaRPr>
          </a:p>
          <a:p>
            <a:pPr marL="0" indent="0" eaLnBrk="1" hangingPunct="1">
              <a:buNone/>
            </a:pPr>
            <a:endParaRPr lang="en-GB" sz="1900" dirty="0" smtClean="0">
              <a:latin typeface="Arial" charset="0"/>
              <a:cs typeface="Arial" charset="0"/>
            </a:endParaRPr>
          </a:p>
          <a:p>
            <a:pPr marL="0" indent="0" eaLnBrk="1" hangingPunct="1">
              <a:buNone/>
            </a:pPr>
            <a:endParaRPr lang="en-GB" sz="1900" dirty="0">
              <a:latin typeface="Arial" charset="0"/>
              <a:cs typeface="Arial" charset="0"/>
            </a:endParaRPr>
          </a:p>
          <a:p>
            <a:pPr marL="0" indent="0" eaLnBrk="1" hangingPunct="1">
              <a:buNone/>
            </a:pPr>
            <a:endParaRPr lang="en-GB" sz="1900" dirty="0" smtClean="0">
              <a:solidFill>
                <a:srgbClr val="7030A0"/>
              </a:solidFill>
              <a:latin typeface="Arial" charset="0"/>
              <a:cs typeface="Arial" charset="0"/>
            </a:endParaRPr>
          </a:p>
          <a:p>
            <a:pPr eaLnBrk="1" hangingPunct="1">
              <a:buNone/>
            </a:pPr>
            <a:r>
              <a:rPr lang="en-GB" sz="1600" dirty="0" smtClean="0">
                <a:solidFill>
                  <a:srgbClr val="7030A0"/>
                </a:solidFill>
              </a:rPr>
              <a:t> </a:t>
            </a:r>
            <a:r>
              <a:rPr lang="en-GB" sz="1600" i="1" dirty="0">
                <a:solidFill>
                  <a:srgbClr val="7030A0"/>
                </a:solidFill>
                <a:latin typeface="Arial" charset="0"/>
                <a:cs typeface="Arial" charset="0"/>
              </a:rPr>
              <a:t>(Image – Wallace Monument</a:t>
            </a:r>
            <a:r>
              <a:rPr lang="en-GB" sz="1600" i="1" dirty="0">
                <a:solidFill>
                  <a:srgbClr val="00B050"/>
                </a:solidFill>
                <a:latin typeface="Arial" charset="0"/>
                <a:cs typeface="Arial" charset="0"/>
              </a:rPr>
              <a:t>)</a:t>
            </a:r>
          </a:p>
          <a:p>
            <a:pPr eaLnBrk="1" hangingPunct="1">
              <a:buFont typeface="Arial" charset="0"/>
              <a:buNone/>
            </a:pPr>
            <a:endParaRPr lang="en-GB" dirty="0" smtClean="0"/>
          </a:p>
        </p:txBody>
      </p:sp>
    </p:spTree>
    <p:extLst>
      <p:ext uri="{BB962C8B-B14F-4D97-AF65-F5344CB8AC3E}">
        <p14:creationId xmlns:p14="http://schemas.microsoft.com/office/powerpoint/2010/main" val="41854355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Range of Inspection Activities</a:t>
            </a:r>
            <a:endParaRPr lang="en-GB" dirty="0"/>
          </a:p>
        </p:txBody>
      </p:sp>
      <p:sp>
        <p:nvSpPr>
          <p:cNvPr id="6" name="Content Placeholder 5"/>
          <p:cNvSpPr>
            <a:spLocks noGrp="1"/>
          </p:cNvSpPr>
          <p:nvPr>
            <p:ph idx="1"/>
          </p:nvPr>
        </p:nvSpPr>
        <p:spPr/>
        <p:txBody>
          <a:bodyPr/>
          <a:lstStyle/>
          <a:p>
            <a:r>
              <a:rPr lang="en-GB" dirty="0" smtClean="0"/>
              <a:t>Information from School</a:t>
            </a:r>
          </a:p>
          <a:p>
            <a:r>
              <a:rPr lang="en-GB" dirty="0" smtClean="0"/>
              <a:t>Scoping meeting</a:t>
            </a:r>
          </a:p>
          <a:p>
            <a:r>
              <a:rPr lang="en-GB" dirty="0" smtClean="0"/>
              <a:t>Learning Visits</a:t>
            </a:r>
          </a:p>
          <a:p>
            <a:r>
              <a:rPr lang="en-GB" dirty="0" smtClean="0"/>
              <a:t>Speaking with children/young people</a:t>
            </a:r>
          </a:p>
          <a:p>
            <a:r>
              <a:rPr lang="en-GB" dirty="0" smtClean="0"/>
              <a:t>Professional Engagement with staff</a:t>
            </a:r>
          </a:p>
          <a:p>
            <a:r>
              <a:rPr lang="en-GB" dirty="0" smtClean="0"/>
              <a:t>Views of stakeholders – questionnaires/ meetings with parents and stakeholders</a:t>
            </a:r>
          </a:p>
          <a:p>
            <a:pPr marL="0" indent="0">
              <a:buNone/>
            </a:pPr>
            <a:endParaRPr lang="en-GB" dirty="0"/>
          </a:p>
        </p:txBody>
      </p:sp>
    </p:spTree>
    <p:extLst>
      <p:ext uri="{BB962C8B-B14F-4D97-AF65-F5344CB8AC3E}">
        <p14:creationId xmlns:p14="http://schemas.microsoft.com/office/powerpoint/2010/main" val="13616693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p:txBody>
          <a:bodyPr/>
          <a:lstStyle/>
          <a:p>
            <a:pPr eaLnBrk="1" hangingPunct="1"/>
            <a:r>
              <a:rPr lang="en-GB" dirty="0" smtClean="0"/>
              <a:t>The three questions ….</a:t>
            </a:r>
          </a:p>
        </p:txBody>
      </p:sp>
      <p:sp>
        <p:nvSpPr>
          <p:cNvPr id="4099" name="Rectangle 5"/>
          <p:cNvSpPr>
            <a:spLocks noGrp="1" noChangeArrowheads="1"/>
          </p:cNvSpPr>
          <p:nvPr>
            <p:ph type="body" sz="half" idx="1"/>
          </p:nvPr>
        </p:nvSpPr>
        <p:spPr>
          <a:xfrm>
            <a:off x="467544" y="1196752"/>
            <a:ext cx="8229600" cy="2473995"/>
          </a:xfrm>
        </p:spPr>
        <p:txBody>
          <a:bodyPr/>
          <a:lstStyle/>
          <a:p>
            <a:pPr marL="0" indent="0" eaLnBrk="1" hangingPunct="1">
              <a:lnSpc>
                <a:spcPct val="80000"/>
              </a:lnSpc>
              <a:buNone/>
            </a:pPr>
            <a:r>
              <a:rPr lang="en-GB" sz="2000" b="1" dirty="0" smtClean="0"/>
              <a:t>How well do children learn and achieve?</a:t>
            </a:r>
          </a:p>
          <a:p>
            <a:pPr eaLnBrk="1" hangingPunct="1">
              <a:lnSpc>
                <a:spcPct val="80000"/>
              </a:lnSpc>
            </a:pPr>
            <a:r>
              <a:rPr lang="en-GB" sz="2000" dirty="0" smtClean="0"/>
              <a:t>1.1     Improvements in performance</a:t>
            </a:r>
          </a:p>
          <a:p>
            <a:pPr eaLnBrk="1" hangingPunct="1">
              <a:lnSpc>
                <a:spcPct val="80000"/>
              </a:lnSpc>
            </a:pPr>
            <a:r>
              <a:rPr lang="en-GB" sz="2000" dirty="0" smtClean="0"/>
              <a:t>2.1	Children’s experiences</a:t>
            </a:r>
            <a:endParaRPr lang="en-GB" sz="2000" b="1" dirty="0" smtClean="0"/>
          </a:p>
          <a:p>
            <a:pPr marL="0" indent="0" eaLnBrk="1" hangingPunct="1">
              <a:lnSpc>
                <a:spcPct val="80000"/>
              </a:lnSpc>
              <a:buNone/>
            </a:pPr>
            <a:r>
              <a:rPr lang="en-GB" sz="2000" b="1" dirty="0" smtClean="0"/>
              <a:t>How well does the school support children to develop and learn?</a:t>
            </a:r>
            <a:endParaRPr lang="en-GB" sz="2000" dirty="0" smtClean="0"/>
          </a:p>
          <a:p>
            <a:pPr eaLnBrk="1" hangingPunct="1">
              <a:lnSpc>
                <a:spcPct val="80000"/>
              </a:lnSpc>
            </a:pPr>
            <a:r>
              <a:rPr lang="en-GB" sz="2000" dirty="0" smtClean="0"/>
              <a:t>5.1	Curriculum</a:t>
            </a:r>
          </a:p>
          <a:p>
            <a:pPr eaLnBrk="1" hangingPunct="1">
              <a:lnSpc>
                <a:spcPct val="80000"/>
              </a:lnSpc>
            </a:pPr>
            <a:r>
              <a:rPr lang="en-GB" sz="2000" dirty="0" smtClean="0"/>
              <a:t>5.3	Meeting learning needs</a:t>
            </a:r>
            <a:endParaRPr lang="en-GB" sz="2000" b="1" dirty="0" smtClean="0"/>
          </a:p>
          <a:p>
            <a:pPr marL="0" indent="0" eaLnBrk="1" hangingPunct="1">
              <a:lnSpc>
                <a:spcPct val="80000"/>
              </a:lnSpc>
              <a:buNone/>
            </a:pPr>
            <a:r>
              <a:rPr lang="en-GB" sz="2000" b="1" dirty="0" smtClean="0"/>
              <a:t>How does the school improve the quality of its work? </a:t>
            </a:r>
            <a:endParaRPr lang="en-GB" sz="2000" dirty="0" smtClean="0"/>
          </a:p>
          <a:p>
            <a:pPr eaLnBrk="1" hangingPunct="1">
              <a:lnSpc>
                <a:spcPct val="80000"/>
              </a:lnSpc>
            </a:pPr>
            <a:r>
              <a:rPr lang="en-GB" sz="2000" dirty="0" smtClean="0"/>
              <a:t>5.9	Improvement through self-evaluation</a:t>
            </a:r>
          </a:p>
        </p:txBody>
      </p:sp>
      <p:sp>
        <p:nvSpPr>
          <p:cNvPr id="2" name="Content Placeholder 1"/>
          <p:cNvSpPr>
            <a:spLocks noGrp="1"/>
          </p:cNvSpPr>
          <p:nvPr>
            <p:ph sz="half" idx="2"/>
          </p:nvPr>
        </p:nvSpPr>
        <p:spPr/>
        <p:txBody>
          <a:bodyPr/>
          <a:lstStyle/>
          <a:p>
            <a:pPr marL="0" indent="0">
              <a:buNone/>
            </a:pPr>
            <a:endParaRPr lang="en-GB" dirty="0" smtClean="0"/>
          </a:p>
          <a:p>
            <a:pPr marL="0" indent="0">
              <a:buNone/>
            </a:pPr>
            <a:r>
              <a:rPr lang="en-GB" sz="1600" i="1" dirty="0" smtClean="0">
                <a:solidFill>
                  <a:srgbClr val="FF0000"/>
                </a:solidFill>
              </a:rPr>
              <a:t>                                                        </a:t>
            </a:r>
            <a:r>
              <a:rPr lang="en-GB" sz="1600" i="1" dirty="0" smtClean="0">
                <a:solidFill>
                  <a:srgbClr val="7030A0"/>
                </a:solidFill>
              </a:rPr>
              <a:t>(Image – Edinburgh Castle)</a:t>
            </a:r>
            <a:endParaRPr lang="en-GB" sz="1600" i="1" dirty="0">
              <a:solidFill>
                <a:srgbClr val="7030A0"/>
              </a:solidFill>
            </a:endParaRPr>
          </a:p>
        </p:txBody>
      </p:sp>
    </p:spTree>
    <p:extLst>
      <p:ext uri="{BB962C8B-B14F-4D97-AF65-F5344CB8AC3E}">
        <p14:creationId xmlns:p14="http://schemas.microsoft.com/office/powerpoint/2010/main" val="148880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1000"/>
                                        <p:tgtEl>
                                          <p:spTgt spid="4099">
                                            <p:txEl>
                                              <p:pRg st="0" end="0"/>
                                            </p:txEl>
                                          </p:spTgt>
                                        </p:tgtEl>
                                      </p:cBhvr>
                                    </p:animEffect>
                                    <p:anim calcmode="lin" valueType="num">
                                      <p:cBhvr>
                                        <p:cTn id="8" dur="1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09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fade">
                                      <p:cBhvr>
                                        <p:cTn id="12" dur="1000"/>
                                        <p:tgtEl>
                                          <p:spTgt spid="4099">
                                            <p:txEl>
                                              <p:pRg st="1" end="1"/>
                                            </p:txEl>
                                          </p:spTgt>
                                        </p:tgtEl>
                                      </p:cBhvr>
                                    </p:animEffect>
                                    <p:anim calcmode="lin" valueType="num">
                                      <p:cBhvr>
                                        <p:cTn id="13" dur="1000" fill="hold"/>
                                        <p:tgtEl>
                                          <p:spTgt spid="409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099">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Effect transition="in" filter="fade">
                                      <p:cBhvr>
                                        <p:cTn id="17" dur="1000"/>
                                        <p:tgtEl>
                                          <p:spTgt spid="4099">
                                            <p:txEl>
                                              <p:pRg st="2" end="2"/>
                                            </p:txEl>
                                          </p:spTgt>
                                        </p:tgtEl>
                                      </p:cBhvr>
                                    </p:animEffect>
                                    <p:anim calcmode="lin" valueType="num">
                                      <p:cBhvr>
                                        <p:cTn id="18" dur="1000" fill="hold"/>
                                        <p:tgtEl>
                                          <p:spTgt spid="409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099">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099">
                                            <p:txEl>
                                              <p:pRg st="3" end="3"/>
                                            </p:txEl>
                                          </p:spTgt>
                                        </p:tgtEl>
                                        <p:attrNameLst>
                                          <p:attrName>style.visibility</p:attrName>
                                        </p:attrNameLst>
                                      </p:cBhvr>
                                      <p:to>
                                        <p:strVal val="visible"/>
                                      </p:to>
                                    </p:set>
                                    <p:animEffect transition="in" filter="fade">
                                      <p:cBhvr>
                                        <p:cTn id="22" dur="1000"/>
                                        <p:tgtEl>
                                          <p:spTgt spid="4099">
                                            <p:txEl>
                                              <p:pRg st="3" end="3"/>
                                            </p:txEl>
                                          </p:spTgt>
                                        </p:tgtEl>
                                      </p:cBhvr>
                                    </p:animEffect>
                                    <p:anim calcmode="lin" valueType="num">
                                      <p:cBhvr>
                                        <p:cTn id="23" dur="1000" fill="hold"/>
                                        <p:tgtEl>
                                          <p:spTgt spid="4099">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099">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099">
                                            <p:txEl>
                                              <p:pRg st="4" end="4"/>
                                            </p:txEl>
                                          </p:spTgt>
                                        </p:tgtEl>
                                        <p:attrNameLst>
                                          <p:attrName>style.visibility</p:attrName>
                                        </p:attrNameLst>
                                      </p:cBhvr>
                                      <p:to>
                                        <p:strVal val="visible"/>
                                      </p:to>
                                    </p:set>
                                    <p:animEffect transition="in" filter="fade">
                                      <p:cBhvr>
                                        <p:cTn id="27" dur="1000"/>
                                        <p:tgtEl>
                                          <p:spTgt spid="4099">
                                            <p:txEl>
                                              <p:pRg st="4" end="4"/>
                                            </p:txEl>
                                          </p:spTgt>
                                        </p:tgtEl>
                                      </p:cBhvr>
                                    </p:animEffect>
                                    <p:anim calcmode="lin" valueType="num">
                                      <p:cBhvr>
                                        <p:cTn id="28" dur="1000" fill="hold"/>
                                        <p:tgtEl>
                                          <p:spTgt spid="4099">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099">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099">
                                            <p:txEl>
                                              <p:pRg st="5" end="5"/>
                                            </p:txEl>
                                          </p:spTgt>
                                        </p:tgtEl>
                                        <p:attrNameLst>
                                          <p:attrName>style.visibility</p:attrName>
                                        </p:attrNameLst>
                                      </p:cBhvr>
                                      <p:to>
                                        <p:strVal val="visible"/>
                                      </p:to>
                                    </p:set>
                                    <p:animEffect transition="in" filter="fade">
                                      <p:cBhvr>
                                        <p:cTn id="32" dur="1000"/>
                                        <p:tgtEl>
                                          <p:spTgt spid="4099">
                                            <p:txEl>
                                              <p:pRg st="5" end="5"/>
                                            </p:txEl>
                                          </p:spTgt>
                                        </p:tgtEl>
                                      </p:cBhvr>
                                    </p:animEffect>
                                    <p:anim calcmode="lin" valueType="num">
                                      <p:cBhvr>
                                        <p:cTn id="33" dur="1000" fill="hold"/>
                                        <p:tgtEl>
                                          <p:spTgt spid="4099">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099">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099">
                                            <p:txEl>
                                              <p:pRg st="6" end="6"/>
                                            </p:txEl>
                                          </p:spTgt>
                                        </p:tgtEl>
                                        <p:attrNameLst>
                                          <p:attrName>style.visibility</p:attrName>
                                        </p:attrNameLst>
                                      </p:cBhvr>
                                      <p:to>
                                        <p:strVal val="visible"/>
                                      </p:to>
                                    </p:set>
                                    <p:animEffect transition="in" filter="fade">
                                      <p:cBhvr>
                                        <p:cTn id="37" dur="1000"/>
                                        <p:tgtEl>
                                          <p:spTgt spid="4099">
                                            <p:txEl>
                                              <p:pRg st="6" end="6"/>
                                            </p:txEl>
                                          </p:spTgt>
                                        </p:tgtEl>
                                      </p:cBhvr>
                                    </p:animEffect>
                                    <p:anim calcmode="lin" valueType="num">
                                      <p:cBhvr>
                                        <p:cTn id="38" dur="1000" fill="hold"/>
                                        <p:tgtEl>
                                          <p:spTgt spid="4099">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099">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099">
                                            <p:txEl>
                                              <p:pRg st="7" end="7"/>
                                            </p:txEl>
                                          </p:spTgt>
                                        </p:tgtEl>
                                        <p:attrNameLst>
                                          <p:attrName>style.visibility</p:attrName>
                                        </p:attrNameLst>
                                      </p:cBhvr>
                                      <p:to>
                                        <p:strVal val="visible"/>
                                      </p:to>
                                    </p:set>
                                    <p:animEffect transition="in" filter="fade">
                                      <p:cBhvr>
                                        <p:cTn id="42" dur="1000"/>
                                        <p:tgtEl>
                                          <p:spTgt spid="4099">
                                            <p:txEl>
                                              <p:pRg st="7" end="7"/>
                                            </p:txEl>
                                          </p:spTgt>
                                        </p:tgtEl>
                                      </p:cBhvr>
                                    </p:animEffect>
                                    <p:anim calcmode="lin" valueType="num">
                                      <p:cBhvr>
                                        <p:cTn id="43" dur="1000" fill="hold"/>
                                        <p:tgtEl>
                                          <p:spTgt spid="4099">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409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The ‘journey’- starting with a school’s self-evaluation                </a:t>
            </a:r>
            <a:endParaRPr lang="en-GB" dirty="0"/>
          </a:p>
        </p:txBody>
      </p:sp>
      <p:sp>
        <p:nvSpPr>
          <p:cNvPr id="6" name="Content Placeholder 5"/>
          <p:cNvSpPr>
            <a:spLocks noGrp="1"/>
          </p:cNvSpPr>
          <p:nvPr>
            <p:ph idx="1"/>
          </p:nvPr>
        </p:nvSpPr>
        <p:spPr>
          <a:xfrm>
            <a:off x="457200" y="1700808"/>
            <a:ext cx="5338936" cy="4425355"/>
          </a:xfrm>
        </p:spPr>
        <p:txBody>
          <a:bodyPr/>
          <a:lstStyle/>
          <a:p>
            <a:r>
              <a:rPr lang="en-GB" dirty="0" smtClean="0"/>
              <a:t>Where on The Journey to Excellence?</a:t>
            </a:r>
          </a:p>
          <a:p>
            <a:r>
              <a:rPr lang="en-GB" dirty="0" smtClean="0"/>
              <a:t>Does the school know?</a:t>
            </a:r>
          </a:p>
          <a:p>
            <a:r>
              <a:rPr lang="en-GB" dirty="0" smtClean="0"/>
              <a:t>Self-evaluation paper</a:t>
            </a:r>
          </a:p>
          <a:p>
            <a:r>
              <a:rPr lang="en-GB" dirty="0" smtClean="0"/>
              <a:t>Scoping meeting </a:t>
            </a:r>
            <a:endParaRPr lang="en-GB" dirty="0"/>
          </a:p>
          <a:p>
            <a:r>
              <a:rPr lang="en-GB" dirty="0" smtClean="0"/>
              <a:t>Areas for focussed </a:t>
            </a:r>
          </a:p>
          <a:p>
            <a:pPr marL="0" indent="0">
              <a:buNone/>
            </a:pPr>
            <a:r>
              <a:rPr lang="en-GB" dirty="0" smtClean="0"/>
              <a:t>    attention</a:t>
            </a:r>
            <a:endParaRPr lang="en-GB" dirty="0"/>
          </a:p>
        </p:txBody>
      </p:sp>
      <p:sp>
        <p:nvSpPr>
          <p:cNvPr id="2" name="TextBox 1"/>
          <p:cNvSpPr txBox="1"/>
          <p:nvPr/>
        </p:nvSpPr>
        <p:spPr>
          <a:xfrm>
            <a:off x="6156176" y="3110975"/>
            <a:ext cx="2304256" cy="338554"/>
          </a:xfrm>
          <a:prstGeom prst="rect">
            <a:avLst/>
          </a:prstGeom>
          <a:noFill/>
        </p:spPr>
        <p:txBody>
          <a:bodyPr wrap="square" rtlCol="0">
            <a:spAutoFit/>
          </a:bodyPr>
          <a:lstStyle/>
          <a:p>
            <a:r>
              <a:rPr lang="en-GB" sz="1600" i="1" dirty="0" smtClean="0">
                <a:solidFill>
                  <a:srgbClr val="7030A0"/>
                </a:solidFill>
              </a:rPr>
              <a:t>(Image – Glenfinnon)</a:t>
            </a:r>
            <a:endParaRPr lang="en-GB" sz="1600" i="1" dirty="0">
              <a:solidFill>
                <a:srgbClr val="7030A0"/>
              </a:solidFill>
            </a:endParaRPr>
          </a:p>
        </p:txBody>
      </p:sp>
    </p:spTree>
    <p:extLst>
      <p:ext uri="{BB962C8B-B14F-4D97-AF65-F5344CB8AC3E}">
        <p14:creationId xmlns:p14="http://schemas.microsoft.com/office/powerpoint/2010/main" val="28693775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The Journey – other evidence</a:t>
            </a:r>
            <a:endParaRPr lang="en-GB" dirty="0"/>
          </a:p>
        </p:txBody>
      </p:sp>
      <p:sp>
        <p:nvSpPr>
          <p:cNvPr id="12" name="Content Placeholder 11"/>
          <p:cNvSpPr>
            <a:spLocks noGrp="1"/>
          </p:cNvSpPr>
          <p:nvPr>
            <p:ph idx="1"/>
          </p:nvPr>
        </p:nvSpPr>
        <p:spPr>
          <a:xfrm>
            <a:off x="827584" y="1484784"/>
            <a:ext cx="4752528" cy="4277072"/>
          </a:xfrm>
        </p:spPr>
        <p:txBody>
          <a:bodyPr/>
          <a:lstStyle/>
          <a:p>
            <a:r>
              <a:rPr lang="en-GB" dirty="0" smtClean="0"/>
              <a:t>School Improvement Plan</a:t>
            </a:r>
          </a:p>
          <a:p>
            <a:r>
              <a:rPr lang="en-GB" dirty="0" smtClean="0"/>
              <a:t>Standards and Quality Report</a:t>
            </a:r>
          </a:p>
          <a:p>
            <a:r>
              <a:rPr lang="en-GB" dirty="0" smtClean="0"/>
              <a:t>Views of </a:t>
            </a:r>
          </a:p>
          <a:p>
            <a:pPr marL="0" indent="0">
              <a:buNone/>
            </a:pPr>
            <a:r>
              <a:rPr lang="en-GB" dirty="0"/>
              <a:t> </a:t>
            </a:r>
            <a:r>
              <a:rPr lang="en-GB" dirty="0" smtClean="0"/>
              <a:t>   stakeholders</a:t>
            </a:r>
          </a:p>
          <a:p>
            <a:r>
              <a:rPr lang="en-GB" dirty="0" smtClean="0"/>
              <a:t>Self-evaluation</a:t>
            </a:r>
          </a:p>
          <a:p>
            <a:pPr marL="0" indent="0">
              <a:buNone/>
            </a:pPr>
            <a:r>
              <a:rPr lang="en-GB" dirty="0" smtClean="0"/>
              <a:t>    strategies</a:t>
            </a:r>
          </a:p>
          <a:p>
            <a:pPr marL="0" indent="0">
              <a:buNone/>
            </a:pPr>
            <a:endParaRPr lang="en-GB" dirty="0"/>
          </a:p>
        </p:txBody>
      </p:sp>
      <p:sp>
        <p:nvSpPr>
          <p:cNvPr id="3" name="TextBox 2"/>
          <p:cNvSpPr txBox="1"/>
          <p:nvPr/>
        </p:nvSpPr>
        <p:spPr>
          <a:xfrm>
            <a:off x="5467803" y="3515434"/>
            <a:ext cx="3096344" cy="338554"/>
          </a:xfrm>
          <a:prstGeom prst="rect">
            <a:avLst/>
          </a:prstGeom>
          <a:noFill/>
        </p:spPr>
        <p:txBody>
          <a:bodyPr wrap="square" rtlCol="0">
            <a:spAutoFit/>
          </a:bodyPr>
          <a:lstStyle/>
          <a:p>
            <a:r>
              <a:rPr lang="en-GB" sz="1600" i="1" dirty="0" smtClean="0">
                <a:solidFill>
                  <a:srgbClr val="7030A0"/>
                </a:solidFill>
              </a:rPr>
              <a:t>(Image – Britannia)</a:t>
            </a:r>
            <a:endParaRPr lang="en-GB" sz="1600" i="1" dirty="0">
              <a:solidFill>
                <a:srgbClr val="7030A0"/>
              </a:solidFill>
            </a:endParaRPr>
          </a:p>
        </p:txBody>
      </p:sp>
    </p:spTree>
    <p:extLst>
      <p:ext uri="{BB962C8B-B14F-4D97-AF65-F5344CB8AC3E}">
        <p14:creationId xmlns:p14="http://schemas.microsoft.com/office/powerpoint/2010/main" val="16825600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562074"/>
          </a:xfrm>
        </p:spPr>
        <p:txBody>
          <a:bodyPr/>
          <a:lstStyle/>
          <a:p>
            <a:r>
              <a:rPr lang="en-GB" dirty="0" smtClean="0"/>
              <a:t>Creativity - Engaging Questions</a:t>
            </a:r>
            <a:endParaRPr lang="en-GB" dirty="0"/>
          </a:p>
        </p:txBody>
      </p:sp>
      <p:sp>
        <p:nvSpPr>
          <p:cNvPr id="8" name="Content Placeholder 7"/>
          <p:cNvSpPr>
            <a:spLocks noGrp="1"/>
          </p:cNvSpPr>
          <p:nvPr>
            <p:ph idx="1"/>
          </p:nvPr>
        </p:nvSpPr>
        <p:spPr>
          <a:xfrm>
            <a:off x="110108" y="980728"/>
            <a:ext cx="5626968" cy="4525963"/>
          </a:xfrm>
        </p:spPr>
        <p:txBody>
          <a:bodyPr/>
          <a:lstStyle/>
          <a:p>
            <a:pPr lvl="0"/>
            <a:r>
              <a:rPr lang="en-GB" sz="2400" dirty="0"/>
              <a:t>importance attached by </a:t>
            </a:r>
            <a:r>
              <a:rPr lang="en-GB" sz="2400" i="1" dirty="0">
                <a:solidFill>
                  <a:srgbClr val="FF0000"/>
                </a:solidFill>
              </a:rPr>
              <a:t>school leaders </a:t>
            </a:r>
            <a:r>
              <a:rPr lang="en-GB" sz="2400" dirty="0"/>
              <a:t>to the development of creativity skills across the curriculum</a:t>
            </a:r>
          </a:p>
          <a:p>
            <a:pPr lvl="0"/>
            <a:r>
              <a:rPr lang="en-GB" sz="2400" dirty="0"/>
              <a:t>school policy on development of </a:t>
            </a:r>
            <a:r>
              <a:rPr lang="en-GB" sz="2400" i="1" dirty="0">
                <a:solidFill>
                  <a:srgbClr val="FF0000"/>
                </a:solidFill>
              </a:rPr>
              <a:t>creativity skills across the </a:t>
            </a:r>
            <a:r>
              <a:rPr lang="en-GB" sz="2400" i="1" dirty="0" smtClean="0">
                <a:solidFill>
                  <a:srgbClr val="FF0000"/>
                </a:solidFill>
              </a:rPr>
              <a:t>curriculum</a:t>
            </a:r>
            <a:endParaRPr lang="en-GB" sz="2400" i="1" dirty="0">
              <a:solidFill>
                <a:srgbClr val="FF0000"/>
              </a:solidFill>
            </a:endParaRPr>
          </a:p>
          <a:p>
            <a:pPr lvl="0"/>
            <a:r>
              <a:rPr lang="en-GB" sz="2400" dirty="0"/>
              <a:t>how widespread </a:t>
            </a:r>
            <a:r>
              <a:rPr lang="en-GB" sz="2400" i="1" dirty="0">
                <a:solidFill>
                  <a:srgbClr val="FF0000"/>
                </a:solidFill>
              </a:rPr>
              <a:t>staff understanding </a:t>
            </a:r>
            <a:r>
              <a:rPr lang="en-GB" sz="2400" dirty="0"/>
              <a:t>or buy-in is for creativity across subjects</a:t>
            </a:r>
          </a:p>
          <a:p>
            <a:pPr lvl="0"/>
            <a:r>
              <a:rPr lang="en-GB" sz="2400" dirty="0"/>
              <a:t>which </a:t>
            </a:r>
            <a:r>
              <a:rPr lang="en-GB" sz="2400" i="1" dirty="0">
                <a:solidFill>
                  <a:srgbClr val="FF0000"/>
                </a:solidFill>
              </a:rPr>
              <a:t>subject areas </a:t>
            </a:r>
            <a:r>
              <a:rPr lang="en-GB" sz="2400" dirty="0"/>
              <a:t>are most/least involved with the development of creativity</a:t>
            </a:r>
          </a:p>
          <a:p>
            <a:pPr lvl="0"/>
            <a:r>
              <a:rPr lang="en-GB" sz="2400" dirty="0"/>
              <a:t>whether the development of creativity skills has been taken into account in </a:t>
            </a:r>
            <a:r>
              <a:rPr lang="en-GB" sz="2400" dirty="0">
                <a:solidFill>
                  <a:srgbClr val="FF0000"/>
                </a:solidFill>
              </a:rPr>
              <a:t>Curriculum for Excellence </a:t>
            </a:r>
            <a:r>
              <a:rPr lang="en-GB" sz="2400" i="1" dirty="0" smtClean="0">
                <a:solidFill>
                  <a:srgbClr val="FF0000"/>
                </a:solidFill>
              </a:rPr>
              <a:t>planning</a:t>
            </a:r>
            <a:endParaRPr lang="en-GB" i="1" dirty="0">
              <a:solidFill>
                <a:srgbClr val="FF0000"/>
              </a:solidFill>
            </a:endParaRPr>
          </a:p>
          <a:p>
            <a:pPr marL="0" indent="0">
              <a:buNone/>
            </a:pPr>
            <a:endParaRPr lang="en-GB" dirty="0" smtClean="0"/>
          </a:p>
          <a:p>
            <a:pPr marL="0" indent="0">
              <a:buNone/>
            </a:pPr>
            <a:r>
              <a:rPr lang="en-GB" dirty="0" smtClean="0"/>
              <a:t>                                                                   </a:t>
            </a:r>
            <a:endParaRPr lang="en-GB" dirty="0"/>
          </a:p>
        </p:txBody>
      </p:sp>
      <p:sp>
        <p:nvSpPr>
          <p:cNvPr id="2" name="TextBox 1"/>
          <p:cNvSpPr txBox="1"/>
          <p:nvPr/>
        </p:nvSpPr>
        <p:spPr>
          <a:xfrm>
            <a:off x="5724128" y="5301208"/>
            <a:ext cx="2016224" cy="369332"/>
          </a:xfrm>
          <a:prstGeom prst="rect">
            <a:avLst/>
          </a:prstGeom>
          <a:noFill/>
        </p:spPr>
        <p:txBody>
          <a:bodyPr wrap="square" rtlCol="0">
            <a:spAutoFit/>
          </a:bodyPr>
          <a:lstStyle/>
          <a:p>
            <a:r>
              <a:rPr lang="en-GB" dirty="0" smtClean="0"/>
              <a:t>     </a:t>
            </a:r>
            <a:endParaRPr lang="en-GB" dirty="0">
              <a:solidFill>
                <a:srgbClr val="FF0000"/>
              </a:solidFill>
            </a:endParaRPr>
          </a:p>
        </p:txBody>
      </p:sp>
      <p:sp>
        <p:nvSpPr>
          <p:cNvPr id="3" name="TextBox 2"/>
          <p:cNvSpPr txBox="1"/>
          <p:nvPr/>
        </p:nvSpPr>
        <p:spPr>
          <a:xfrm>
            <a:off x="6300192" y="2348880"/>
            <a:ext cx="2088232" cy="523220"/>
          </a:xfrm>
          <a:prstGeom prst="rect">
            <a:avLst/>
          </a:prstGeom>
          <a:noFill/>
        </p:spPr>
        <p:txBody>
          <a:bodyPr wrap="square" rtlCol="0">
            <a:spAutoFit/>
          </a:bodyPr>
          <a:lstStyle/>
          <a:p>
            <a:r>
              <a:rPr lang="en-GB" sz="1400" i="1" dirty="0" smtClean="0">
                <a:solidFill>
                  <a:srgbClr val="7030A0"/>
                </a:solidFill>
              </a:rPr>
              <a:t>(Image – Adam Smith Statue – Edinburgh)</a:t>
            </a:r>
            <a:endParaRPr lang="en-GB" sz="1400" i="1" dirty="0">
              <a:solidFill>
                <a:srgbClr val="7030A0"/>
              </a:solidFill>
            </a:endParaRPr>
          </a:p>
        </p:txBody>
      </p:sp>
    </p:spTree>
    <p:extLst>
      <p:ext uri="{BB962C8B-B14F-4D97-AF65-F5344CB8AC3E}">
        <p14:creationId xmlns:p14="http://schemas.microsoft.com/office/powerpoint/2010/main" val="119910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fade">
                                      <p:cBhvr>
                                        <p:cTn id="37" dur="1000"/>
                                        <p:tgtEl>
                                          <p:spTgt spid="2">
                                            <p:txEl>
                                              <p:pRg st="0" end="0"/>
                                            </p:txEl>
                                          </p:spTgt>
                                        </p:tgtEl>
                                      </p:cBhvr>
                                    </p:animEffect>
                                    <p:anim calcmode="lin" valueType="num">
                                      <p:cBhvr>
                                        <p:cTn id="3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692696"/>
            <a:ext cx="8229600" cy="5433467"/>
          </a:xfrm>
        </p:spPr>
        <p:txBody>
          <a:bodyPr/>
          <a:lstStyle/>
          <a:p>
            <a:pPr marL="0" lvl="0" indent="0">
              <a:buNone/>
            </a:pPr>
            <a:endParaRPr lang="en-GB" sz="2800" dirty="0"/>
          </a:p>
          <a:p>
            <a:r>
              <a:rPr lang="en-GB" sz="2800" dirty="0"/>
              <a:t>any key </a:t>
            </a:r>
            <a:r>
              <a:rPr lang="en-GB" sz="2800" dirty="0">
                <a:solidFill>
                  <a:srgbClr val="FF0000"/>
                </a:solidFill>
              </a:rPr>
              <a:t>external partnerships </a:t>
            </a:r>
            <a:r>
              <a:rPr lang="en-GB" sz="2800" dirty="0" smtClean="0"/>
              <a:t>which </a:t>
            </a:r>
            <a:r>
              <a:rPr lang="en-GB" sz="2800" dirty="0"/>
              <a:t>have impacted on the development of </a:t>
            </a:r>
            <a:r>
              <a:rPr lang="en-GB" sz="2800" dirty="0" smtClean="0"/>
              <a:t>creativity</a:t>
            </a:r>
          </a:p>
          <a:p>
            <a:r>
              <a:rPr lang="en-GB" sz="2800" dirty="0" smtClean="0"/>
              <a:t>Use </a:t>
            </a:r>
            <a:r>
              <a:rPr lang="en-GB" sz="2800" dirty="0"/>
              <a:t>of </a:t>
            </a:r>
            <a:r>
              <a:rPr lang="en-GB" sz="2800" dirty="0">
                <a:solidFill>
                  <a:srgbClr val="FF0000"/>
                </a:solidFill>
              </a:rPr>
              <a:t>external resources or </a:t>
            </a:r>
            <a:r>
              <a:rPr lang="en-GB" sz="2800" dirty="0" smtClean="0">
                <a:solidFill>
                  <a:srgbClr val="FF0000"/>
                </a:solidFill>
              </a:rPr>
              <a:t>CPD</a:t>
            </a:r>
            <a:endParaRPr lang="en-GB" sz="2800" dirty="0">
              <a:solidFill>
                <a:srgbClr val="FF0000"/>
              </a:solidFill>
            </a:endParaRPr>
          </a:p>
          <a:p>
            <a:pPr lvl="0">
              <a:buClr>
                <a:schemeClr val="tx1"/>
              </a:buClr>
            </a:pPr>
            <a:r>
              <a:rPr lang="en-GB" sz="2800" dirty="0">
                <a:solidFill>
                  <a:srgbClr val="FF0000"/>
                </a:solidFill>
              </a:rPr>
              <a:t>impact</a:t>
            </a:r>
            <a:r>
              <a:rPr lang="en-GB" sz="2800" dirty="0"/>
              <a:t> on attainment or on children/young people’s personal development of creativity skills</a:t>
            </a:r>
          </a:p>
          <a:p>
            <a:pPr lvl="0">
              <a:buClr>
                <a:schemeClr val="tx1"/>
              </a:buClr>
            </a:pPr>
            <a:r>
              <a:rPr lang="en-GB" sz="2800" dirty="0">
                <a:solidFill>
                  <a:srgbClr val="FF0000"/>
                </a:solidFill>
              </a:rPr>
              <a:t>perceived barriers </a:t>
            </a:r>
            <a:r>
              <a:rPr lang="en-GB" sz="2800" dirty="0"/>
              <a:t>to the development of creativity</a:t>
            </a:r>
          </a:p>
          <a:p>
            <a:pPr lvl="0">
              <a:buClr>
                <a:schemeClr val="tx1"/>
              </a:buClr>
            </a:pPr>
            <a:r>
              <a:rPr lang="en-GB" sz="2800" dirty="0">
                <a:solidFill>
                  <a:srgbClr val="FF0000"/>
                </a:solidFill>
              </a:rPr>
              <a:t>future planning </a:t>
            </a:r>
            <a:r>
              <a:rPr lang="en-GB" sz="2800" dirty="0"/>
              <a:t>of development of creativity skills </a:t>
            </a:r>
          </a:p>
          <a:p>
            <a:pPr>
              <a:buClr>
                <a:schemeClr val="tx1"/>
              </a:buClr>
            </a:pPr>
            <a:endParaRPr lang="en-GB" dirty="0"/>
          </a:p>
        </p:txBody>
      </p:sp>
    </p:spTree>
    <p:extLst>
      <p:ext uri="{BB962C8B-B14F-4D97-AF65-F5344CB8AC3E}">
        <p14:creationId xmlns:p14="http://schemas.microsoft.com/office/powerpoint/2010/main" val="26076851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sz="2800" dirty="0" smtClean="0"/>
              <a:t>         Key Strengths                      Areas for Improvement</a:t>
            </a:r>
            <a:br>
              <a:rPr lang="en-GB" sz="2800" dirty="0" smtClean="0"/>
            </a:br>
            <a:r>
              <a:rPr lang="en-GB" sz="2000" dirty="0" smtClean="0"/>
              <a:t>(examples from recent inspection reports)</a:t>
            </a:r>
            <a:endParaRPr lang="en-GB" sz="2000" dirty="0"/>
          </a:p>
        </p:txBody>
      </p:sp>
      <p:sp>
        <p:nvSpPr>
          <p:cNvPr id="7" name="Content Placeholder 6"/>
          <p:cNvSpPr>
            <a:spLocks noGrp="1"/>
          </p:cNvSpPr>
          <p:nvPr>
            <p:ph sz="half" idx="1"/>
          </p:nvPr>
        </p:nvSpPr>
        <p:spPr>
          <a:xfrm>
            <a:off x="457200" y="1340768"/>
            <a:ext cx="4038600" cy="4785395"/>
          </a:xfrm>
        </p:spPr>
        <p:txBody>
          <a:bodyPr/>
          <a:lstStyle/>
          <a:p>
            <a:pPr lvl="0"/>
            <a:r>
              <a:rPr lang="en-GB" sz="1800" dirty="0"/>
              <a:t>Confident and happy children who are proud of their school</a:t>
            </a:r>
            <a:r>
              <a:rPr lang="en-GB" sz="1800" dirty="0" smtClean="0"/>
              <a:t>.</a:t>
            </a:r>
            <a:endParaRPr lang="en-GB" sz="1800" dirty="0"/>
          </a:p>
          <a:p>
            <a:pPr lvl="0"/>
            <a:r>
              <a:rPr lang="en-GB" sz="1800" dirty="0" smtClean="0"/>
              <a:t>The school’s commitment to working with a range of partners to enhance learning.</a:t>
            </a:r>
          </a:p>
          <a:p>
            <a:pPr lvl="0"/>
            <a:r>
              <a:rPr lang="en-GB" sz="1800" dirty="0"/>
              <a:t>Effective partnerships with parents, partners, local schools and the community.</a:t>
            </a:r>
          </a:p>
          <a:p>
            <a:pPr lvl="0"/>
            <a:r>
              <a:rPr lang="en-GB" sz="1800" dirty="0"/>
              <a:t>Approaches to learning and achievement including the use of the outdoors.</a:t>
            </a:r>
          </a:p>
          <a:p>
            <a:pPr lvl="0"/>
            <a:r>
              <a:rPr lang="en-GB" sz="1800" dirty="0" smtClean="0"/>
              <a:t>The range of young people’s achievements in music, art, culture and sport.</a:t>
            </a:r>
            <a:endParaRPr lang="en-GB" sz="1800" dirty="0"/>
          </a:p>
          <a:p>
            <a:endParaRPr lang="en-GB" sz="1800" dirty="0"/>
          </a:p>
        </p:txBody>
      </p:sp>
      <p:sp>
        <p:nvSpPr>
          <p:cNvPr id="8" name="Content Placeholder 7"/>
          <p:cNvSpPr>
            <a:spLocks noGrp="1"/>
          </p:cNvSpPr>
          <p:nvPr>
            <p:ph sz="half" idx="2"/>
          </p:nvPr>
        </p:nvSpPr>
        <p:spPr>
          <a:xfrm>
            <a:off x="4644008" y="1340768"/>
            <a:ext cx="4038600" cy="4353347"/>
          </a:xfrm>
        </p:spPr>
        <p:txBody>
          <a:bodyPr/>
          <a:lstStyle/>
          <a:p>
            <a:pPr lvl="0"/>
            <a:r>
              <a:rPr lang="en-GB" sz="1800" dirty="0" smtClean="0"/>
              <a:t>Ensure </a:t>
            </a:r>
            <a:r>
              <a:rPr lang="en-GB" sz="1800" dirty="0"/>
              <a:t>that appropriate pace, challenge and differentiation are matched consistently well to the needs of all children.</a:t>
            </a:r>
          </a:p>
          <a:p>
            <a:r>
              <a:rPr lang="en-GB" sz="1800" dirty="0"/>
              <a:t>Ensure that a more rigorous approach is taken to monitoring and improving the work of the </a:t>
            </a:r>
            <a:r>
              <a:rPr lang="en-GB" sz="1800" dirty="0" smtClean="0"/>
              <a:t>school.</a:t>
            </a:r>
          </a:p>
          <a:p>
            <a:pPr lvl="0"/>
            <a:r>
              <a:rPr lang="en-GB" sz="1800" dirty="0"/>
              <a:t>Develop a greater consistency in tracking children’s progress and achievements to ensure they make suitable progress</a:t>
            </a:r>
            <a:r>
              <a:rPr lang="en-GB" sz="1800" dirty="0" smtClean="0"/>
              <a:t>.</a:t>
            </a:r>
          </a:p>
          <a:p>
            <a:r>
              <a:rPr lang="en-GB" sz="1800" dirty="0"/>
              <a:t>Continue to ensure links across children’s learning have a clear focus.</a:t>
            </a:r>
            <a:r>
              <a:rPr lang="en-GB" sz="1800" b="1" dirty="0"/>
              <a:t> </a:t>
            </a:r>
            <a:endParaRPr lang="en-GB" sz="1800" b="1" dirty="0" smtClean="0"/>
          </a:p>
          <a:p>
            <a:r>
              <a:rPr lang="en-GB" sz="1800" dirty="0" smtClean="0"/>
              <a:t>Ensure children are clear about their next steps in learning.</a:t>
            </a:r>
            <a:endParaRPr lang="en-GB" sz="1800" dirty="0"/>
          </a:p>
          <a:p>
            <a:pPr lvl="0"/>
            <a:endParaRPr lang="en-GB" sz="1600" dirty="0"/>
          </a:p>
          <a:p>
            <a:pPr marL="0" indent="0">
              <a:buNone/>
            </a:pPr>
            <a:r>
              <a:rPr lang="en-GB" sz="1800" dirty="0" smtClean="0"/>
              <a:t> </a:t>
            </a:r>
            <a:endParaRPr lang="en-GB" sz="1800" dirty="0"/>
          </a:p>
        </p:txBody>
      </p:sp>
    </p:spTree>
    <p:extLst>
      <p:ext uri="{BB962C8B-B14F-4D97-AF65-F5344CB8AC3E}">
        <p14:creationId xmlns:p14="http://schemas.microsoft.com/office/powerpoint/2010/main" val="2422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1000"/>
                                        <p:tgtEl>
                                          <p:spTgt spid="7">
                                            <p:txEl>
                                              <p:pRg st="4" end="4"/>
                                            </p:txEl>
                                          </p:spTgt>
                                        </p:tgtEl>
                                      </p:cBhvr>
                                    </p:animEffect>
                                    <p:anim calcmode="lin" valueType="num">
                                      <p:cBhvr>
                                        <p:cTn id="3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fade">
                                      <p:cBhvr>
                                        <p:cTn id="36" dur="1000"/>
                                        <p:tgtEl>
                                          <p:spTgt spid="8">
                                            <p:txEl>
                                              <p:pRg st="0" end="0"/>
                                            </p:txEl>
                                          </p:spTgt>
                                        </p:tgtEl>
                                      </p:cBhvr>
                                    </p:animEffect>
                                    <p:anim calcmode="lin" valueType="num">
                                      <p:cBhvr>
                                        <p:cTn id="3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8">
                                            <p:txEl>
                                              <p:pRg st="0" end="0"/>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8">
                                            <p:txEl>
                                              <p:pRg st="1" end="1"/>
                                            </p:txEl>
                                          </p:spTgt>
                                        </p:tgtEl>
                                        <p:attrNameLst>
                                          <p:attrName>style.visibility</p:attrName>
                                        </p:attrNameLst>
                                      </p:cBhvr>
                                      <p:to>
                                        <p:strVal val="visible"/>
                                      </p:to>
                                    </p:set>
                                    <p:animEffect transition="in" filter="fade">
                                      <p:cBhvr>
                                        <p:cTn id="41" dur="1000"/>
                                        <p:tgtEl>
                                          <p:spTgt spid="8">
                                            <p:txEl>
                                              <p:pRg st="1" end="1"/>
                                            </p:txEl>
                                          </p:spTgt>
                                        </p:tgtEl>
                                      </p:cBhvr>
                                    </p:animEffect>
                                    <p:anim calcmode="lin" valueType="num">
                                      <p:cBhvr>
                                        <p:cTn id="4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8">
                                            <p:txEl>
                                              <p:pRg st="1" end="1"/>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
                                            <p:txEl>
                                              <p:pRg st="2" end="2"/>
                                            </p:txEl>
                                          </p:spTgt>
                                        </p:tgtEl>
                                        <p:attrNameLst>
                                          <p:attrName>style.visibility</p:attrName>
                                        </p:attrNameLst>
                                      </p:cBhvr>
                                      <p:to>
                                        <p:strVal val="visible"/>
                                      </p:to>
                                    </p:set>
                                    <p:animEffect transition="in" filter="fade">
                                      <p:cBhvr>
                                        <p:cTn id="46" dur="1000"/>
                                        <p:tgtEl>
                                          <p:spTgt spid="8">
                                            <p:txEl>
                                              <p:pRg st="2" end="2"/>
                                            </p:txEl>
                                          </p:spTgt>
                                        </p:tgtEl>
                                      </p:cBhvr>
                                    </p:animEffect>
                                    <p:anim calcmode="lin" valueType="num">
                                      <p:cBhvr>
                                        <p:cTn id="47"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8">
                                            <p:txEl>
                                              <p:pRg st="2" end="2"/>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8">
                                            <p:txEl>
                                              <p:pRg st="3" end="3"/>
                                            </p:txEl>
                                          </p:spTgt>
                                        </p:tgtEl>
                                        <p:attrNameLst>
                                          <p:attrName>style.visibility</p:attrName>
                                        </p:attrNameLst>
                                      </p:cBhvr>
                                      <p:to>
                                        <p:strVal val="visible"/>
                                      </p:to>
                                    </p:set>
                                    <p:animEffect transition="in" filter="fade">
                                      <p:cBhvr>
                                        <p:cTn id="51" dur="1000"/>
                                        <p:tgtEl>
                                          <p:spTgt spid="8">
                                            <p:txEl>
                                              <p:pRg st="3" end="3"/>
                                            </p:txEl>
                                          </p:spTgt>
                                        </p:tgtEl>
                                      </p:cBhvr>
                                    </p:animEffect>
                                    <p:anim calcmode="lin" valueType="num">
                                      <p:cBhvr>
                                        <p:cTn id="5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8">
                                            <p:txEl>
                                              <p:pRg st="3" end="3"/>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8">
                                            <p:txEl>
                                              <p:pRg st="4" end="4"/>
                                            </p:txEl>
                                          </p:spTgt>
                                        </p:tgtEl>
                                        <p:attrNameLst>
                                          <p:attrName>style.visibility</p:attrName>
                                        </p:attrNameLst>
                                      </p:cBhvr>
                                      <p:to>
                                        <p:strVal val="visible"/>
                                      </p:to>
                                    </p:set>
                                    <p:animEffect transition="in" filter="fade">
                                      <p:cBhvr>
                                        <p:cTn id="56" dur="1000"/>
                                        <p:tgtEl>
                                          <p:spTgt spid="8">
                                            <p:txEl>
                                              <p:pRg st="4" end="4"/>
                                            </p:txEl>
                                          </p:spTgt>
                                        </p:tgtEl>
                                      </p:cBhvr>
                                    </p:animEffect>
                                    <p:anim calcmode="lin" valueType="num">
                                      <p:cBhvr>
                                        <p:cTn id="57"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4" end="4"/>
                                            </p:txEl>
                                          </p:spTgt>
                                        </p:tgtEl>
                                        <p:attrNameLst>
                                          <p:attrName>ppt_y</p:attrName>
                                        </p:attrNameLst>
                                      </p:cBhvr>
                                      <p:tavLst>
                                        <p:tav tm="0">
                                          <p:val>
                                            <p:strVal val="#ppt_y+.1"/>
                                          </p:val>
                                        </p:tav>
                                        <p:tav tm="100000">
                                          <p:val>
                                            <p:strVal val="#ppt_y"/>
                                          </p:val>
                                        </p:tav>
                                      </p:tavLst>
                                    </p:anim>
                                  </p:childTnLst>
                                </p:cTn>
                              </p:par>
                              <p:par>
                                <p:cTn id="59" presetID="1" presetClass="entr" presetSubtype="0" fill="hold" grpId="0" nodeType="withEffect">
                                  <p:stCondLst>
                                    <p:cond delay="0"/>
                                  </p:stCondLst>
                                  <p:childTnLst>
                                    <p:set>
                                      <p:cBhvr>
                                        <p:cTn id="6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457200" y="692696"/>
            <a:ext cx="4038600" cy="5433467"/>
          </a:xfrm>
        </p:spPr>
        <p:txBody>
          <a:bodyPr/>
          <a:lstStyle/>
          <a:p>
            <a:pPr lvl="0"/>
            <a:r>
              <a:rPr lang="en-GB" sz="1800" dirty="0" smtClean="0"/>
              <a:t>Confident young people who engage well in their learning, act responsibly and contribute effectively to the school and community.</a:t>
            </a:r>
          </a:p>
          <a:p>
            <a:pPr lvl="0"/>
            <a:r>
              <a:rPr lang="en-GB" sz="1800" dirty="0" smtClean="0"/>
              <a:t>The overall quality of young people’s learning experiences.</a:t>
            </a:r>
          </a:p>
          <a:p>
            <a:pPr lvl="0"/>
            <a:r>
              <a:rPr lang="en-GB" sz="1800" dirty="0" smtClean="0"/>
              <a:t>The school’s success in improving young people’s achievements.</a:t>
            </a:r>
          </a:p>
          <a:p>
            <a:pPr lvl="0"/>
            <a:r>
              <a:rPr lang="en-GB" sz="1800" dirty="0" smtClean="0"/>
              <a:t>Young people’s aspirations for the school to improve its standing in the community.</a:t>
            </a:r>
          </a:p>
          <a:p>
            <a:pPr lvl="0"/>
            <a:r>
              <a:rPr lang="en-GB" sz="1800" dirty="0" smtClean="0"/>
              <a:t>Young people’s achievements across an increasing range of  opportunities well supported by partnership working.</a:t>
            </a:r>
            <a:endParaRPr lang="en-GB" sz="1800" dirty="0"/>
          </a:p>
          <a:p>
            <a:endParaRPr lang="en-GB" sz="1800" dirty="0"/>
          </a:p>
        </p:txBody>
      </p:sp>
      <p:sp>
        <p:nvSpPr>
          <p:cNvPr id="8" name="Content Placeholder 7"/>
          <p:cNvSpPr>
            <a:spLocks noGrp="1"/>
          </p:cNvSpPr>
          <p:nvPr>
            <p:ph sz="half" idx="2"/>
          </p:nvPr>
        </p:nvSpPr>
        <p:spPr>
          <a:xfrm>
            <a:off x="4648200" y="692696"/>
            <a:ext cx="4038600" cy="5433467"/>
          </a:xfrm>
        </p:spPr>
        <p:txBody>
          <a:bodyPr/>
          <a:lstStyle/>
          <a:p>
            <a:pPr lvl="0"/>
            <a:r>
              <a:rPr lang="en-GB" sz="1800" dirty="0" smtClean="0"/>
              <a:t> Continue to develop the curriculum in line with national expectations.</a:t>
            </a:r>
          </a:p>
          <a:p>
            <a:pPr lvl="0"/>
            <a:r>
              <a:rPr lang="en-GB" sz="1800" dirty="0" smtClean="0"/>
              <a:t>The whole school community should work together and take responsibility for improving outcomes for young people.</a:t>
            </a:r>
          </a:p>
          <a:p>
            <a:pPr lvl="0"/>
            <a:r>
              <a:rPr lang="en-GB" sz="1800" dirty="0" smtClean="0"/>
              <a:t>Develop leadership opportunities for all young people, with a focus on improving learning and teaching. </a:t>
            </a:r>
          </a:p>
          <a:p>
            <a:pPr lvl="0"/>
            <a:r>
              <a:rPr lang="en-GB" sz="1800" dirty="0" smtClean="0"/>
              <a:t>Work with partners to continue to increase opportunities for young people to learn within and out of school.</a:t>
            </a:r>
            <a:endParaRPr lang="en-GB" sz="1800" dirty="0"/>
          </a:p>
          <a:p>
            <a:pPr lvl="0"/>
            <a:endParaRPr lang="en-GB" sz="1600" dirty="0"/>
          </a:p>
          <a:p>
            <a:pPr marL="0" indent="0">
              <a:buNone/>
            </a:pPr>
            <a:r>
              <a:rPr lang="en-GB" sz="1800" dirty="0" smtClean="0"/>
              <a:t> </a:t>
            </a:r>
            <a:endParaRPr lang="en-GB" sz="1800" dirty="0"/>
          </a:p>
        </p:txBody>
      </p:sp>
    </p:spTree>
    <p:extLst>
      <p:ext uri="{BB962C8B-B14F-4D97-AF65-F5344CB8AC3E}">
        <p14:creationId xmlns:p14="http://schemas.microsoft.com/office/powerpoint/2010/main" val="352612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Creativity through inspection – where now ?</a:t>
            </a:r>
            <a:endParaRPr lang="en-GB" dirty="0"/>
          </a:p>
        </p:txBody>
      </p:sp>
      <p:sp>
        <p:nvSpPr>
          <p:cNvPr id="3" name="Content Placeholder 2"/>
          <p:cNvSpPr>
            <a:spLocks noGrp="1"/>
          </p:cNvSpPr>
          <p:nvPr>
            <p:ph idx="1"/>
          </p:nvPr>
        </p:nvSpPr>
        <p:spPr/>
        <p:txBody>
          <a:bodyPr/>
          <a:lstStyle/>
          <a:p>
            <a:pPr>
              <a:buClr>
                <a:schemeClr val="tx1"/>
              </a:buClr>
            </a:pPr>
            <a:r>
              <a:rPr lang="en-GB" dirty="0" smtClean="0">
                <a:solidFill>
                  <a:srgbClr val="FF0000"/>
                </a:solidFill>
              </a:rPr>
              <a:t>Shared understanding </a:t>
            </a:r>
            <a:r>
              <a:rPr lang="en-GB" dirty="0" smtClean="0"/>
              <a:t>of creativity – HMI / Schools / Stakeholders.</a:t>
            </a:r>
          </a:p>
          <a:p>
            <a:r>
              <a:rPr lang="en-GB" dirty="0" smtClean="0"/>
              <a:t>Be more </a:t>
            </a:r>
            <a:r>
              <a:rPr lang="en-GB" dirty="0" smtClean="0">
                <a:solidFill>
                  <a:srgbClr val="FF0000"/>
                </a:solidFill>
              </a:rPr>
              <a:t>explicit</a:t>
            </a:r>
            <a:r>
              <a:rPr lang="en-GB" dirty="0" smtClean="0"/>
              <a:t> about </a:t>
            </a:r>
          </a:p>
          <a:p>
            <a:pPr marL="0" indent="0">
              <a:buNone/>
            </a:pPr>
            <a:r>
              <a:rPr lang="en-GB" dirty="0"/>
              <a:t> </a:t>
            </a:r>
            <a:r>
              <a:rPr lang="en-GB" dirty="0" smtClean="0"/>
              <a:t>   creativity.</a:t>
            </a:r>
          </a:p>
          <a:p>
            <a:pPr>
              <a:buClr>
                <a:schemeClr val="tx1"/>
              </a:buClr>
            </a:pPr>
            <a:r>
              <a:rPr lang="en-GB" dirty="0" smtClean="0">
                <a:solidFill>
                  <a:srgbClr val="FF0000"/>
                </a:solidFill>
              </a:rPr>
              <a:t>Transferability</a:t>
            </a:r>
            <a:r>
              <a:rPr lang="en-GB" dirty="0" smtClean="0"/>
              <a:t> of skills </a:t>
            </a:r>
          </a:p>
          <a:p>
            <a:pPr marL="0" indent="0">
              <a:buNone/>
            </a:pPr>
            <a:r>
              <a:rPr lang="en-GB" dirty="0"/>
              <a:t> </a:t>
            </a:r>
            <a:r>
              <a:rPr lang="en-GB" dirty="0" smtClean="0"/>
              <a:t>   across learning/</a:t>
            </a:r>
          </a:p>
          <a:p>
            <a:pPr marL="0" indent="0">
              <a:buNone/>
            </a:pPr>
            <a:r>
              <a:rPr lang="en-GB" dirty="0"/>
              <a:t> </a:t>
            </a:r>
            <a:r>
              <a:rPr lang="en-GB" dirty="0" smtClean="0"/>
              <a:t>    disciplines.</a:t>
            </a:r>
          </a:p>
          <a:p>
            <a:r>
              <a:rPr lang="en-GB" dirty="0" smtClean="0"/>
              <a:t>A young person’s whole </a:t>
            </a:r>
            <a:r>
              <a:rPr lang="en-GB" dirty="0" smtClean="0">
                <a:solidFill>
                  <a:srgbClr val="FF0000"/>
                </a:solidFill>
              </a:rPr>
              <a:t>community</a:t>
            </a:r>
            <a:r>
              <a:rPr lang="en-GB" dirty="0" smtClean="0"/>
              <a:t>.</a:t>
            </a:r>
          </a:p>
          <a:p>
            <a:endParaRPr lang="en-GB" dirty="0" smtClean="0"/>
          </a:p>
        </p:txBody>
      </p:sp>
      <p:sp>
        <p:nvSpPr>
          <p:cNvPr id="6" name="TextBox 5"/>
          <p:cNvSpPr txBox="1"/>
          <p:nvPr/>
        </p:nvSpPr>
        <p:spPr>
          <a:xfrm>
            <a:off x="5652120" y="2852936"/>
            <a:ext cx="2952328" cy="338554"/>
          </a:xfrm>
          <a:prstGeom prst="rect">
            <a:avLst/>
          </a:prstGeom>
          <a:noFill/>
        </p:spPr>
        <p:txBody>
          <a:bodyPr wrap="square" rtlCol="0">
            <a:spAutoFit/>
          </a:bodyPr>
          <a:lstStyle/>
          <a:p>
            <a:r>
              <a:rPr lang="en-GB" sz="1600" i="1" dirty="0" smtClean="0">
                <a:solidFill>
                  <a:srgbClr val="7030A0"/>
                </a:solidFill>
              </a:rPr>
              <a:t>(Image – John o’ Groats)</a:t>
            </a:r>
            <a:endParaRPr lang="en-GB" sz="1600" i="1" dirty="0">
              <a:solidFill>
                <a:srgbClr val="7030A0"/>
              </a:solidFill>
            </a:endParaRPr>
          </a:p>
        </p:txBody>
      </p:sp>
    </p:spTree>
    <p:extLst>
      <p:ext uri="{BB962C8B-B14F-4D97-AF65-F5344CB8AC3E}">
        <p14:creationId xmlns:p14="http://schemas.microsoft.com/office/powerpoint/2010/main" val="57015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Inspection - the legacy we leave </a:t>
            </a:r>
            <a:endParaRPr lang="en-GB" dirty="0"/>
          </a:p>
        </p:txBody>
      </p:sp>
      <p:sp>
        <p:nvSpPr>
          <p:cNvPr id="3" name="Content Placeholder 2"/>
          <p:cNvSpPr>
            <a:spLocks noGrp="1"/>
          </p:cNvSpPr>
          <p:nvPr>
            <p:ph idx="1"/>
          </p:nvPr>
        </p:nvSpPr>
        <p:spPr>
          <a:xfrm>
            <a:off x="395536" y="1556792"/>
            <a:ext cx="4546848" cy="4569371"/>
          </a:xfrm>
        </p:spPr>
        <p:txBody>
          <a:bodyPr/>
          <a:lstStyle/>
          <a:p>
            <a:r>
              <a:rPr lang="en-GB" dirty="0" smtClean="0"/>
              <a:t>A stronger place</a:t>
            </a:r>
          </a:p>
          <a:p>
            <a:r>
              <a:rPr lang="en-GB" dirty="0" smtClean="0"/>
              <a:t>Published letter</a:t>
            </a:r>
          </a:p>
          <a:p>
            <a:r>
              <a:rPr lang="en-GB" dirty="0" smtClean="0"/>
              <a:t>Record of inspection findings</a:t>
            </a:r>
          </a:p>
          <a:p>
            <a:r>
              <a:rPr lang="en-GB" dirty="0" smtClean="0"/>
              <a:t>Continued engagement</a:t>
            </a:r>
          </a:p>
          <a:p>
            <a:r>
              <a:rPr lang="en-GB" dirty="0" smtClean="0"/>
              <a:t>Identifying good practise</a:t>
            </a:r>
          </a:p>
          <a:p>
            <a:pPr>
              <a:buSzPct val="60000"/>
            </a:pPr>
            <a:r>
              <a:rPr lang="en-GB" sz="4800" dirty="0" smtClean="0"/>
              <a:t>Immeasurable </a:t>
            </a:r>
            <a:endParaRPr lang="en-GB" sz="4800" dirty="0"/>
          </a:p>
        </p:txBody>
      </p:sp>
      <p:sp>
        <p:nvSpPr>
          <p:cNvPr id="5" name="TextBox 4"/>
          <p:cNvSpPr txBox="1"/>
          <p:nvPr/>
        </p:nvSpPr>
        <p:spPr>
          <a:xfrm>
            <a:off x="5795867" y="2925152"/>
            <a:ext cx="2284623" cy="338554"/>
          </a:xfrm>
          <a:prstGeom prst="rect">
            <a:avLst/>
          </a:prstGeom>
          <a:noFill/>
        </p:spPr>
        <p:txBody>
          <a:bodyPr wrap="square" rtlCol="0">
            <a:spAutoFit/>
          </a:bodyPr>
          <a:lstStyle/>
          <a:p>
            <a:r>
              <a:rPr lang="en-GB" sz="1600" i="1" dirty="0" smtClean="0">
                <a:solidFill>
                  <a:srgbClr val="7030A0"/>
                </a:solidFill>
              </a:rPr>
              <a:t>(Image – Skarra Brae)</a:t>
            </a:r>
            <a:endParaRPr lang="en-GB" sz="1600" i="1" dirty="0">
              <a:solidFill>
                <a:srgbClr val="7030A0"/>
              </a:solidFill>
            </a:endParaRPr>
          </a:p>
        </p:txBody>
      </p:sp>
    </p:spTree>
    <p:extLst>
      <p:ext uri="{BB962C8B-B14F-4D97-AF65-F5344CB8AC3E}">
        <p14:creationId xmlns:p14="http://schemas.microsoft.com/office/powerpoint/2010/main" val="14483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pPr eaLnBrk="1" hangingPunct="1"/>
            <a:r>
              <a:rPr lang="en-GB" dirty="0" smtClean="0">
                <a:latin typeface="Arial" charset="0"/>
                <a:cs typeface="Arial" charset="0"/>
              </a:rPr>
              <a:t>Our Core </a:t>
            </a:r>
            <a:r>
              <a:rPr lang="en-GB" dirty="0">
                <a:latin typeface="Arial" charset="0"/>
                <a:cs typeface="Arial" charset="0"/>
              </a:rPr>
              <a:t>R</a:t>
            </a:r>
            <a:r>
              <a:rPr lang="en-GB" dirty="0" smtClean="0">
                <a:latin typeface="Arial" charset="0"/>
                <a:cs typeface="Arial" charset="0"/>
              </a:rPr>
              <a:t>emit and </a:t>
            </a:r>
            <a:r>
              <a:rPr lang="en-GB" dirty="0">
                <a:latin typeface="Arial" charset="0"/>
                <a:cs typeface="Arial" charset="0"/>
              </a:rPr>
              <a:t>Purpose </a:t>
            </a:r>
            <a:r>
              <a:rPr lang="en-GB" sz="1600" dirty="0">
                <a:latin typeface="Arial" charset="0"/>
                <a:cs typeface="Arial" charset="0"/>
              </a:rPr>
              <a:t>(background information)</a:t>
            </a:r>
            <a:endParaRPr lang="en-GB" sz="1600" dirty="0" smtClean="0">
              <a:latin typeface="Arial" charset="0"/>
              <a:cs typeface="Arial" charset="0"/>
            </a:endParaRPr>
          </a:p>
        </p:txBody>
      </p:sp>
      <p:sp>
        <p:nvSpPr>
          <p:cNvPr id="3" name="Content Placeholder 2"/>
          <p:cNvSpPr>
            <a:spLocks noGrp="1"/>
          </p:cNvSpPr>
          <p:nvPr>
            <p:ph idx="1"/>
          </p:nvPr>
        </p:nvSpPr>
        <p:spPr/>
        <p:txBody>
          <a:bodyPr rtlCol="0">
            <a:normAutofit fontScale="85000" lnSpcReduction="20000"/>
          </a:bodyPr>
          <a:lstStyle/>
          <a:p>
            <a:pPr marL="1588" indent="0" eaLnBrk="1" fontAlgn="auto" hangingPunct="1">
              <a:spcAft>
                <a:spcPts val="0"/>
              </a:spcAft>
              <a:buFont typeface="Arial" pitchFamily="34" charset="0"/>
              <a:buNone/>
              <a:defRPr/>
            </a:pPr>
            <a:r>
              <a:rPr lang="en-GB" sz="2500" b="1" dirty="0" smtClean="0">
                <a:latin typeface="Arial" pitchFamily="34" charset="0"/>
                <a:cs typeface="Arial" pitchFamily="34" charset="0"/>
              </a:rPr>
              <a:t>Education Scotland is a key national body supporting quality and improvement in Scottish Education by</a:t>
            </a:r>
            <a:r>
              <a:rPr lang="en-GB" sz="2500" dirty="0" smtClean="0">
                <a:latin typeface="Arial" pitchFamily="34" charset="0"/>
                <a:cs typeface="Arial" pitchFamily="34" charset="0"/>
              </a:rPr>
              <a:t>:</a:t>
            </a:r>
          </a:p>
          <a:p>
            <a:pPr indent="0" eaLnBrk="1" fontAlgn="auto" hangingPunct="1">
              <a:spcAft>
                <a:spcPts val="0"/>
              </a:spcAft>
              <a:buFont typeface="Arial" pitchFamily="34" charset="0"/>
              <a:buNone/>
              <a:defRPr/>
            </a:pPr>
            <a:endParaRPr lang="en-GB" sz="2500" dirty="0" smtClean="0">
              <a:latin typeface="Arial" pitchFamily="34" charset="0"/>
              <a:cs typeface="Arial" pitchFamily="34" charset="0"/>
            </a:endParaRPr>
          </a:p>
          <a:p>
            <a:pPr eaLnBrk="1" fontAlgn="auto" hangingPunct="1">
              <a:spcAft>
                <a:spcPts val="0"/>
              </a:spcAft>
              <a:buFont typeface="Arial" pitchFamily="34" charset="0"/>
              <a:buChar char="•"/>
              <a:defRPr/>
            </a:pPr>
            <a:r>
              <a:rPr lang="en-GB" sz="2500" dirty="0" smtClean="0">
                <a:latin typeface="Arial" pitchFamily="34" charset="0"/>
                <a:cs typeface="Arial" pitchFamily="34" charset="0"/>
              </a:rPr>
              <a:t>leading and supporting the implementation of Curriculum for Excellence</a:t>
            </a:r>
          </a:p>
          <a:p>
            <a:pPr eaLnBrk="1" fontAlgn="auto" hangingPunct="1">
              <a:spcAft>
                <a:spcPts val="0"/>
              </a:spcAft>
              <a:buFont typeface="Arial" pitchFamily="34" charset="0"/>
              <a:buChar char="•"/>
              <a:defRPr/>
            </a:pPr>
            <a:r>
              <a:rPr lang="en-GB" sz="2500" dirty="0" smtClean="0">
                <a:latin typeface="Arial" pitchFamily="34" charset="0"/>
                <a:cs typeface="Arial" pitchFamily="34" charset="0"/>
              </a:rPr>
              <a:t>increasing the capacity for self-evaluation and self-improvement amongst education providers and practitioners</a:t>
            </a:r>
          </a:p>
          <a:p>
            <a:pPr eaLnBrk="1" fontAlgn="auto" hangingPunct="1">
              <a:spcAft>
                <a:spcPts val="0"/>
              </a:spcAft>
              <a:buFont typeface="Arial" pitchFamily="34" charset="0"/>
              <a:buChar char="•"/>
              <a:defRPr/>
            </a:pPr>
            <a:r>
              <a:rPr lang="en-GB" sz="2500" dirty="0" smtClean="0">
                <a:latin typeface="Arial" pitchFamily="34" charset="0"/>
                <a:cs typeface="Arial" pitchFamily="34" charset="0"/>
              </a:rPr>
              <a:t>promoting high quality professional learning and leadership</a:t>
            </a:r>
          </a:p>
          <a:p>
            <a:pPr eaLnBrk="1" fontAlgn="auto" hangingPunct="1">
              <a:spcAft>
                <a:spcPts val="0"/>
              </a:spcAft>
              <a:buFont typeface="Arial" pitchFamily="34" charset="0"/>
              <a:buChar char="•"/>
              <a:defRPr/>
            </a:pPr>
            <a:r>
              <a:rPr lang="en-GB" sz="2500" dirty="0" smtClean="0">
                <a:latin typeface="Arial" pitchFamily="34" charset="0"/>
                <a:cs typeface="Arial" pitchFamily="34" charset="0"/>
              </a:rPr>
              <a:t>identifying and stimulating innovation, sharing successful approaches widely with others</a:t>
            </a:r>
          </a:p>
          <a:p>
            <a:pPr eaLnBrk="1" fontAlgn="auto" hangingPunct="1">
              <a:spcAft>
                <a:spcPts val="0"/>
              </a:spcAft>
              <a:buFont typeface="Arial" pitchFamily="34" charset="0"/>
              <a:buChar char="•"/>
              <a:defRPr/>
            </a:pPr>
            <a:r>
              <a:rPr lang="en-GB" sz="2500" dirty="0" smtClean="0">
                <a:latin typeface="Arial" pitchFamily="34" charset="0"/>
                <a:cs typeface="Arial" pitchFamily="34" charset="0"/>
              </a:rPr>
              <a:t>providing independent external evaluations of the quality of educational provision at individual provider, local authority and partners, and national levels</a:t>
            </a:r>
          </a:p>
          <a:p>
            <a:pPr eaLnBrk="1" fontAlgn="auto" hangingPunct="1">
              <a:spcAft>
                <a:spcPts val="0"/>
              </a:spcAft>
              <a:buFont typeface="Arial" pitchFamily="34" charset="0"/>
              <a:buChar char="•"/>
              <a:defRPr/>
            </a:pPr>
            <a:r>
              <a:rPr lang="en-GB" sz="2500" dirty="0" smtClean="0">
                <a:latin typeface="Arial" pitchFamily="34" charset="0"/>
                <a:cs typeface="Arial" pitchFamily="34" charset="0"/>
              </a:rPr>
              <a:t>supporting the development and implementation of policy at National Level</a:t>
            </a:r>
          </a:p>
          <a:p>
            <a:pPr eaLnBrk="1" fontAlgn="auto" hangingPunct="1">
              <a:spcAft>
                <a:spcPts val="0"/>
              </a:spcAft>
              <a:buFont typeface="Arial" pitchFamily="34" charset="0"/>
              <a:buNone/>
              <a:defRPr/>
            </a:pPr>
            <a:endParaRPr lang="en-GB" dirty="0"/>
          </a:p>
        </p:txBody>
      </p:sp>
    </p:spTree>
    <p:extLst>
      <p:ext uri="{BB962C8B-B14F-4D97-AF65-F5344CB8AC3E}">
        <p14:creationId xmlns:p14="http://schemas.microsoft.com/office/powerpoint/2010/main" val="18196693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GB" dirty="0"/>
              <a:t>L</a:t>
            </a:r>
            <a:r>
              <a:rPr lang="en-GB" dirty="0" smtClean="0"/>
              <a:t>inks -</a:t>
            </a:r>
            <a:endParaRPr lang="en-GB" dirty="0"/>
          </a:p>
        </p:txBody>
      </p:sp>
      <p:sp>
        <p:nvSpPr>
          <p:cNvPr id="3" name="Content Placeholder 2"/>
          <p:cNvSpPr>
            <a:spLocks noGrp="1"/>
          </p:cNvSpPr>
          <p:nvPr>
            <p:ph idx="1"/>
          </p:nvPr>
        </p:nvSpPr>
        <p:spPr>
          <a:xfrm>
            <a:off x="457200" y="1052736"/>
            <a:ext cx="8229600" cy="5400600"/>
          </a:xfrm>
        </p:spPr>
        <p:txBody>
          <a:bodyPr/>
          <a:lstStyle/>
          <a:p>
            <a:endParaRPr lang="en-GB" sz="2000" dirty="0" smtClean="0">
              <a:hlinkClick r:id="rId2"/>
            </a:endParaRPr>
          </a:p>
          <a:p>
            <a:r>
              <a:rPr lang="en-GB" sz="2000" dirty="0" smtClean="0">
                <a:hlinkClick r:id="rId2"/>
              </a:rPr>
              <a:t>www.educationscotland.gov.uk</a:t>
            </a:r>
            <a:r>
              <a:rPr lang="en-GB" sz="2000" dirty="0" smtClean="0"/>
              <a:t>   </a:t>
            </a:r>
            <a:r>
              <a:rPr lang="en-GB" sz="2000" b="1" dirty="0" smtClean="0"/>
              <a:t>Creativity Impact Review</a:t>
            </a:r>
          </a:p>
          <a:p>
            <a:pPr marL="0" indent="0">
              <a:buNone/>
            </a:pPr>
            <a:endParaRPr lang="en-GB" sz="2000" b="1" dirty="0" smtClean="0"/>
          </a:p>
          <a:p>
            <a:r>
              <a:rPr lang="en-GB" sz="2000" dirty="0" smtClean="0">
                <a:hlinkClick r:id="rId3"/>
              </a:rPr>
              <a:t>www.creativescotland.com</a:t>
            </a:r>
            <a:r>
              <a:rPr lang="en-GB" sz="2000" dirty="0" smtClean="0"/>
              <a:t>   </a:t>
            </a:r>
            <a:r>
              <a:rPr lang="en-GB" sz="2000" b="1" dirty="0" smtClean="0"/>
              <a:t>Creative Learning Plan</a:t>
            </a:r>
          </a:p>
          <a:p>
            <a:pPr marL="0" indent="0">
              <a:buNone/>
            </a:pPr>
            <a:endParaRPr lang="en-GB" sz="2000" dirty="0" smtClean="0"/>
          </a:p>
          <a:p>
            <a:r>
              <a:rPr lang="en-GB" sz="2000" dirty="0"/>
              <a:t> </a:t>
            </a:r>
            <a:r>
              <a:rPr lang="en-GB" sz="2000" dirty="0" smtClean="0">
                <a:hlinkClick r:id="rId4"/>
              </a:rPr>
              <a:t>www.creativityportal.org.uk</a:t>
            </a:r>
            <a:r>
              <a:rPr lang="en-GB" sz="2000" dirty="0" smtClean="0"/>
              <a:t>   </a:t>
            </a:r>
            <a:r>
              <a:rPr lang="en-GB" sz="2000" b="1" dirty="0" smtClean="0"/>
              <a:t>Creativity Portal</a:t>
            </a:r>
          </a:p>
          <a:p>
            <a:pPr marL="0" indent="0">
              <a:buNone/>
            </a:pPr>
            <a:endParaRPr lang="en-GB" sz="2000" b="1" dirty="0" smtClean="0"/>
          </a:p>
          <a:p>
            <a:r>
              <a:rPr lang="en-GB" sz="2000" b="1" dirty="0" smtClean="0"/>
              <a:t>www.creativityportal/contacts</a:t>
            </a:r>
          </a:p>
          <a:p>
            <a:pPr marL="0" indent="0">
              <a:buNone/>
            </a:pPr>
            <a:endParaRPr lang="en-GB" sz="2000" dirty="0"/>
          </a:p>
          <a:p>
            <a:pPr marL="0" indent="0">
              <a:buNone/>
            </a:pPr>
            <a:r>
              <a:rPr lang="en-GB" sz="2000" dirty="0"/>
              <a:t> </a:t>
            </a:r>
            <a:r>
              <a:rPr lang="en-GB" sz="2000" dirty="0" smtClean="0"/>
              <a:t>  </a:t>
            </a:r>
            <a:r>
              <a:rPr lang="en-GB" sz="2800" dirty="0" smtClean="0"/>
              <a:t>alan.urquhart@educationscotland.gsi.gov.uk</a:t>
            </a:r>
            <a:endParaRPr lang="en-GB" sz="2800" dirty="0"/>
          </a:p>
          <a:p>
            <a:pPr marL="0" indent="0">
              <a:buNone/>
            </a:pPr>
            <a:endParaRPr lang="en-GB" sz="2000" dirty="0"/>
          </a:p>
        </p:txBody>
      </p:sp>
    </p:spTree>
    <p:extLst>
      <p:ext uri="{BB962C8B-B14F-4D97-AF65-F5344CB8AC3E}">
        <p14:creationId xmlns:p14="http://schemas.microsoft.com/office/powerpoint/2010/main" val="30474314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Scottish Education - </a:t>
            </a:r>
            <a:r>
              <a:rPr lang="en-GB" sz="1600" dirty="0">
                <a:latin typeface="Arial" charset="0"/>
                <a:cs typeface="Arial" charset="0"/>
              </a:rPr>
              <a:t>(background information)</a:t>
            </a:r>
            <a:endParaRPr lang="en-GB" sz="1600" dirty="0"/>
          </a:p>
        </p:txBody>
      </p:sp>
      <p:sp>
        <p:nvSpPr>
          <p:cNvPr id="3" name="Content Placeholder 2"/>
          <p:cNvSpPr>
            <a:spLocks noGrp="1"/>
          </p:cNvSpPr>
          <p:nvPr>
            <p:ph idx="1"/>
          </p:nvPr>
        </p:nvSpPr>
        <p:spPr>
          <a:xfrm>
            <a:off x="457200" y="1124744"/>
            <a:ext cx="8229600" cy="5001419"/>
          </a:xfrm>
        </p:spPr>
        <p:txBody>
          <a:bodyPr/>
          <a:lstStyle/>
          <a:p>
            <a:pPr marL="0" indent="0">
              <a:buNone/>
            </a:pPr>
            <a:r>
              <a:rPr lang="en-GB" dirty="0" smtClean="0"/>
              <a:t>         </a:t>
            </a:r>
            <a:r>
              <a:rPr lang="en-GB" b="1" dirty="0" smtClean="0"/>
              <a:t>Nursery  </a:t>
            </a:r>
            <a:r>
              <a:rPr lang="en-GB" sz="2000" b="1" dirty="0" smtClean="0"/>
              <a:t>-anti pre-school year – 3 year old</a:t>
            </a:r>
          </a:p>
          <a:p>
            <a:pPr marL="0" indent="0">
              <a:buNone/>
            </a:pPr>
            <a:r>
              <a:rPr lang="en-GB" sz="2000" b="1" dirty="0"/>
              <a:t> </a:t>
            </a:r>
            <a:r>
              <a:rPr lang="en-GB" sz="2000" b="1" dirty="0" smtClean="0"/>
              <a:t>                                        -pre-school year – 4 year olds</a:t>
            </a:r>
          </a:p>
          <a:p>
            <a:pPr marL="0" indent="0">
              <a:buNone/>
            </a:pPr>
            <a:r>
              <a:rPr lang="en-GB" b="1" dirty="0"/>
              <a:t> </a:t>
            </a:r>
            <a:r>
              <a:rPr lang="en-GB" b="1" dirty="0" smtClean="0"/>
              <a:t>        Primary   </a:t>
            </a:r>
            <a:r>
              <a:rPr lang="en-GB" sz="2000" b="1" dirty="0" smtClean="0"/>
              <a:t>-P1 to P7</a:t>
            </a:r>
          </a:p>
          <a:p>
            <a:pPr marL="0" indent="0">
              <a:buNone/>
            </a:pPr>
            <a:r>
              <a:rPr lang="en-GB" sz="2000" b="1" dirty="0"/>
              <a:t> </a:t>
            </a:r>
            <a:r>
              <a:rPr lang="en-GB" sz="2000" b="1" dirty="0" smtClean="0"/>
              <a:t>             </a:t>
            </a:r>
            <a:r>
              <a:rPr lang="en-GB" b="1" dirty="0" smtClean="0"/>
              <a:t>Secondary   </a:t>
            </a:r>
            <a:r>
              <a:rPr lang="en-GB" sz="2000" b="1" dirty="0" smtClean="0"/>
              <a:t>-S1 to S6</a:t>
            </a:r>
            <a:r>
              <a:rPr lang="en-GB" sz="2000" b="1" dirty="0"/>
              <a:t>  </a:t>
            </a:r>
            <a:endParaRPr lang="en-GB" sz="2000" b="1" dirty="0" smtClean="0"/>
          </a:p>
          <a:p>
            <a:pPr marL="0" indent="0">
              <a:buNone/>
            </a:pPr>
            <a:r>
              <a:rPr lang="en-GB" b="1" dirty="0" smtClean="0"/>
              <a:t>         Special</a:t>
            </a:r>
          </a:p>
          <a:p>
            <a:pPr marL="0" indent="0">
              <a:buNone/>
            </a:pPr>
            <a:r>
              <a:rPr lang="en-GB" b="1" dirty="0" smtClean="0"/>
              <a:t>         Independent</a:t>
            </a:r>
            <a:endParaRPr lang="en-GB" b="1" dirty="0"/>
          </a:p>
          <a:p>
            <a:pPr marL="0" indent="0">
              <a:buNone/>
            </a:pPr>
            <a:r>
              <a:rPr lang="en-GB" b="1" dirty="0" smtClean="0"/>
              <a:t>         Community Learning and </a:t>
            </a:r>
          </a:p>
          <a:p>
            <a:pPr marL="0" indent="0">
              <a:buNone/>
            </a:pPr>
            <a:r>
              <a:rPr lang="en-GB" b="1" dirty="0"/>
              <a:t> </a:t>
            </a:r>
            <a:r>
              <a:rPr lang="en-GB" b="1" dirty="0" smtClean="0"/>
              <a:t>                      Development  (CLD)</a:t>
            </a:r>
          </a:p>
          <a:p>
            <a:pPr marL="0" indent="0">
              <a:buNone/>
            </a:pPr>
            <a:r>
              <a:rPr lang="en-GB" b="1" dirty="0"/>
              <a:t> </a:t>
            </a:r>
            <a:r>
              <a:rPr lang="en-GB" b="1" dirty="0" smtClean="0"/>
              <a:t>        Further Education</a:t>
            </a:r>
            <a:endParaRPr lang="en-GB" dirty="0"/>
          </a:p>
        </p:txBody>
      </p:sp>
    </p:spTree>
    <p:extLst>
      <p:ext uri="{BB962C8B-B14F-4D97-AF65-F5344CB8AC3E}">
        <p14:creationId xmlns:p14="http://schemas.microsoft.com/office/powerpoint/2010/main" val="115764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Curriculum for Excellence – 3-18 – Levels </a:t>
            </a:r>
            <a:r>
              <a:rPr lang="en-GB" sz="1600" dirty="0">
                <a:latin typeface="Arial" charset="0"/>
                <a:cs typeface="Arial" charset="0"/>
              </a:rPr>
              <a:t>(background information)</a:t>
            </a:r>
            <a:endParaRPr lang="en-GB" sz="1600" dirty="0"/>
          </a:p>
        </p:txBody>
      </p:sp>
      <p:sp>
        <p:nvSpPr>
          <p:cNvPr id="3" name="Content Placeholder 2"/>
          <p:cNvSpPr>
            <a:spLocks noGrp="1"/>
          </p:cNvSpPr>
          <p:nvPr>
            <p:ph idx="1"/>
          </p:nvPr>
        </p:nvSpPr>
        <p:spPr>
          <a:xfrm>
            <a:off x="457200" y="1196752"/>
            <a:ext cx="8229600" cy="4929411"/>
          </a:xfrm>
        </p:spPr>
        <p:txBody>
          <a:bodyPr/>
          <a:lstStyle/>
          <a:p>
            <a:pPr marL="0" indent="0">
              <a:buNone/>
            </a:pPr>
            <a:r>
              <a:rPr lang="en-GB" sz="2400" u="sng" dirty="0" smtClean="0"/>
              <a:t>Broad General Education (BGE)</a:t>
            </a:r>
          </a:p>
          <a:p>
            <a:r>
              <a:rPr lang="en-GB" sz="2400" dirty="0" smtClean="0"/>
              <a:t>Early level  ( Pre-years and P1, or later for some)</a:t>
            </a:r>
          </a:p>
          <a:p>
            <a:r>
              <a:rPr lang="en-GB" sz="2400" dirty="0" smtClean="0"/>
              <a:t>First Level  (To the end of P4, but earlier or later for some)</a:t>
            </a:r>
          </a:p>
          <a:p>
            <a:r>
              <a:rPr lang="en-GB" sz="2400" dirty="0" smtClean="0"/>
              <a:t>Second Level (To the end of P7, but earlier or later for some)</a:t>
            </a:r>
          </a:p>
          <a:p>
            <a:r>
              <a:rPr lang="en-GB" sz="2400" dirty="0" smtClean="0"/>
              <a:t>Third and (S1 to S3, but earlier for some)</a:t>
            </a:r>
          </a:p>
          <a:p>
            <a:r>
              <a:rPr lang="en-GB" sz="2400" dirty="0" smtClean="0"/>
              <a:t>Fourth Level</a:t>
            </a:r>
          </a:p>
          <a:p>
            <a:pPr marL="0" indent="0">
              <a:buNone/>
            </a:pPr>
            <a:r>
              <a:rPr lang="en-GB" sz="2400" dirty="0" smtClean="0"/>
              <a:t>------------------------------------------------------------------------------------</a:t>
            </a:r>
          </a:p>
          <a:p>
            <a:r>
              <a:rPr lang="en-GB" sz="2400" dirty="0" smtClean="0"/>
              <a:t>National 1 and 2</a:t>
            </a:r>
          </a:p>
          <a:p>
            <a:pPr marL="0" indent="0">
              <a:buNone/>
            </a:pPr>
            <a:r>
              <a:rPr lang="en-GB" sz="2400" dirty="0" smtClean="0"/>
              <a:t>------------------------------------------------------------------------------------</a:t>
            </a:r>
          </a:p>
          <a:p>
            <a:r>
              <a:rPr lang="en-GB" sz="2400" dirty="0" smtClean="0"/>
              <a:t>S4  -    National 3      National 4     National 5</a:t>
            </a:r>
          </a:p>
          <a:p>
            <a:r>
              <a:rPr lang="en-GB" sz="2400" dirty="0" smtClean="0"/>
              <a:t>S5  -    National 4      National 5      Higher</a:t>
            </a:r>
          </a:p>
          <a:p>
            <a:r>
              <a:rPr lang="en-GB" sz="2400" dirty="0" smtClean="0"/>
              <a:t>S6  -    National 5      Higher            Advanced Higher</a:t>
            </a:r>
            <a:endParaRPr lang="en-GB" sz="2400" dirty="0"/>
          </a:p>
        </p:txBody>
      </p:sp>
    </p:spTree>
    <p:extLst>
      <p:ext uri="{BB962C8B-B14F-4D97-AF65-F5344CB8AC3E}">
        <p14:creationId xmlns:p14="http://schemas.microsoft.com/office/powerpoint/2010/main" val="16553182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lstStyle/>
          <a:p>
            <a:r>
              <a:rPr lang="en-GB" sz="3200" dirty="0" smtClean="0"/>
              <a:t>Definitions of Creativity</a:t>
            </a:r>
            <a:endParaRPr lang="en-GB" sz="3200" dirty="0"/>
          </a:p>
        </p:txBody>
      </p:sp>
      <p:sp>
        <p:nvSpPr>
          <p:cNvPr id="3" name="Content Placeholder 2"/>
          <p:cNvSpPr>
            <a:spLocks noGrp="1"/>
          </p:cNvSpPr>
          <p:nvPr>
            <p:ph idx="1"/>
          </p:nvPr>
        </p:nvSpPr>
        <p:spPr>
          <a:xfrm>
            <a:off x="683568" y="836712"/>
            <a:ext cx="8229600" cy="5289451"/>
          </a:xfrm>
        </p:spPr>
        <p:txBody>
          <a:bodyPr/>
          <a:lstStyle/>
          <a:p>
            <a:pPr>
              <a:buSzPct val="125000"/>
            </a:pPr>
            <a:r>
              <a:rPr lang="en-GB" sz="1900" dirty="0"/>
              <a:t>“ Creativity is the process of </a:t>
            </a:r>
            <a:r>
              <a:rPr lang="en-GB" sz="1900" i="1" dirty="0">
                <a:solidFill>
                  <a:srgbClr val="FF0000"/>
                </a:solidFill>
              </a:rPr>
              <a:t>inventing something new out of an already known and existing idea</a:t>
            </a:r>
            <a:r>
              <a:rPr lang="en-GB" sz="1900" dirty="0"/>
              <a:t> or set of circumstances, or in something that has never existed </a:t>
            </a:r>
            <a:r>
              <a:rPr lang="en-GB" sz="1900" dirty="0" smtClean="0"/>
              <a:t>before. As </a:t>
            </a:r>
            <a:r>
              <a:rPr lang="en-GB" sz="1900" dirty="0"/>
              <a:t>a theatre director, I need to be able to give my audiences a new reality, not show them what they expect to see in the way they expect to receive it</a:t>
            </a:r>
            <a:r>
              <a:rPr lang="en-GB" sz="1900" dirty="0" smtClean="0"/>
              <a:t>.”    </a:t>
            </a:r>
            <a:r>
              <a:rPr lang="en-GB" sz="1200" dirty="0" smtClean="0"/>
              <a:t>(Theatre Director) </a:t>
            </a:r>
          </a:p>
          <a:p>
            <a:pPr>
              <a:buSzPct val="125000"/>
            </a:pPr>
            <a:r>
              <a:rPr lang="en-GB" sz="1900" dirty="0"/>
              <a:t>“ Creativity is the </a:t>
            </a:r>
            <a:r>
              <a:rPr lang="en-GB" sz="1900" i="1" dirty="0">
                <a:solidFill>
                  <a:srgbClr val="FF0000"/>
                </a:solidFill>
              </a:rPr>
              <a:t>combined application of intelligence and imagination</a:t>
            </a:r>
            <a:r>
              <a:rPr lang="en-GB" sz="1900" dirty="0"/>
              <a:t>. It is the defining characteristic of what it means to be human. The creative impulse allows people to develop flexible responses to changing circumstances</a:t>
            </a:r>
            <a:r>
              <a:rPr lang="en-GB" sz="1900" dirty="0" smtClean="0"/>
              <a:t>.”      </a:t>
            </a:r>
            <a:r>
              <a:rPr lang="en-GB" sz="1200" dirty="0" smtClean="0"/>
              <a:t>(Association </a:t>
            </a:r>
            <a:r>
              <a:rPr lang="en-GB" sz="1200" dirty="0"/>
              <a:t>for Scottish Literary </a:t>
            </a:r>
            <a:r>
              <a:rPr lang="en-GB" sz="1200" dirty="0" smtClean="0"/>
              <a:t>Studies)</a:t>
            </a:r>
          </a:p>
          <a:p>
            <a:pPr>
              <a:buSzPct val="125000"/>
            </a:pPr>
            <a:r>
              <a:rPr lang="en-GB" sz="1900" dirty="0"/>
              <a:t>“ Creativity is an </a:t>
            </a:r>
            <a:r>
              <a:rPr lang="en-GB" sz="1900" i="1" dirty="0">
                <a:solidFill>
                  <a:srgbClr val="FF0000"/>
                </a:solidFill>
              </a:rPr>
              <a:t>energy which inspires people </a:t>
            </a:r>
            <a:r>
              <a:rPr lang="en-GB" sz="1900" dirty="0"/>
              <a:t>in different ways throughout their life. </a:t>
            </a:r>
            <a:r>
              <a:rPr lang="en-GB" sz="1900" dirty="0" smtClean="0"/>
              <a:t>”    </a:t>
            </a:r>
            <a:r>
              <a:rPr lang="en-GB" sz="1200" dirty="0" smtClean="0"/>
              <a:t>(Féis Rois)</a:t>
            </a:r>
          </a:p>
          <a:p>
            <a:pPr>
              <a:buSzPct val="125000"/>
            </a:pPr>
            <a:r>
              <a:rPr lang="en-GB" sz="1900" dirty="0"/>
              <a:t>“ Creativity requires </a:t>
            </a:r>
            <a:r>
              <a:rPr lang="en-GB" sz="1900" i="1" dirty="0">
                <a:solidFill>
                  <a:srgbClr val="FF0000"/>
                </a:solidFill>
              </a:rPr>
              <a:t>imagination and originality </a:t>
            </a:r>
            <a:r>
              <a:rPr lang="en-GB" sz="1900" dirty="0"/>
              <a:t>and involves the ability to take a new and inventive idea and turn it into a reality</a:t>
            </a:r>
            <a:r>
              <a:rPr lang="en-GB" sz="1900" dirty="0" smtClean="0"/>
              <a:t>.”    </a:t>
            </a:r>
            <a:r>
              <a:rPr lang="en-GB" sz="1200" dirty="0" smtClean="0"/>
              <a:t>( Visual Arts)</a:t>
            </a:r>
          </a:p>
          <a:p>
            <a:pPr>
              <a:buSzPct val="125000"/>
            </a:pPr>
            <a:r>
              <a:rPr lang="en-GB" sz="1900" dirty="0"/>
              <a:t>“ Creativity is all about </a:t>
            </a:r>
            <a:r>
              <a:rPr lang="en-GB" sz="1900" i="1" dirty="0">
                <a:solidFill>
                  <a:srgbClr val="FF0000"/>
                </a:solidFill>
              </a:rPr>
              <a:t>bringing imagined possibilities to life</a:t>
            </a:r>
            <a:r>
              <a:rPr lang="en-GB" sz="1900" dirty="0"/>
              <a:t>: an idea, a philosophy, a mathematical formula, a work of art. It’s about bringing the unknown out of hiding and shaping it with questions, experimentation and fun</a:t>
            </a:r>
            <a:r>
              <a:rPr lang="en-GB" sz="1900" dirty="0" smtClean="0"/>
              <a:t>.”    </a:t>
            </a:r>
            <a:r>
              <a:rPr lang="en-GB" sz="1200" dirty="0" smtClean="0"/>
              <a:t>(Visible Fictions)</a:t>
            </a:r>
            <a:endParaRPr lang="en-GB" sz="1200" dirty="0"/>
          </a:p>
          <a:p>
            <a:endParaRPr lang="en-GB" sz="1200" dirty="0" smtClean="0"/>
          </a:p>
          <a:p>
            <a:endParaRPr lang="en-GB" sz="1200" dirty="0"/>
          </a:p>
        </p:txBody>
      </p:sp>
    </p:spTree>
    <p:extLst>
      <p:ext uri="{BB962C8B-B14F-4D97-AF65-F5344CB8AC3E}">
        <p14:creationId xmlns:p14="http://schemas.microsoft.com/office/powerpoint/2010/main" val="281933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GB" dirty="0" smtClean="0"/>
              <a:t>And on Scotland</a:t>
            </a:r>
            <a:endParaRPr lang="en-GB" dirty="0"/>
          </a:p>
        </p:txBody>
      </p:sp>
      <p:sp>
        <p:nvSpPr>
          <p:cNvPr id="3" name="Content Placeholder 2"/>
          <p:cNvSpPr>
            <a:spLocks noGrp="1"/>
          </p:cNvSpPr>
          <p:nvPr>
            <p:ph idx="1"/>
          </p:nvPr>
        </p:nvSpPr>
        <p:spPr>
          <a:xfrm>
            <a:off x="457200" y="1052736"/>
            <a:ext cx="8229600" cy="5073427"/>
          </a:xfrm>
        </p:spPr>
        <p:txBody>
          <a:bodyPr/>
          <a:lstStyle/>
          <a:p>
            <a:pPr marL="0" indent="0">
              <a:buNone/>
            </a:pPr>
            <a:r>
              <a:rPr lang="en-GB" sz="2000" dirty="0" smtClean="0"/>
              <a:t>Eric </a:t>
            </a:r>
            <a:r>
              <a:rPr lang="en-GB" sz="2000" dirty="0"/>
              <a:t>Booth, </a:t>
            </a:r>
            <a:r>
              <a:rPr lang="en-GB" sz="1600" dirty="0"/>
              <a:t>international creative learning consultant and author of The Everyday Work of </a:t>
            </a:r>
            <a:r>
              <a:rPr lang="en-GB" sz="1600" dirty="0" smtClean="0"/>
              <a:t>Art</a:t>
            </a:r>
          </a:p>
          <a:p>
            <a:pPr marL="0" indent="0">
              <a:buNone/>
            </a:pPr>
            <a:r>
              <a:rPr lang="en-GB" sz="2400" dirty="0" smtClean="0"/>
              <a:t>I </a:t>
            </a:r>
            <a:r>
              <a:rPr lang="en-GB" sz="2400" dirty="0"/>
              <a:t>believe Scotland stands on the threshold of becoming a world leader in creativity, if, and only if, the education sector </a:t>
            </a:r>
            <a:r>
              <a:rPr lang="en-GB" sz="2400" i="1" dirty="0">
                <a:solidFill>
                  <a:srgbClr val="FF0000"/>
                </a:solidFill>
              </a:rPr>
              <a:t>embraces the challenge of creativity across the curriculum to realize the Curriculum for Excellence</a:t>
            </a:r>
            <a:r>
              <a:rPr lang="en-GB" sz="2400" dirty="0"/>
              <a:t>. You already know everything you need to know about creative teaching and learning to begin this transition well. Forget definitions and waiting for lessons others develop – you have great ideas of what a creative lesson, a creative learning environment, and creative administrative </a:t>
            </a:r>
            <a:r>
              <a:rPr lang="en-GB" sz="2400" dirty="0" smtClean="0"/>
              <a:t>     </a:t>
            </a:r>
          </a:p>
          <a:p>
            <a:pPr marL="0" indent="0">
              <a:buNone/>
            </a:pPr>
            <a:r>
              <a:rPr lang="en-GB" sz="2400" dirty="0"/>
              <a:t> </a:t>
            </a:r>
            <a:r>
              <a:rPr lang="en-GB" sz="2400" dirty="0" smtClean="0"/>
              <a:t>                                      support </a:t>
            </a:r>
            <a:r>
              <a:rPr lang="en-GB" sz="2400" dirty="0"/>
              <a:t>might look like. Use this Portal to </a:t>
            </a:r>
            <a:r>
              <a:rPr lang="en-GB" sz="2400" dirty="0" smtClean="0"/>
              <a:t> </a:t>
            </a:r>
          </a:p>
          <a:p>
            <a:pPr marL="0" indent="0">
              <a:buNone/>
            </a:pPr>
            <a:r>
              <a:rPr lang="en-GB" sz="2400" dirty="0"/>
              <a:t> </a:t>
            </a:r>
            <a:r>
              <a:rPr lang="en-GB" sz="2400" dirty="0" smtClean="0"/>
              <a:t>                                       support </a:t>
            </a:r>
            <a:r>
              <a:rPr lang="en-GB" sz="2400" dirty="0"/>
              <a:t>your </a:t>
            </a:r>
            <a:r>
              <a:rPr lang="en-GB" sz="2400" dirty="0" smtClean="0"/>
              <a:t>on-going </a:t>
            </a:r>
            <a:r>
              <a:rPr lang="en-GB" sz="2400" dirty="0"/>
              <a:t>experimentation, </a:t>
            </a:r>
            <a:r>
              <a:rPr lang="en-GB" sz="2400" dirty="0" smtClean="0"/>
              <a:t>                 </a:t>
            </a:r>
          </a:p>
          <a:p>
            <a:pPr marL="0" indent="0">
              <a:buNone/>
            </a:pPr>
            <a:r>
              <a:rPr lang="en-GB" sz="2400" dirty="0"/>
              <a:t> </a:t>
            </a:r>
            <a:r>
              <a:rPr lang="en-GB" sz="2400" dirty="0" smtClean="0"/>
              <a:t>                                       but </a:t>
            </a:r>
            <a:r>
              <a:rPr lang="en-GB" sz="2400" dirty="0"/>
              <a:t>begin now and change the world</a:t>
            </a:r>
            <a:r>
              <a:rPr lang="en-GB" sz="2400" dirty="0" smtClean="0"/>
              <a:t>,</a:t>
            </a:r>
          </a:p>
          <a:p>
            <a:pPr marL="0" indent="0">
              <a:buNone/>
            </a:pPr>
            <a:r>
              <a:rPr lang="en-GB" sz="2400" dirty="0" smtClean="0"/>
              <a:t>                                        re-centring it in Scotland. ”</a:t>
            </a:r>
          </a:p>
          <a:p>
            <a:pPr marL="0" indent="0">
              <a:buNone/>
            </a:pPr>
            <a:endParaRPr lang="en-GB" sz="1400" dirty="0"/>
          </a:p>
          <a:p>
            <a:endParaRPr lang="en-GB" sz="1400" dirty="0"/>
          </a:p>
        </p:txBody>
      </p:sp>
    </p:spTree>
    <p:extLst>
      <p:ext uri="{BB962C8B-B14F-4D97-AF65-F5344CB8AC3E}">
        <p14:creationId xmlns:p14="http://schemas.microsoft.com/office/powerpoint/2010/main" val="82471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576064"/>
          </a:xfrm>
        </p:spPr>
        <p:txBody>
          <a:bodyPr/>
          <a:lstStyle/>
          <a:p>
            <a:r>
              <a:rPr lang="en-GB" dirty="0" smtClean="0"/>
              <a:t>Creativity – a voyage of discovery?</a:t>
            </a:r>
            <a:endParaRPr lang="en-GB" dirty="0"/>
          </a:p>
        </p:txBody>
      </p:sp>
      <p:sp>
        <p:nvSpPr>
          <p:cNvPr id="7" name="TextBox 6"/>
          <p:cNvSpPr txBox="1"/>
          <p:nvPr/>
        </p:nvSpPr>
        <p:spPr>
          <a:xfrm>
            <a:off x="683568" y="1239143"/>
            <a:ext cx="4680520" cy="5509200"/>
          </a:xfrm>
          <a:prstGeom prst="rect">
            <a:avLst/>
          </a:prstGeom>
          <a:noFill/>
        </p:spPr>
        <p:txBody>
          <a:bodyPr wrap="square" rtlCol="0">
            <a:spAutoFit/>
          </a:bodyPr>
          <a:lstStyle/>
          <a:p>
            <a:r>
              <a:rPr lang="en-GB" sz="4400" dirty="0"/>
              <a:t>Scotland’s Creative Learning </a:t>
            </a:r>
            <a:r>
              <a:rPr lang="en-GB" sz="4400" dirty="0" smtClean="0"/>
              <a:t>Plan</a:t>
            </a:r>
          </a:p>
          <a:p>
            <a:endParaRPr lang="en-GB" sz="4400" dirty="0"/>
          </a:p>
          <a:p>
            <a:r>
              <a:rPr lang="en-GB" sz="4400" dirty="0" smtClean="0"/>
              <a:t>Creativity Across Learning 3-18</a:t>
            </a:r>
          </a:p>
          <a:p>
            <a:endParaRPr lang="en-GB" sz="4400" dirty="0"/>
          </a:p>
          <a:p>
            <a:r>
              <a:rPr lang="en-GB" sz="4400" dirty="0" smtClean="0"/>
              <a:t> </a:t>
            </a:r>
          </a:p>
        </p:txBody>
      </p:sp>
      <p:sp>
        <p:nvSpPr>
          <p:cNvPr id="3" name="Content Placeholder 2"/>
          <p:cNvSpPr>
            <a:spLocks noGrp="1"/>
          </p:cNvSpPr>
          <p:nvPr>
            <p:ph idx="1"/>
          </p:nvPr>
        </p:nvSpPr>
        <p:spPr/>
        <p:txBody>
          <a:bodyPr/>
          <a:lstStyle/>
          <a:p>
            <a:r>
              <a:rPr lang="en-GB" sz="1600" i="1" dirty="0" smtClean="0">
                <a:solidFill>
                  <a:srgbClr val="7030A0"/>
                </a:solidFill>
              </a:rPr>
              <a:t>                                                                                                                  (Image – Discovery – Dundee</a:t>
            </a:r>
            <a:r>
              <a:rPr lang="en-GB" sz="1600" i="1" dirty="0" smtClean="0"/>
              <a:t>)</a:t>
            </a:r>
            <a:endParaRPr lang="en-GB" sz="1600" i="1" dirty="0"/>
          </a:p>
        </p:txBody>
      </p:sp>
    </p:spTree>
    <p:extLst>
      <p:ext uri="{BB962C8B-B14F-4D97-AF65-F5344CB8AC3E}">
        <p14:creationId xmlns:p14="http://schemas.microsoft.com/office/powerpoint/2010/main" val="192010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circle(in)">
                                      <p:cBhvr>
                                        <p:cTn id="11" dur="20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circle(in)">
                                      <p:cBhvr>
                                        <p:cTn id="16" dur="20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8229600" cy="1143000"/>
          </a:xfrm>
        </p:spPr>
        <p:txBody>
          <a:bodyPr/>
          <a:lstStyle/>
          <a:p>
            <a:r>
              <a:rPr lang="en-GB" dirty="0" smtClean="0"/>
              <a:t>Scotland’s Creative Learning Plan</a:t>
            </a:r>
            <a:endParaRPr lang="en-GB" dirty="0"/>
          </a:p>
        </p:txBody>
      </p:sp>
      <p:sp>
        <p:nvSpPr>
          <p:cNvPr id="3" name="Content Placeholder 2"/>
          <p:cNvSpPr>
            <a:spLocks noGrp="1"/>
          </p:cNvSpPr>
          <p:nvPr>
            <p:ph idx="1"/>
          </p:nvPr>
        </p:nvSpPr>
        <p:spPr>
          <a:xfrm>
            <a:off x="395536" y="908720"/>
            <a:ext cx="8064896" cy="5822107"/>
          </a:xfrm>
        </p:spPr>
        <p:txBody>
          <a:bodyPr/>
          <a:lstStyle/>
          <a:p>
            <a:r>
              <a:rPr lang="en-GB" sz="2800" dirty="0" smtClean="0"/>
              <a:t>Share our </a:t>
            </a:r>
            <a:r>
              <a:rPr lang="en-GB" sz="2800" b="1" dirty="0" smtClean="0">
                <a:solidFill>
                  <a:srgbClr val="FF0000"/>
                </a:solidFill>
              </a:rPr>
              <a:t>vision for creativity</a:t>
            </a:r>
            <a:r>
              <a:rPr lang="en-GB" sz="2800" dirty="0" smtClean="0">
                <a:solidFill>
                  <a:srgbClr val="FF0000"/>
                </a:solidFill>
              </a:rPr>
              <a:t> </a:t>
            </a:r>
            <a:r>
              <a:rPr lang="en-GB" sz="2800" dirty="0" smtClean="0"/>
              <a:t>within</a:t>
            </a:r>
          </a:p>
          <a:p>
            <a:pPr marL="0" indent="0">
              <a:buNone/>
            </a:pPr>
            <a:r>
              <a:rPr lang="en-GB" sz="2800" dirty="0"/>
              <a:t> </a:t>
            </a:r>
            <a:r>
              <a:rPr lang="en-GB" sz="2800" dirty="0" smtClean="0"/>
              <a:t>   Curriculum for Excellence and life</a:t>
            </a:r>
          </a:p>
          <a:p>
            <a:pPr marL="0" indent="0">
              <a:buNone/>
            </a:pPr>
            <a:r>
              <a:rPr lang="en-GB" sz="2800" dirty="0"/>
              <a:t> </a:t>
            </a:r>
            <a:r>
              <a:rPr lang="en-GB" sz="2800" dirty="0" smtClean="0"/>
              <a:t>   long learning</a:t>
            </a:r>
            <a:r>
              <a:rPr lang="en-GB" sz="2800" dirty="0" smtClean="0">
                <a:solidFill>
                  <a:srgbClr val="7030A0"/>
                </a:solidFill>
              </a:rPr>
              <a:t>.                                                    </a:t>
            </a:r>
            <a:r>
              <a:rPr lang="en-GB" sz="1600" i="1" dirty="0" smtClean="0">
                <a:solidFill>
                  <a:srgbClr val="7030A0"/>
                </a:solidFill>
              </a:rPr>
              <a:t>(Image – Saltire)</a:t>
            </a:r>
          </a:p>
          <a:p>
            <a:r>
              <a:rPr lang="en-GB" sz="2800" dirty="0" smtClean="0"/>
              <a:t>Build </a:t>
            </a:r>
            <a:r>
              <a:rPr lang="en-GB" sz="2800" b="1" dirty="0" smtClean="0">
                <a:solidFill>
                  <a:srgbClr val="FF0000"/>
                </a:solidFill>
              </a:rPr>
              <a:t>capacity and expertise </a:t>
            </a:r>
          </a:p>
          <a:p>
            <a:pPr marL="0" indent="0">
              <a:buNone/>
            </a:pPr>
            <a:r>
              <a:rPr lang="en-GB" sz="2800" b="1" dirty="0">
                <a:solidFill>
                  <a:srgbClr val="FF0000"/>
                </a:solidFill>
              </a:rPr>
              <a:t> </a:t>
            </a:r>
            <a:r>
              <a:rPr lang="en-GB" sz="2800" b="1" dirty="0" smtClean="0">
                <a:solidFill>
                  <a:srgbClr val="FF0000"/>
                </a:solidFill>
              </a:rPr>
              <a:t>   </a:t>
            </a:r>
            <a:r>
              <a:rPr lang="en-GB" sz="2800" dirty="0" smtClean="0"/>
              <a:t>of learning practioners  and creative </a:t>
            </a:r>
            <a:endParaRPr lang="en-GB" sz="2800" dirty="0"/>
          </a:p>
          <a:p>
            <a:pPr marL="0" indent="0">
              <a:buNone/>
            </a:pPr>
            <a:r>
              <a:rPr lang="en-GB" sz="2800" dirty="0" smtClean="0"/>
              <a:t>    partners to support the development of creative  </a:t>
            </a:r>
          </a:p>
          <a:p>
            <a:pPr marL="0" indent="0">
              <a:buNone/>
            </a:pPr>
            <a:r>
              <a:rPr lang="en-GB" sz="2800" dirty="0"/>
              <a:t> </a:t>
            </a:r>
            <a:r>
              <a:rPr lang="en-GB" sz="2800" dirty="0" smtClean="0"/>
              <a:t>   skills through learning and teaching.</a:t>
            </a:r>
          </a:p>
          <a:p>
            <a:r>
              <a:rPr lang="en-GB" sz="2800" dirty="0" smtClean="0"/>
              <a:t>Develop a strategic approach for </a:t>
            </a:r>
            <a:r>
              <a:rPr lang="en-GB" sz="2800" b="1" dirty="0" smtClean="0">
                <a:solidFill>
                  <a:srgbClr val="FF0000"/>
                </a:solidFill>
              </a:rPr>
              <a:t>lifelong creative </a:t>
            </a:r>
          </a:p>
          <a:p>
            <a:pPr marL="0" indent="0">
              <a:buNone/>
            </a:pPr>
            <a:r>
              <a:rPr lang="en-GB" sz="2800" b="1" dirty="0" smtClean="0">
                <a:solidFill>
                  <a:srgbClr val="FF0000"/>
                </a:solidFill>
              </a:rPr>
              <a:t>    learning</a:t>
            </a:r>
            <a:r>
              <a:rPr lang="en-GB" sz="2800" dirty="0" smtClean="0"/>
              <a:t>.</a:t>
            </a:r>
          </a:p>
          <a:p>
            <a:r>
              <a:rPr lang="en-GB" sz="2800" dirty="0" smtClean="0"/>
              <a:t>Develop approaches to </a:t>
            </a:r>
            <a:r>
              <a:rPr lang="en-GB" sz="2800" b="1" dirty="0" smtClean="0">
                <a:solidFill>
                  <a:srgbClr val="FF0000"/>
                </a:solidFill>
              </a:rPr>
              <a:t>assessmen</a:t>
            </a:r>
            <a:r>
              <a:rPr lang="en-GB" sz="2800" dirty="0" smtClean="0">
                <a:solidFill>
                  <a:srgbClr val="FF0000"/>
                </a:solidFill>
              </a:rPr>
              <a:t>t </a:t>
            </a:r>
            <a:r>
              <a:rPr lang="en-GB" sz="2800" dirty="0" smtClean="0"/>
              <a:t>of </a:t>
            </a:r>
          </a:p>
          <a:p>
            <a:pPr marL="0" indent="0">
              <a:buNone/>
            </a:pPr>
            <a:r>
              <a:rPr lang="en-GB" sz="2800" dirty="0"/>
              <a:t> </a:t>
            </a:r>
            <a:r>
              <a:rPr lang="en-GB" sz="2800" dirty="0" smtClean="0"/>
              <a:t>   creativity.</a:t>
            </a:r>
          </a:p>
          <a:p>
            <a:pPr marL="0" indent="0">
              <a:buNone/>
            </a:pPr>
            <a:endParaRPr lang="en-GB" dirty="0"/>
          </a:p>
        </p:txBody>
      </p:sp>
    </p:spTree>
    <p:extLst>
      <p:ext uri="{BB962C8B-B14F-4D97-AF65-F5344CB8AC3E}">
        <p14:creationId xmlns:p14="http://schemas.microsoft.com/office/powerpoint/2010/main" val="427213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arn(inVertical)">
                                      <p:cBhvr>
                                        <p:cTn id="31" dur="500"/>
                                        <p:tgtEl>
                                          <p:spTgt spid="3">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barn(inVertical)">
                                      <p:cBhvr>
                                        <p:cTn id="34" dur="500"/>
                                        <p:tgtEl>
                                          <p:spTgt spid="3">
                                            <p:txEl>
                                              <p:pRg st="9" end="9"/>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barn(inVertical)">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Presentation2</Template>
  <TotalTime>0</TotalTime>
  <Words>1843</Words>
  <Application>Microsoft Office PowerPoint</Application>
  <PresentationFormat>Demonstracija ekrane (4:3)</PresentationFormat>
  <Paragraphs>264</Paragraphs>
  <Slides>30</Slides>
  <Notes>6</Notes>
  <HiddenSlides>0</HiddenSlides>
  <MMClips>0</MMClips>
  <ScaleCrop>false</ScaleCrop>
  <HeadingPairs>
    <vt:vector size="4" baseType="variant">
      <vt:variant>
        <vt:lpstr>Tema</vt:lpstr>
      </vt:variant>
      <vt:variant>
        <vt:i4>1</vt:i4>
      </vt:variant>
      <vt:variant>
        <vt:lpstr>Skaidrių pavadinimai</vt:lpstr>
      </vt:variant>
      <vt:variant>
        <vt:i4>30</vt:i4>
      </vt:variant>
    </vt:vector>
  </HeadingPairs>
  <TitlesOfParts>
    <vt:vector size="31" baseType="lpstr">
      <vt:lpstr>Presentation2</vt:lpstr>
      <vt:lpstr>Inspection - Creativity</vt:lpstr>
      <vt:lpstr>Education Scotland   (background information)</vt:lpstr>
      <vt:lpstr>Our Core Remit and Purpose (background information)</vt:lpstr>
      <vt:lpstr>Scottish Education - (background information)</vt:lpstr>
      <vt:lpstr>Curriculum for Excellence – 3-18 – Levels (background information)</vt:lpstr>
      <vt:lpstr>Definitions of Creativity</vt:lpstr>
      <vt:lpstr>And on Scotland</vt:lpstr>
      <vt:lpstr>Creativity – a voyage of discovery?</vt:lpstr>
      <vt:lpstr>Scotland’s Creative Learning Plan</vt:lpstr>
      <vt:lpstr>Creativity Across Learning</vt:lpstr>
      <vt:lpstr>Core Creativity Skills open-mindedness curiosity imagination problem-solving Confidence to apply creativity skills in other contexts </vt:lpstr>
      <vt:lpstr>Where there is a clear intention of developing creativity skills - learning activities tend to have a strong element of-</vt:lpstr>
      <vt:lpstr>Fundamental Skills for the 21st Century?</vt:lpstr>
      <vt:lpstr>So what lies behind this ?</vt:lpstr>
      <vt:lpstr>PowerPoint pristatymas</vt:lpstr>
      <vt:lpstr>Curriculum for Excellence </vt:lpstr>
      <vt:lpstr>Principles for Curriculum Design</vt:lpstr>
      <vt:lpstr>Where creativity(sits!)drives? Deepening the learning</vt:lpstr>
      <vt:lpstr>What is quality? - the quality indicators – ‘How Good Is Our School’</vt:lpstr>
      <vt:lpstr>Range of Inspection Activities</vt:lpstr>
      <vt:lpstr>The three questions ….</vt:lpstr>
      <vt:lpstr>The ‘journey’- starting with a school’s self-evaluation                </vt:lpstr>
      <vt:lpstr>The Journey – other evidence</vt:lpstr>
      <vt:lpstr>Creativity - Engaging Questions</vt:lpstr>
      <vt:lpstr>PowerPoint pristatymas</vt:lpstr>
      <vt:lpstr>         Key Strengths                      Areas for Improvement (examples from recent inspection reports)</vt:lpstr>
      <vt:lpstr>PowerPoint pristatymas</vt:lpstr>
      <vt:lpstr>Creativity through inspection – where now ?</vt:lpstr>
      <vt:lpstr>Inspection - the legacy we leave </vt:lpstr>
      <vt:lpstr>Links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2014-05-08T12:54:31Z</dcterms:created>
  <dcterms:modified xsi:type="dcterms:W3CDTF">2014-05-23T07:16:32Z</dcterms:modified>
</cp:coreProperties>
</file>