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4"/>
  </p:notesMasterIdLst>
  <p:sldIdLst>
    <p:sldId id="256" r:id="rId2"/>
    <p:sldId id="320" r:id="rId3"/>
    <p:sldId id="344" r:id="rId4"/>
    <p:sldId id="345" r:id="rId5"/>
    <p:sldId id="317" r:id="rId6"/>
    <p:sldId id="350" r:id="rId7"/>
    <p:sldId id="358" r:id="rId8"/>
    <p:sldId id="330" r:id="rId9"/>
    <p:sldId id="343" r:id="rId10"/>
    <p:sldId id="353" r:id="rId11"/>
    <p:sldId id="354" r:id="rId12"/>
    <p:sldId id="355" r:id="rId13"/>
    <p:sldId id="356" r:id="rId14"/>
    <p:sldId id="357" r:id="rId15"/>
    <p:sldId id="352" r:id="rId16"/>
    <p:sldId id="359" r:id="rId17"/>
    <p:sldId id="335" r:id="rId18"/>
    <p:sldId id="360" r:id="rId19"/>
    <p:sldId id="348" r:id="rId20"/>
    <p:sldId id="349" r:id="rId21"/>
    <p:sldId id="361" r:id="rId22"/>
    <p:sldId id="351" r:id="rId2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ezSalgado_M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6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r">
              <a:defRPr sz="1300"/>
            </a:lvl1pPr>
          </a:lstStyle>
          <a:p>
            <a:fld id="{EAB6CB26-449B-4DCD-A59C-C63149283A12}" type="datetimeFigureOut">
              <a:rPr lang="en-GB" smtClean="0"/>
              <a:pPr/>
              <a:t>03/06/2013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0" tIns="47835" rIns="95670" bIns="47835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3"/>
          </a:xfrm>
          <a:prstGeom prst="rect">
            <a:avLst/>
          </a:prstGeom>
        </p:spPr>
        <p:txBody>
          <a:bodyPr vert="horz" lIns="95670" tIns="47835" rIns="95670" bIns="4783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r">
              <a:defRPr sz="1300"/>
            </a:lvl1pPr>
          </a:lstStyle>
          <a:p>
            <a:fld id="{35B6EC63-5B85-440D-A569-91B5D265F8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1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6EC63-5B85-440D-A569-91B5D265F87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A6F02F8-30CB-44CA-817D-8EB8F0657E37}" type="datetimeFigureOut">
              <a:rPr lang="en-GB" smtClean="0"/>
              <a:pPr/>
              <a:t>03/06/2013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A6F02F8-30CB-44CA-817D-8EB8F0657E37}" type="datetimeFigureOut">
              <a:rPr lang="en-GB" smtClean="0"/>
              <a:pPr/>
              <a:t>03/06/2013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ECD4F3F-CC51-4C94-9845-7B13F56033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A6F02F8-30CB-44CA-817D-8EB8F0657E37}" type="datetimeFigureOut">
              <a:rPr lang="en-GB" smtClean="0"/>
              <a:pPr/>
              <a:t>03/06/2013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0ECD4F3F-CC51-4C94-9845-7B13F56033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9DE37-976C-40C5-8672-C537AD025CA6}" type="datetime1">
              <a:rPr lang="en-GB"/>
              <a:pPr>
                <a:defRPr/>
              </a:pPr>
              <a:t>03/06/2013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42651-0052-4EC7-AED2-6DD0301F1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71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A6F02F8-30CB-44CA-817D-8EB8F0657E37}" type="datetimeFigureOut">
              <a:rPr lang="en-GB" smtClean="0"/>
              <a:pPr/>
              <a:t>03/06/2013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ECD4F3F-CC51-4C94-9845-7B13F56033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istance@oecd.or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317392"/>
            <a:ext cx="7092280" cy="1823576"/>
          </a:xfrm>
        </p:spPr>
        <p:txBody>
          <a:bodyPr/>
          <a:lstStyle/>
          <a:p>
            <a:r>
              <a:rPr lang="en-US" sz="3200" dirty="0"/>
              <a:t>Learning and </a:t>
            </a:r>
            <a:r>
              <a:rPr lang="en-US" sz="3200" dirty="0" smtClean="0"/>
              <a:t>Innovation</a:t>
            </a:r>
            <a:r>
              <a:rPr lang="en-US" sz="3200" cap="none" dirty="0"/>
              <a:t> </a:t>
            </a:r>
            <a:r>
              <a:rPr lang="en-US" sz="3200" cap="none" dirty="0" smtClean="0"/>
              <a:t>IN RECENT OECD WORK </a:t>
            </a:r>
            <a:r>
              <a:rPr lang="en-US" sz="3200" dirty="0" smtClean="0"/>
              <a:t>: </a:t>
            </a:r>
            <a:r>
              <a:rPr lang="en-US" sz="3200" cap="none" dirty="0" smtClean="0"/>
              <a:t>Rationales, frameworks and dilemmas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717032"/>
            <a:ext cx="5472264" cy="2913618"/>
          </a:xfrm>
        </p:spPr>
        <p:txBody>
          <a:bodyPr/>
          <a:lstStyle/>
          <a:p>
            <a:r>
              <a:rPr lang="en-GB" sz="2400" dirty="0" smtClean="0"/>
              <a:t>DAVID ISTANCE</a:t>
            </a: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r>
              <a:rPr lang="en-GB" sz="2400" dirty="0" smtClean="0">
                <a:solidFill>
                  <a:srgbClr val="FFFF00"/>
                </a:solidFill>
              </a:rPr>
              <a:t>Centre </a:t>
            </a:r>
            <a:r>
              <a:rPr lang="en-GB" sz="2400" dirty="0">
                <a:solidFill>
                  <a:srgbClr val="FFFF00"/>
                </a:solidFill>
              </a:rPr>
              <a:t>for Educational Research and Innovation (CERI), OECD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SICI, </a:t>
            </a:r>
            <a:r>
              <a:rPr lang="en-US" sz="2400" dirty="0" smtClean="0"/>
              <a:t>Bratislava June 2013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58924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Innovating the </a:t>
            </a:r>
            <a:r>
              <a:rPr lang="en-US" b="1" dirty="0" smtClean="0"/>
              <a:t>basic elements </a:t>
            </a:r>
            <a:r>
              <a:rPr lang="en-US" dirty="0" smtClean="0"/>
              <a:t>of the ‘pedagogical core’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71800" y="3356992"/>
            <a:ext cx="1008112" cy="11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80112" y="3356992"/>
            <a:ext cx="864096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95936" y="4725144"/>
            <a:ext cx="1152000" cy="7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6000" y="2276872"/>
            <a:ext cx="1152000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Content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3501008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Educators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350100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Learners</a:t>
            </a: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6732240" y="3778007"/>
            <a:ext cx="2016224" cy="1595209"/>
          </a:xfrm>
          <a:prstGeom prst="wedgeRectCallout">
            <a:avLst>
              <a:gd name="adj1" fmla="val -77534"/>
              <a:gd name="adj2" fmla="val -253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2"/>
                </a:solidFill>
              </a:rPr>
              <a:t>Selection or outreach can alter learner profiles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Innovations include: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Distant learners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Parents as learners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2223156"/>
            <a:ext cx="1800200" cy="2285836"/>
          </a:xfrm>
          <a:prstGeom prst="wedgeRectCallout">
            <a:avLst>
              <a:gd name="adj1" fmla="val 87820"/>
              <a:gd name="adj2" fmla="val 343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2"/>
                </a:solidFill>
              </a:rPr>
              <a:t>Profile of ‘teachers’ may be innovated by adding: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Volunteers</a:t>
            </a:r>
            <a:endParaRPr lang="en-GB" sz="1400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learning professionals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experts;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Distant teachers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peer teaching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5301208"/>
            <a:ext cx="2808312" cy="1224136"/>
          </a:xfrm>
          <a:prstGeom prst="wedgeRectCallout">
            <a:avLst>
              <a:gd name="adj1" fmla="val 65717"/>
              <a:gd name="adj2" fmla="val -487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2"/>
                </a:solidFill>
              </a:rPr>
              <a:t>Innovation through which resources used and how used.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Digital resources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Use of learning space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0152" y="1412776"/>
            <a:ext cx="2664296" cy="1369275"/>
          </a:xfrm>
          <a:prstGeom prst="wedgeRectCallout">
            <a:avLst>
              <a:gd name="adj1" fmla="val -85933"/>
              <a:gd name="adj2" fmla="val 261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2"/>
                </a:solidFill>
              </a:rPr>
              <a:t>Knowledge, competences &amp; values. Innovations include: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21</a:t>
            </a:r>
            <a:r>
              <a:rPr lang="en-GB" sz="1400" baseline="30000" dirty="0" smtClean="0">
                <a:solidFill>
                  <a:schemeClr val="tx2"/>
                </a:solidFill>
              </a:rPr>
              <a:t>st</a:t>
            </a:r>
            <a:r>
              <a:rPr lang="en-GB" sz="1400" dirty="0" smtClean="0">
                <a:solidFill>
                  <a:schemeClr val="tx2"/>
                </a:solidFill>
              </a:rPr>
              <a:t> c  competences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Languages, culture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Sustainability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Interdisciplinarity</a:t>
            </a:r>
          </a:p>
        </p:txBody>
      </p:sp>
    </p:spTree>
    <p:extLst>
      <p:ext uri="{BB962C8B-B14F-4D97-AF65-F5344CB8AC3E}">
        <p14:creationId xmlns:p14="http://schemas.microsoft.com/office/powerpoint/2010/main" xmlns="" val="19695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4452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Innovating the </a:t>
            </a:r>
            <a:r>
              <a:rPr lang="en-US" b="1" dirty="0" err="1" smtClean="0"/>
              <a:t>organisation</a:t>
            </a:r>
            <a:r>
              <a:rPr lang="en-US" b="1" dirty="0" smtClean="0"/>
              <a:t> and dynamics</a:t>
            </a:r>
            <a:r>
              <a:rPr lang="en-US" dirty="0" smtClean="0"/>
              <a:t> of the ‘pedagogical core’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7784" y="3356992"/>
            <a:ext cx="936104" cy="11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80111" y="3356992"/>
            <a:ext cx="864097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545886" y="3573016"/>
            <a:ext cx="203422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63888" y="4221088"/>
            <a:ext cx="20162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</p:cNvCxnSpPr>
          <p:nvPr/>
        </p:nvCxnSpPr>
        <p:spPr>
          <a:xfrm flipV="1">
            <a:off x="3095836" y="2780928"/>
            <a:ext cx="89355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0"/>
          </p:cNvCxnSpPr>
          <p:nvPr/>
        </p:nvCxnSpPr>
        <p:spPr>
          <a:xfrm>
            <a:off x="5148064" y="2852936"/>
            <a:ext cx="864096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>
            <a:off x="3095836" y="4508992"/>
            <a:ext cx="900100" cy="432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27" idx="3"/>
          </p:cNvCxnSpPr>
          <p:nvPr/>
        </p:nvCxnSpPr>
        <p:spPr>
          <a:xfrm flipH="1">
            <a:off x="5148000" y="4508992"/>
            <a:ext cx="864160" cy="612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63888" y="2996952"/>
            <a:ext cx="72008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004048" y="4365104"/>
            <a:ext cx="57606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932040" y="2996954"/>
            <a:ext cx="648040" cy="360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545886" y="4365104"/>
            <a:ext cx="66607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27984" y="2996952"/>
            <a:ext cx="0" cy="17281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716016" y="2996952"/>
            <a:ext cx="0" cy="17281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96000" y="4725080"/>
            <a:ext cx="1152000" cy="792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9388" y="2204865"/>
            <a:ext cx="1165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53088" y="3645024"/>
            <a:ext cx="963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Learners</a:t>
            </a:r>
            <a:endParaRPr lang="en-GB" sz="1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2627784" y="357301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Teachers</a:t>
            </a:r>
            <a:endParaRPr lang="en-GB" sz="1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779913" y="3068960"/>
            <a:ext cx="1476148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Organisation &amp; pedagogy</a:t>
            </a:r>
          </a:p>
          <a:p>
            <a:r>
              <a:rPr lang="en-GB" sz="1400" b="1" dirty="0"/>
              <a:t>- </a:t>
            </a:r>
            <a:r>
              <a:rPr lang="en-GB" sz="1400" dirty="0"/>
              <a:t>Groupings</a:t>
            </a:r>
          </a:p>
          <a:p>
            <a:r>
              <a:rPr lang="en-GB" sz="1400" dirty="0"/>
              <a:t>- Use of time</a:t>
            </a:r>
          </a:p>
          <a:p>
            <a:r>
              <a:rPr lang="en-GB" sz="1400" dirty="0"/>
              <a:t>- Pedagogy &amp; assessment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87489" y="1916833"/>
            <a:ext cx="2304256" cy="1584176"/>
          </a:xfrm>
          <a:prstGeom prst="wedgeRectCallout">
            <a:avLst>
              <a:gd name="adj1" fmla="val 98285"/>
              <a:gd name="adj2" fmla="val 557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2"/>
                </a:solidFill>
              </a:rPr>
              <a:t>Teacher grouping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Team teaching to expand  pedagogical possibilities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Team teaching to target specific learners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Varying team and individual teaching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6012160" y="1700809"/>
            <a:ext cx="2664296" cy="1296144"/>
          </a:xfrm>
          <a:prstGeom prst="wedgeRectCallout">
            <a:avLst>
              <a:gd name="adj1" fmla="val -98292"/>
              <a:gd name="adj2" fmla="val 993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2"/>
                </a:solidFill>
              </a:rPr>
              <a:t>Learner </a:t>
            </a:r>
            <a:r>
              <a:rPr lang="en-GB" b="1" dirty="0">
                <a:solidFill>
                  <a:schemeClr val="tx2"/>
                </a:solidFill>
              </a:rPr>
              <a:t>grouping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Varying  size  &amp; profile of learner groups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Smaller groups in larger groups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Mixed age groups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7" y="4941168"/>
            <a:ext cx="2880320" cy="1656184"/>
          </a:xfrm>
          <a:prstGeom prst="wedgeRectCallout">
            <a:avLst>
              <a:gd name="adj1" fmla="val 77257"/>
              <a:gd name="adj2" fmla="val -1174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2"/>
                </a:solidFill>
              </a:rPr>
              <a:t>Rescheduling learning time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Flexibility in timetabling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Personalised timetabling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Rituals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Incorporating distant &amp; non-formal learning elements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5" y="4815074"/>
            <a:ext cx="2952328" cy="1710270"/>
          </a:xfrm>
          <a:prstGeom prst="wedgeRectCallout">
            <a:avLst>
              <a:gd name="adj1" fmla="val -90227"/>
              <a:gd name="adj2" fmla="val -909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2"/>
                </a:solidFill>
              </a:rPr>
              <a:t>Innovating pedagogical options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Options include: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Inquiry-based methods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Tech-rich possibilities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Strong formative feedback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Remixing pedagogies</a:t>
            </a: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93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ent-Up Arrow 43"/>
          <p:cNvSpPr/>
          <p:nvPr/>
        </p:nvSpPr>
        <p:spPr>
          <a:xfrm rot="16200000" flipH="1">
            <a:off x="6151823" y="3793396"/>
            <a:ext cx="1440265" cy="2583683"/>
          </a:xfrm>
          <a:prstGeom prst="bentUpArrow">
            <a:avLst>
              <a:gd name="adj1" fmla="val 10278"/>
              <a:gd name="adj2" fmla="val 14879"/>
              <a:gd name="adj3" fmla="val 2408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80312" y="2852936"/>
            <a:ext cx="1418456" cy="16560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</a:t>
            </a:r>
            <a:endParaRPr lang="en-GB" dirty="0"/>
          </a:p>
        </p:txBody>
      </p:sp>
      <p:sp>
        <p:nvSpPr>
          <p:cNvPr id="4" name="Ellipse 3"/>
          <p:cNvSpPr/>
          <p:nvPr/>
        </p:nvSpPr>
        <p:spPr>
          <a:xfrm>
            <a:off x="2411760" y="1700808"/>
            <a:ext cx="4248472" cy="311426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Leadership and the Formative Learning Environment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99792" y="2897425"/>
            <a:ext cx="846094" cy="11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1280" y="2925008"/>
            <a:ext cx="864097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3554887" y="3199318"/>
            <a:ext cx="1956395" cy="81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54887" y="3573016"/>
            <a:ext cx="20162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</p:cNvCxnSpPr>
          <p:nvPr/>
        </p:nvCxnSpPr>
        <p:spPr>
          <a:xfrm flipV="1">
            <a:off x="3122839" y="2321361"/>
            <a:ext cx="848547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0"/>
          </p:cNvCxnSpPr>
          <p:nvPr/>
        </p:nvCxnSpPr>
        <p:spPr>
          <a:xfrm>
            <a:off x="5079233" y="2420952"/>
            <a:ext cx="864096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>
            <a:off x="3122839" y="4049425"/>
            <a:ext cx="855095" cy="432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118608" y="4077008"/>
            <a:ext cx="660961" cy="3131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55876" y="2570922"/>
            <a:ext cx="572785" cy="426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48000" y="4112910"/>
            <a:ext cx="886651" cy="432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932072" y="2570922"/>
            <a:ext cx="648040" cy="360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482879" y="4016475"/>
            <a:ext cx="545782" cy="249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27984" y="2600909"/>
            <a:ext cx="0" cy="16326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716016" y="2600909"/>
            <a:ext cx="0" cy="21242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96000" y="4233572"/>
            <a:ext cx="1152000" cy="707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383" y="1808821"/>
            <a:ext cx="1165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11282" y="3068960"/>
            <a:ext cx="1004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Learners</a:t>
            </a:r>
            <a:endParaRPr lang="en-GB" sz="1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2609782" y="3068960"/>
            <a:ext cx="1098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Educators</a:t>
            </a:r>
            <a:endParaRPr lang="en-GB" sz="1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755770" y="2727915"/>
            <a:ext cx="1572314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O</a:t>
            </a:r>
            <a:r>
              <a:rPr lang="en-GB" sz="1400" b="1" dirty="0" smtClean="0"/>
              <a:t>rganisation </a:t>
            </a:r>
            <a:r>
              <a:rPr lang="en-GB" sz="1400" b="1" dirty="0"/>
              <a:t>&amp; pedagogy</a:t>
            </a:r>
          </a:p>
          <a:p>
            <a:r>
              <a:rPr lang="en-GB" sz="1400" b="1" dirty="0"/>
              <a:t>- </a:t>
            </a:r>
            <a:r>
              <a:rPr lang="en-GB" sz="1400" dirty="0"/>
              <a:t>Groupings</a:t>
            </a:r>
          </a:p>
          <a:p>
            <a:r>
              <a:rPr lang="en-GB" sz="1400" dirty="0"/>
              <a:t>- Use of time</a:t>
            </a:r>
          </a:p>
          <a:p>
            <a:r>
              <a:rPr lang="en-GB" sz="1400" dirty="0"/>
              <a:t>- Pedagogy &amp; </a:t>
            </a:r>
            <a:r>
              <a:rPr lang="en-GB" sz="1400" dirty="0" smtClean="0"/>
              <a:t>assessment</a:t>
            </a:r>
            <a:endParaRPr lang="en-GB" sz="1400" dirty="0"/>
          </a:p>
        </p:txBody>
      </p:sp>
      <p:sp>
        <p:nvSpPr>
          <p:cNvPr id="8" name="Flèche droite 7"/>
          <p:cNvSpPr/>
          <p:nvPr/>
        </p:nvSpPr>
        <p:spPr>
          <a:xfrm>
            <a:off x="1763688" y="3204389"/>
            <a:ext cx="84609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èche droite 10"/>
          <p:cNvSpPr/>
          <p:nvPr/>
        </p:nvSpPr>
        <p:spPr>
          <a:xfrm>
            <a:off x="6359320" y="3207459"/>
            <a:ext cx="1020992" cy="36555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lèche droite 46"/>
          <p:cNvSpPr/>
          <p:nvPr/>
        </p:nvSpPr>
        <p:spPr>
          <a:xfrm rot="296986" flipV="1">
            <a:off x="1763582" y="3728274"/>
            <a:ext cx="1224136" cy="151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lèche droite 47"/>
          <p:cNvSpPr/>
          <p:nvPr/>
        </p:nvSpPr>
        <p:spPr>
          <a:xfrm rot="20582910" flipV="1">
            <a:off x="1591484" y="2567351"/>
            <a:ext cx="2510273" cy="159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lèche droite 48"/>
          <p:cNvSpPr/>
          <p:nvPr/>
        </p:nvSpPr>
        <p:spPr>
          <a:xfrm rot="564330" flipV="1">
            <a:off x="1701150" y="4483338"/>
            <a:ext cx="2444897" cy="130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lèche droite 49"/>
          <p:cNvSpPr/>
          <p:nvPr/>
        </p:nvSpPr>
        <p:spPr>
          <a:xfrm rot="21299184" flipV="1">
            <a:off x="1689703" y="2975909"/>
            <a:ext cx="2121363" cy="186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lèche droite 51"/>
          <p:cNvSpPr/>
          <p:nvPr/>
        </p:nvSpPr>
        <p:spPr>
          <a:xfrm rot="21435401" flipV="1">
            <a:off x="1701496" y="4076725"/>
            <a:ext cx="4030706" cy="14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512" y="2852936"/>
            <a:ext cx="1584176" cy="165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 leadership as design &amp; redesign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120485" y="1412776"/>
            <a:ext cx="2075251" cy="1291832"/>
          </a:xfrm>
          <a:prstGeom prst="wedgeRectCallout">
            <a:avLst>
              <a:gd name="adj1" fmla="val -25825"/>
              <a:gd name="adj2" fmla="val 663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2"/>
                </a:solidFill>
              </a:rPr>
              <a:t>-Vision of learning 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- Change strategies, including partnerships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- Distributed:  Managers, teachers, learners, partners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6660232" y="1484784"/>
            <a:ext cx="2376264" cy="1162286"/>
          </a:xfrm>
          <a:prstGeom prst="wedgeRectCallout">
            <a:avLst>
              <a:gd name="adj1" fmla="val -11743"/>
              <a:gd name="adj2" fmla="val 841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2"/>
                </a:solidFill>
              </a:rPr>
              <a:t>It’s the learners who learn – the diverse  learning that results  from  the work  of the learning environment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Bent-Up Arrow 52"/>
          <p:cNvSpPr/>
          <p:nvPr/>
        </p:nvSpPr>
        <p:spPr>
          <a:xfrm flipH="1">
            <a:off x="683568" y="4509120"/>
            <a:ext cx="3024336" cy="1152128"/>
          </a:xfrm>
          <a:prstGeom prst="bentUpArrow">
            <a:avLst>
              <a:gd name="adj1" fmla="val 14648"/>
              <a:gd name="adj2" fmla="val 16948"/>
              <a:gd name="adj3" fmla="val 3107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èche vers le haut 11"/>
          <p:cNvSpPr/>
          <p:nvPr/>
        </p:nvSpPr>
        <p:spPr>
          <a:xfrm rot="20619411">
            <a:off x="3339355" y="3649547"/>
            <a:ext cx="229318" cy="1784708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" name="Flèche vers le haut 1"/>
          <p:cNvSpPr/>
          <p:nvPr/>
        </p:nvSpPr>
        <p:spPr>
          <a:xfrm rot="1039558">
            <a:off x="5603225" y="3799663"/>
            <a:ext cx="261845" cy="165643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82879" y="5229200"/>
            <a:ext cx="2097233" cy="13464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 &amp; evidence about learning</a:t>
            </a:r>
            <a:endParaRPr lang="en-US" dirty="0"/>
          </a:p>
        </p:txBody>
      </p:sp>
      <p:sp>
        <p:nvSpPr>
          <p:cNvPr id="54" name="Rectangular Callout 53"/>
          <p:cNvSpPr/>
          <p:nvPr/>
        </p:nvSpPr>
        <p:spPr>
          <a:xfrm flipH="1">
            <a:off x="6105779" y="5085236"/>
            <a:ext cx="2570675" cy="1656132"/>
          </a:xfrm>
          <a:prstGeom prst="wedgeRectCallout">
            <a:avLst>
              <a:gd name="adj1" fmla="val 79767"/>
              <a:gd name="adj2" fmla="val 25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- Learning logs, portfolios - Visibility of teacher work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- Research &amp; evaluation by the LE on the LE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- Information systems, data management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5229201"/>
            <a:ext cx="2214246" cy="9541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- Formative  feedback to learners &amp; teachers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- Formative  evidence to the learning leadership</a:t>
            </a: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8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" grpId="0" animBg="1"/>
      <p:bldP spid="8" grpId="0" animBg="1"/>
      <p:bldP spid="11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" grpId="0" animBg="1"/>
      <p:bldP spid="40" grpId="0" animBg="1"/>
      <p:bldP spid="40" grpId="1" animBg="1"/>
      <p:bldP spid="37" grpId="0" animBg="1"/>
      <p:bldP spid="37" grpId="1" animBg="1"/>
      <p:bldP spid="53" grpId="0" animBg="1"/>
      <p:bldP spid="12" grpId="0" animBg="1"/>
      <p:bldP spid="2" grpId="0" animBg="1"/>
      <p:bldP spid="46" grpId="0" animBg="1"/>
      <p:bldP spid="54" grpId="0" animBg="1"/>
      <p:bldP spid="54" grpId="1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380312" y="2852936"/>
            <a:ext cx="1418456" cy="16560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</a:t>
            </a:r>
            <a:endParaRPr lang="en-GB" dirty="0"/>
          </a:p>
        </p:txBody>
      </p:sp>
      <p:sp>
        <p:nvSpPr>
          <p:cNvPr id="4" name="Ellipse 3"/>
          <p:cNvSpPr/>
          <p:nvPr/>
        </p:nvSpPr>
        <p:spPr>
          <a:xfrm>
            <a:off x="2411760" y="1700808"/>
            <a:ext cx="4248472" cy="311426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boundaries and capacity through partnership </a:t>
            </a:r>
            <a:r>
              <a:rPr lang="en-US" dirty="0" err="1" smtClean="0"/>
              <a:t>i</a:t>
            </a:r>
            <a:r>
              <a:rPr lang="en-US" dirty="0" smtClean="0"/>
              <a:t>) enriching within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78502" y="2960910"/>
            <a:ext cx="846094" cy="11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1280" y="2925008"/>
            <a:ext cx="864097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3554887" y="3199318"/>
            <a:ext cx="1956395" cy="81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54887" y="3573016"/>
            <a:ext cx="20162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</p:cNvCxnSpPr>
          <p:nvPr/>
        </p:nvCxnSpPr>
        <p:spPr>
          <a:xfrm flipV="1">
            <a:off x="3201549" y="2384846"/>
            <a:ext cx="848547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0"/>
          </p:cNvCxnSpPr>
          <p:nvPr/>
        </p:nvCxnSpPr>
        <p:spPr>
          <a:xfrm>
            <a:off x="5079233" y="2420952"/>
            <a:ext cx="864096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>
            <a:off x="3201549" y="4112910"/>
            <a:ext cx="855095" cy="432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118608" y="4077008"/>
            <a:ext cx="660961" cy="3131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55876" y="2570922"/>
            <a:ext cx="572785" cy="426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48000" y="4112910"/>
            <a:ext cx="886651" cy="432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932072" y="2570922"/>
            <a:ext cx="648040" cy="360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482879" y="4016475"/>
            <a:ext cx="545782" cy="249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27984" y="2600909"/>
            <a:ext cx="0" cy="16326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716016" y="2600909"/>
            <a:ext cx="0" cy="21242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57084" y="4246951"/>
            <a:ext cx="1152000" cy="707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383" y="1808821"/>
            <a:ext cx="1165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11282" y="3068960"/>
            <a:ext cx="1004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Learners</a:t>
            </a:r>
            <a:endParaRPr lang="en-GB" sz="1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2699790" y="3068960"/>
            <a:ext cx="1042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Educators</a:t>
            </a:r>
            <a:endParaRPr lang="en-GB" sz="1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755770" y="2727915"/>
            <a:ext cx="1572314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O</a:t>
            </a:r>
            <a:r>
              <a:rPr lang="en-GB" sz="1400" b="1" dirty="0" smtClean="0"/>
              <a:t>rganisation </a:t>
            </a:r>
            <a:r>
              <a:rPr lang="en-GB" sz="1400" b="1" dirty="0"/>
              <a:t>&amp; pedagogy</a:t>
            </a:r>
          </a:p>
          <a:p>
            <a:r>
              <a:rPr lang="en-GB" sz="1400" b="1" dirty="0"/>
              <a:t>- </a:t>
            </a:r>
            <a:r>
              <a:rPr lang="en-GB" sz="1400" dirty="0"/>
              <a:t>Groupings</a:t>
            </a:r>
          </a:p>
          <a:p>
            <a:r>
              <a:rPr lang="en-GB" sz="1400" dirty="0"/>
              <a:t>- Use of time</a:t>
            </a:r>
          </a:p>
          <a:p>
            <a:r>
              <a:rPr lang="en-GB" sz="1400" dirty="0"/>
              <a:t>- Pedagogy &amp; </a:t>
            </a:r>
            <a:r>
              <a:rPr lang="en-GB" sz="1400" dirty="0" smtClean="0"/>
              <a:t>assessment</a:t>
            </a:r>
            <a:endParaRPr lang="en-GB" sz="1400" dirty="0"/>
          </a:p>
        </p:txBody>
      </p:sp>
      <p:sp>
        <p:nvSpPr>
          <p:cNvPr id="8" name="Flèche droite 7"/>
          <p:cNvSpPr/>
          <p:nvPr/>
        </p:nvSpPr>
        <p:spPr>
          <a:xfrm>
            <a:off x="1763688" y="3204389"/>
            <a:ext cx="84609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èche droite 10"/>
          <p:cNvSpPr/>
          <p:nvPr/>
        </p:nvSpPr>
        <p:spPr>
          <a:xfrm>
            <a:off x="6372200" y="3284984"/>
            <a:ext cx="1020992" cy="36555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512" y="2852936"/>
            <a:ext cx="1584176" cy="165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 leadership as design &amp; redesign</a:t>
            </a:r>
            <a:endParaRPr lang="en-GB" dirty="0"/>
          </a:p>
        </p:txBody>
      </p:sp>
      <p:sp>
        <p:nvSpPr>
          <p:cNvPr id="19" name="Flèche vers le haut 18"/>
          <p:cNvSpPr/>
          <p:nvPr/>
        </p:nvSpPr>
        <p:spPr>
          <a:xfrm rot="21026042">
            <a:off x="1245447" y="4374501"/>
            <a:ext cx="162773" cy="120119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èche vers le haut 22"/>
          <p:cNvSpPr/>
          <p:nvPr/>
        </p:nvSpPr>
        <p:spPr>
          <a:xfrm rot="984909">
            <a:off x="2561614" y="3766962"/>
            <a:ext cx="138147" cy="189665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èche vers le haut 24"/>
          <p:cNvSpPr/>
          <p:nvPr/>
        </p:nvSpPr>
        <p:spPr>
          <a:xfrm rot="3178281">
            <a:off x="3270490" y="4012496"/>
            <a:ext cx="139361" cy="2078893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èche vers le haut 28"/>
          <p:cNvSpPr/>
          <p:nvPr/>
        </p:nvSpPr>
        <p:spPr>
          <a:xfrm rot="3735758">
            <a:off x="4248703" y="2882308"/>
            <a:ext cx="151737" cy="395841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èche vers le haut 29"/>
          <p:cNvSpPr/>
          <p:nvPr/>
        </p:nvSpPr>
        <p:spPr>
          <a:xfrm rot="18491768">
            <a:off x="2606551" y="3615296"/>
            <a:ext cx="121931" cy="275610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èche vers le haut 30"/>
          <p:cNvSpPr/>
          <p:nvPr/>
        </p:nvSpPr>
        <p:spPr>
          <a:xfrm>
            <a:off x="3995937" y="2321361"/>
            <a:ext cx="144016" cy="3437166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èche vers le haut 34"/>
          <p:cNvSpPr/>
          <p:nvPr/>
        </p:nvSpPr>
        <p:spPr>
          <a:xfrm>
            <a:off x="4716016" y="4815073"/>
            <a:ext cx="144016" cy="858143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èche vers le haut 38"/>
          <p:cNvSpPr/>
          <p:nvPr/>
        </p:nvSpPr>
        <p:spPr>
          <a:xfrm rot="20599222">
            <a:off x="3573920" y="3882818"/>
            <a:ext cx="165730" cy="1871341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lipse 14"/>
          <p:cNvSpPr/>
          <p:nvPr/>
        </p:nvSpPr>
        <p:spPr>
          <a:xfrm>
            <a:off x="3550386" y="5420072"/>
            <a:ext cx="1777698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HE, companies,</a:t>
            </a:r>
          </a:p>
          <a:p>
            <a:pPr algn="ctr"/>
            <a:r>
              <a:rPr lang="en-GB" sz="1400" dirty="0" smtClean="0"/>
              <a:t>Cultural  partners</a:t>
            </a:r>
            <a:endParaRPr lang="en-GB" sz="1400" dirty="0"/>
          </a:p>
        </p:txBody>
      </p:sp>
      <p:sp>
        <p:nvSpPr>
          <p:cNvPr id="41" name="Flèche vers le haut 40"/>
          <p:cNvSpPr/>
          <p:nvPr/>
        </p:nvSpPr>
        <p:spPr>
          <a:xfrm rot="17742444">
            <a:off x="3748598" y="2252488"/>
            <a:ext cx="160997" cy="5246036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èche vers le haut 41"/>
          <p:cNvSpPr/>
          <p:nvPr/>
        </p:nvSpPr>
        <p:spPr>
          <a:xfrm rot="17802155">
            <a:off x="5267094" y="3978486"/>
            <a:ext cx="173037" cy="2369634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èche vers le haut 56"/>
          <p:cNvSpPr/>
          <p:nvPr/>
        </p:nvSpPr>
        <p:spPr>
          <a:xfrm rot="19852938">
            <a:off x="5704250" y="2097138"/>
            <a:ext cx="148705" cy="3705855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lèche vers le haut 57"/>
          <p:cNvSpPr/>
          <p:nvPr/>
        </p:nvSpPr>
        <p:spPr>
          <a:xfrm rot="19277460">
            <a:off x="5807091" y="3682927"/>
            <a:ext cx="112381" cy="2216316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lèche vers le haut 58"/>
          <p:cNvSpPr/>
          <p:nvPr/>
        </p:nvSpPr>
        <p:spPr>
          <a:xfrm rot="18374590">
            <a:off x="4867502" y="2666213"/>
            <a:ext cx="158723" cy="3798777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lèche vers le haut 59"/>
          <p:cNvSpPr/>
          <p:nvPr/>
        </p:nvSpPr>
        <p:spPr>
          <a:xfrm rot="20480660">
            <a:off x="6443002" y="3662627"/>
            <a:ext cx="143118" cy="1992063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6034651" y="5420072"/>
            <a:ext cx="1849717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71600" y="5420072"/>
            <a:ext cx="1728191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Families &amp; community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370180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3" grpId="0" animBg="1"/>
      <p:bldP spid="23" grpId="1" animBg="1"/>
      <p:bldP spid="25" grpId="0" animBg="1"/>
      <p:bldP spid="25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5" grpId="0" animBg="1"/>
      <p:bldP spid="35" grpId="1" animBg="1"/>
      <p:bldP spid="39" grpId="0" animBg="1"/>
      <p:bldP spid="39" grpId="1" animBg="1"/>
      <p:bldP spid="15" grpId="0" animBg="1"/>
      <p:bldP spid="41" grpId="0" animBg="1"/>
      <p:bldP spid="42" grpId="0" animBg="1"/>
      <p:bldP spid="57" grpId="0" animBg="1"/>
      <p:bldP spid="58" grpId="0" animBg="1"/>
      <p:bldP spid="59" grpId="0" animBg="1"/>
      <p:bldP spid="60" grpId="0" animBg="1"/>
      <p:bldP spid="16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411760" y="1700808"/>
            <a:ext cx="4248472" cy="311426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boundaries and capacity through partnership ii) reaching out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99790" y="2960910"/>
            <a:ext cx="924806" cy="11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1280" y="2925008"/>
            <a:ext cx="864097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3629096" y="3207459"/>
            <a:ext cx="1882186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54887" y="3573016"/>
            <a:ext cx="20162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</p:cNvCxnSpPr>
          <p:nvPr/>
        </p:nvCxnSpPr>
        <p:spPr>
          <a:xfrm flipV="1">
            <a:off x="3162193" y="2384846"/>
            <a:ext cx="887903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0"/>
          </p:cNvCxnSpPr>
          <p:nvPr/>
        </p:nvCxnSpPr>
        <p:spPr>
          <a:xfrm>
            <a:off x="5079233" y="2420952"/>
            <a:ext cx="864096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>
            <a:off x="3162193" y="4112910"/>
            <a:ext cx="894451" cy="432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118608" y="4077008"/>
            <a:ext cx="660961" cy="3131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55876" y="2570922"/>
            <a:ext cx="572785" cy="426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48000" y="4112910"/>
            <a:ext cx="886651" cy="432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932072" y="2570922"/>
            <a:ext cx="648040" cy="360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482879" y="4016475"/>
            <a:ext cx="545782" cy="249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27984" y="2600909"/>
            <a:ext cx="0" cy="16326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716016" y="2600909"/>
            <a:ext cx="0" cy="21242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57084" y="4246951"/>
            <a:ext cx="1152000" cy="707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383" y="1808821"/>
            <a:ext cx="1165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11282" y="3068960"/>
            <a:ext cx="1004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Learners</a:t>
            </a:r>
            <a:endParaRPr lang="en-GB" sz="1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2699790" y="3068962"/>
            <a:ext cx="1042478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Educators</a:t>
            </a:r>
            <a:endParaRPr lang="en-GB" sz="1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755770" y="2727915"/>
            <a:ext cx="1572314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O</a:t>
            </a:r>
            <a:r>
              <a:rPr lang="en-GB" sz="1400" b="1" dirty="0" smtClean="0"/>
              <a:t>rganisation </a:t>
            </a:r>
            <a:r>
              <a:rPr lang="en-GB" sz="1400" b="1" dirty="0"/>
              <a:t>&amp; pedagogy</a:t>
            </a:r>
          </a:p>
          <a:p>
            <a:r>
              <a:rPr lang="en-GB" sz="1400" b="1" dirty="0"/>
              <a:t>- </a:t>
            </a:r>
            <a:r>
              <a:rPr lang="en-GB" sz="1400" dirty="0"/>
              <a:t>Groupings</a:t>
            </a:r>
          </a:p>
          <a:p>
            <a:r>
              <a:rPr lang="en-GB" sz="1400" dirty="0"/>
              <a:t>- Use of time</a:t>
            </a:r>
          </a:p>
          <a:p>
            <a:r>
              <a:rPr lang="en-GB" sz="1400" dirty="0"/>
              <a:t>- Pedagogy &amp; </a:t>
            </a:r>
            <a:r>
              <a:rPr lang="en-GB" sz="1400" dirty="0" smtClean="0"/>
              <a:t>assessment</a:t>
            </a:r>
            <a:endParaRPr lang="en-GB" sz="1400" dirty="0"/>
          </a:p>
        </p:txBody>
      </p:sp>
      <p:sp>
        <p:nvSpPr>
          <p:cNvPr id="13" name="Ellipse 12"/>
          <p:cNvSpPr/>
          <p:nvPr/>
        </p:nvSpPr>
        <p:spPr>
          <a:xfrm>
            <a:off x="971600" y="5420072"/>
            <a:ext cx="1728191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Families &amp; community </a:t>
            </a:r>
            <a:endParaRPr lang="en-GB" sz="1400" dirty="0"/>
          </a:p>
        </p:txBody>
      </p:sp>
      <p:sp>
        <p:nvSpPr>
          <p:cNvPr id="15" name="Ellipse 14"/>
          <p:cNvSpPr/>
          <p:nvPr/>
        </p:nvSpPr>
        <p:spPr>
          <a:xfrm>
            <a:off x="2987823" y="5085184"/>
            <a:ext cx="1656795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Cultural  partners</a:t>
            </a:r>
            <a:endParaRPr lang="en-GB" sz="1400" dirty="0"/>
          </a:p>
        </p:txBody>
      </p:sp>
      <p:sp>
        <p:nvSpPr>
          <p:cNvPr id="16" name="Ellipse 15"/>
          <p:cNvSpPr/>
          <p:nvPr/>
        </p:nvSpPr>
        <p:spPr>
          <a:xfrm>
            <a:off x="6034651" y="5420072"/>
            <a:ext cx="1849717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959509" y="3055168"/>
            <a:ext cx="1849717" cy="89167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6339451" y="4417913"/>
            <a:ext cx="1849717" cy="89167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611560" y="3969163"/>
            <a:ext cx="1584176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Businesses</a:t>
            </a:r>
          </a:p>
        </p:txBody>
      </p:sp>
      <p:sp>
        <p:nvSpPr>
          <p:cNvPr id="48" name="Ellipse 47"/>
          <p:cNvSpPr/>
          <p:nvPr/>
        </p:nvSpPr>
        <p:spPr>
          <a:xfrm>
            <a:off x="467544" y="2420887"/>
            <a:ext cx="1658838" cy="84549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Higher Education </a:t>
            </a:r>
            <a:endParaRPr lang="en-GB" sz="1400" dirty="0"/>
          </a:p>
        </p:txBody>
      </p:sp>
      <p:sp>
        <p:nvSpPr>
          <p:cNvPr id="49" name="Ellipse 48"/>
          <p:cNvSpPr/>
          <p:nvPr/>
        </p:nvSpPr>
        <p:spPr>
          <a:xfrm>
            <a:off x="6804248" y="1758478"/>
            <a:ext cx="1849717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337334" y="5877205"/>
            <a:ext cx="1849717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35" name="Straight Connector 34"/>
          <p:cNvCxnSpPr>
            <a:stCxn id="48" idx="6"/>
          </p:cNvCxnSpPr>
          <p:nvPr/>
        </p:nvCxnSpPr>
        <p:spPr>
          <a:xfrm>
            <a:off x="2126382" y="2843633"/>
            <a:ext cx="357386" cy="93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7" idx="7"/>
          </p:cNvCxnSpPr>
          <p:nvPr/>
        </p:nvCxnSpPr>
        <p:spPr>
          <a:xfrm flipV="1">
            <a:off x="1963739" y="3861048"/>
            <a:ext cx="592037" cy="2420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3" idx="7"/>
          </p:cNvCxnSpPr>
          <p:nvPr/>
        </p:nvCxnSpPr>
        <p:spPr>
          <a:xfrm flipV="1">
            <a:off x="2446703" y="4437112"/>
            <a:ext cx="757145" cy="11168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491880" y="4653136"/>
            <a:ext cx="144016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92080" y="4725144"/>
            <a:ext cx="144016" cy="1152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6" idx="1"/>
          </p:cNvCxnSpPr>
          <p:nvPr/>
        </p:nvCxnSpPr>
        <p:spPr>
          <a:xfrm>
            <a:off x="5652120" y="4581128"/>
            <a:ext cx="653416" cy="9728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5"/>
          </p:cNvCxnSpPr>
          <p:nvPr/>
        </p:nvCxnSpPr>
        <p:spPr>
          <a:xfrm>
            <a:off x="6038057" y="4359001"/>
            <a:ext cx="406151" cy="2941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" idx="6"/>
          </p:cNvCxnSpPr>
          <p:nvPr/>
        </p:nvCxnSpPr>
        <p:spPr>
          <a:xfrm>
            <a:off x="6660232" y="3257941"/>
            <a:ext cx="360040" cy="990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72200" y="2348880"/>
            <a:ext cx="504056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llipse 43"/>
          <p:cNvSpPr/>
          <p:nvPr/>
        </p:nvSpPr>
        <p:spPr>
          <a:xfrm>
            <a:off x="-13188" y="1203610"/>
            <a:ext cx="8964488" cy="51777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Bent-Up Arrow 52"/>
          <p:cNvSpPr/>
          <p:nvPr/>
        </p:nvSpPr>
        <p:spPr>
          <a:xfrm flipH="1">
            <a:off x="971598" y="2703594"/>
            <a:ext cx="4712531" cy="1337473"/>
          </a:xfrm>
          <a:prstGeom prst="bentUpArrow">
            <a:avLst>
              <a:gd name="adj1" fmla="val 9842"/>
              <a:gd name="adj2" fmla="val 10848"/>
              <a:gd name="adj3" fmla="val 2735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29795" y="1952832"/>
            <a:ext cx="1062085" cy="606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71832" y="1826067"/>
            <a:ext cx="1044383" cy="7310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996064" y="2851535"/>
            <a:ext cx="1152000" cy="5054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7404" y="1203610"/>
            <a:ext cx="1111534" cy="56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 rot="10800000" flipV="1">
            <a:off x="5511279" y="2131115"/>
            <a:ext cx="1004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Learners</a:t>
            </a:r>
            <a:endParaRPr lang="en-GB" sz="1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2429795" y="2154672"/>
            <a:ext cx="1022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Educators</a:t>
            </a:r>
            <a:endParaRPr lang="en-GB" sz="1200" b="1" dirty="0"/>
          </a:p>
        </p:txBody>
      </p:sp>
      <p:sp>
        <p:nvSpPr>
          <p:cNvPr id="8" name="Flèche droite 7"/>
          <p:cNvSpPr/>
          <p:nvPr/>
        </p:nvSpPr>
        <p:spPr>
          <a:xfrm>
            <a:off x="1492789" y="2036826"/>
            <a:ext cx="774955" cy="333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èche droite 10"/>
          <p:cNvSpPr/>
          <p:nvPr/>
        </p:nvSpPr>
        <p:spPr>
          <a:xfrm>
            <a:off x="6535349" y="2183667"/>
            <a:ext cx="876976" cy="37342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476526" y="1960233"/>
            <a:ext cx="20194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717123" y="1704379"/>
            <a:ext cx="1" cy="114715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084336" y="1512414"/>
            <a:ext cx="911728" cy="46804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26" idx="3"/>
          </p:cNvCxnSpPr>
          <p:nvPr/>
        </p:nvCxnSpPr>
        <p:spPr>
          <a:xfrm>
            <a:off x="5128938" y="1488213"/>
            <a:ext cx="555191" cy="33785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52433" y="2444180"/>
            <a:ext cx="564971" cy="40735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128938" y="2557089"/>
            <a:ext cx="819010" cy="45201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3845672" y="2036826"/>
            <a:ext cx="1417032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</a:t>
            </a:r>
            <a:r>
              <a:rPr lang="en-GB" sz="1200" b="1" dirty="0" smtClean="0"/>
              <a:t>rganisation </a:t>
            </a:r>
            <a:r>
              <a:rPr lang="en-GB" sz="1200" b="1" dirty="0"/>
              <a:t>&amp; </a:t>
            </a:r>
            <a:r>
              <a:rPr lang="en-GB" sz="1200" b="1" dirty="0" smtClean="0"/>
              <a:t>pedagogy</a:t>
            </a:r>
            <a:endParaRPr lang="en-GB" sz="1200" b="1" dirty="0"/>
          </a:p>
        </p:txBody>
      </p:sp>
      <p:sp>
        <p:nvSpPr>
          <p:cNvPr id="74" name="Bent-Up Arrow 43"/>
          <p:cNvSpPr/>
          <p:nvPr/>
        </p:nvSpPr>
        <p:spPr>
          <a:xfrm rot="16200000" flipH="1">
            <a:off x="6951741" y="2615695"/>
            <a:ext cx="1919522" cy="1241876"/>
          </a:xfrm>
          <a:prstGeom prst="bentUpArrow">
            <a:avLst>
              <a:gd name="adj1" fmla="val 9026"/>
              <a:gd name="adj2" fmla="val 11795"/>
              <a:gd name="adj3" fmla="val 2316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3476526" y="2337591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 flipV="1">
            <a:off x="5148064" y="2280416"/>
            <a:ext cx="394920" cy="127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5562110" y="3717032"/>
            <a:ext cx="1728454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Information &amp; evidence about learning</a:t>
            </a:r>
            <a:endParaRPr lang="en-US" sz="1400" dirty="0"/>
          </a:p>
        </p:txBody>
      </p:sp>
      <p:sp>
        <p:nvSpPr>
          <p:cNvPr id="38" name="Ellipse 37"/>
          <p:cNvSpPr/>
          <p:nvPr/>
        </p:nvSpPr>
        <p:spPr>
          <a:xfrm>
            <a:off x="5994023" y="5420072"/>
            <a:ext cx="1602313" cy="6012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Families &amp; community </a:t>
            </a:r>
            <a:endParaRPr lang="en-GB" sz="1400" dirty="0"/>
          </a:p>
        </p:txBody>
      </p:sp>
      <p:sp>
        <p:nvSpPr>
          <p:cNvPr id="39" name="Ellipse 38"/>
          <p:cNvSpPr/>
          <p:nvPr/>
        </p:nvSpPr>
        <p:spPr>
          <a:xfrm>
            <a:off x="6954704" y="4365104"/>
            <a:ext cx="1879257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HE, companies,</a:t>
            </a:r>
          </a:p>
          <a:p>
            <a:pPr algn="ctr"/>
            <a:r>
              <a:rPr lang="en-GB" sz="1400" dirty="0" smtClean="0"/>
              <a:t>Cultural  partners</a:t>
            </a:r>
            <a:endParaRPr lang="en-GB" sz="1400" dirty="0"/>
          </a:p>
        </p:txBody>
      </p:sp>
      <p:sp>
        <p:nvSpPr>
          <p:cNvPr id="40" name="Ellipse 39"/>
          <p:cNvSpPr/>
          <p:nvPr/>
        </p:nvSpPr>
        <p:spPr>
          <a:xfrm>
            <a:off x="6996316" y="5935262"/>
            <a:ext cx="1954984" cy="8537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014298" y="6022641"/>
            <a:ext cx="1867301" cy="8537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Other learning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environments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2036826"/>
            <a:ext cx="1584176" cy="677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 leadership</a:t>
            </a:r>
            <a:endParaRPr lang="en-GB" dirty="0"/>
          </a:p>
        </p:txBody>
      </p:sp>
      <p:sp>
        <p:nvSpPr>
          <p:cNvPr id="21" name="Flèche vers le haut 20"/>
          <p:cNvSpPr/>
          <p:nvPr/>
        </p:nvSpPr>
        <p:spPr>
          <a:xfrm>
            <a:off x="1751106" y="2714660"/>
            <a:ext cx="675581" cy="1650443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èche droite 21"/>
          <p:cNvSpPr/>
          <p:nvPr/>
        </p:nvSpPr>
        <p:spPr>
          <a:xfrm>
            <a:off x="5080752" y="4795998"/>
            <a:ext cx="1153747" cy="6229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èche vers le haut 22"/>
          <p:cNvSpPr/>
          <p:nvPr/>
        </p:nvSpPr>
        <p:spPr>
          <a:xfrm rot="1616793">
            <a:off x="2865691" y="2805053"/>
            <a:ext cx="591957" cy="166391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èche droite 23"/>
          <p:cNvSpPr/>
          <p:nvPr/>
        </p:nvSpPr>
        <p:spPr>
          <a:xfrm rot="19779595">
            <a:off x="3762683" y="3604191"/>
            <a:ext cx="2299494" cy="45999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lèche vers le haut 51"/>
          <p:cNvSpPr/>
          <p:nvPr/>
        </p:nvSpPr>
        <p:spPr>
          <a:xfrm>
            <a:off x="369065" y="2703594"/>
            <a:ext cx="458520" cy="166150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ZoneTexte 44"/>
          <p:cNvSpPr txBox="1"/>
          <p:nvPr/>
        </p:nvSpPr>
        <p:spPr>
          <a:xfrm>
            <a:off x="179511" y="4196394"/>
            <a:ext cx="5156449" cy="25853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The ILE Learning Principles</a:t>
            </a:r>
          </a:p>
          <a:p>
            <a:pPr marL="0" lvl="1"/>
            <a:r>
              <a:rPr lang="en-US" sz="1600" dirty="0">
                <a:solidFill>
                  <a:schemeClr val="tx2"/>
                </a:solidFill>
              </a:rPr>
              <a:t>Make learning and learner engagement </a:t>
            </a:r>
            <a:r>
              <a:rPr lang="en-US" sz="1600" dirty="0" smtClean="0">
                <a:solidFill>
                  <a:schemeClr val="tx2"/>
                </a:solidFill>
              </a:rPr>
              <a:t>central</a:t>
            </a:r>
          </a:p>
          <a:p>
            <a:pPr marL="0" lvl="1"/>
            <a:r>
              <a:rPr lang="en-US" sz="1600" dirty="0">
                <a:solidFill>
                  <a:schemeClr val="tx2"/>
                </a:solidFill>
              </a:rPr>
              <a:t>Ensure that learning is social and often </a:t>
            </a:r>
            <a:r>
              <a:rPr lang="en-US" sz="1600" dirty="0" smtClean="0">
                <a:solidFill>
                  <a:schemeClr val="tx2"/>
                </a:solidFill>
              </a:rPr>
              <a:t>collaborative</a:t>
            </a:r>
          </a:p>
          <a:p>
            <a:pPr marL="0" lvl="1"/>
            <a:r>
              <a:rPr lang="en-US" sz="1600" dirty="0">
                <a:solidFill>
                  <a:schemeClr val="tx2"/>
                </a:solidFill>
              </a:rPr>
              <a:t>Be highly attuned to learners’ motivations </a:t>
            </a:r>
            <a:r>
              <a:rPr lang="en-US" sz="1600" dirty="0" smtClean="0">
                <a:solidFill>
                  <a:schemeClr val="tx2"/>
                </a:solidFill>
              </a:rPr>
              <a:t>&amp; </a:t>
            </a:r>
            <a:r>
              <a:rPr lang="en-US" sz="1600" dirty="0">
                <a:solidFill>
                  <a:schemeClr val="tx2"/>
                </a:solidFill>
              </a:rPr>
              <a:t>emotions</a:t>
            </a:r>
          </a:p>
          <a:p>
            <a:pPr marL="0" lvl="1"/>
            <a:r>
              <a:rPr lang="en-US" sz="1600" dirty="0">
                <a:solidFill>
                  <a:schemeClr val="tx2"/>
                </a:solidFill>
              </a:rPr>
              <a:t>Be acutely sensitive to </a:t>
            </a:r>
            <a:r>
              <a:rPr lang="en-US" sz="1600" dirty="0" smtClean="0">
                <a:solidFill>
                  <a:schemeClr val="tx2"/>
                </a:solidFill>
              </a:rPr>
              <a:t>individual differences </a:t>
            </a:r>
          </a:p>
          <a:p>
            <a:pPr marL="0" lvl="1"/>
            <a:r>
              <a:rPr lang="en-US" sz="1600" dirty="0" smtClean="0">
                <a:solidFill>
                  <a:schemeClr val="tx2"/>
                </a:solidFill>
              </a:rPr>
              <a:t>Be </a:t>
            </a:r>
            <a:r>
              <a:rPr lang="en-US" sz="1600" dirty="0">
                <a:solidFill>
                  <a:schemeClr val="tx2"/>
                </a:solidFill>
              </a:rPr>
              <a:t>demanding for each </a:t>
            </a:r>
            <a:r>
              <a:rPr lang="en-US" sz="1600" dirty="0" smtClean="0">
                <a:solidFill>
                  <a:schemeClr val="tx2"/>
                </a:solidFill>
              </a:rPr>
              <a:t>learner, </a:t>
            </a:r>
            <a:r>
              <a:rPr lang="en-US" sz="1600" dirty="0">
                <a:solidFill>
                  <a:schemeClr val="tx2"/>
                </a:solidFill>
              </a:rPr>
              <a:t>without </a:t>
            </a:r>
            <a:r>
              <a:rPr lang="en-US" sz="1600" dirty="0" smtClean="0">
                <a:solidFill>
                  <a:schemeClr val="tx2"/>
                </a:solidFill>
              </a:rPr>
              <a:t>overload</a:t>
            </a:r>
          </a:p>
          <a:p>
            <a:pPr marL="0" lvl="1"/>
            <a:r>
              <a:rPr lang="en-US" sz="1600" dirty="0">
                <a:solidFill>
                  <a:schemeClr val="tx2"/>
                </a:solidFill>
              </a:rPr>
              <a:t>Assessment </a:t>
            </a:r>
            <a:r>
              <a:rPr lang="en-US" sz="1600" dirty="0" smtClean="0">
                <a:solidFill>
                  <a:schemeClr val="tx2"/>
                </a:solidFill>
              </a:rPr>
              <a:t>coherent with learning </a:t>
            </a:r>
            <a:r>
              <a:rPr lang="en-US" sz="1600" dirty="0">
                <a:solidFill>
                  <a:schemeClr val="tx2"/>
                </a:solidFill>
              </a:rPr>
              <a:t>aims &amp; strong emphasis on formative feedback</a:t>
            </a:r>
          </a:p>
          <a:p>
            <a:pPr marL="0" lvl="1"/>
            <a:r>
              <a:rPr lang="en-US" sz="1600" dirty="0">
                <a:solidFill>
                  <a:schemeClr val="tx2"/>
                </a:solidFill>
              </a:rPr>
              <a:t>Promote ‘horizontal connectedness’ across activities &amp; subjects, in- &amp; </a:t>
            </a:r>
            <a:r>
              <a:rPr lang="en-US" sz="1600" dirty="0" smtClean="0">
                <a:solidFill>
                  <a:schemeClr val="tx2"/>
                </a:solidFill>
              </a:rPr>
              <a:t>out-of-school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15505" y="1952834"/>
            <a:ext cx="1418456" cy="8987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LEARNING</a:t>
            </a:r>
            <a:endParaRPr lang="en-GB" dirty="0"/>
          </a:p>
        </p:txBody>
      </p:sp>
      <p:sp>
        <p:nvSpPr>
          <p:cNvPr id="56" name="ZoneTexte 55"/>
          <p:cNvSpPr txBox="1"/>
          <p:nvPr/>
        </p:nvSpPr>
        <p:spPr>
          <a:xfrm>
            <a:off x="971600" y="260648"/>
            <a:ext cx="7862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j-lt"/>
              </a:rPr>
              <a:t>All informed by the ILE learning principles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52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52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Innovate the “pedagogical core”</a:t>
            </a:r>
            <a:endParaRPr lang="en-US" sz="40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Engage the “Design/Redesign” formative cycle</a:t>
            </a:r>
            <a:endParaRPr lang="en-US" sz="40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Extend capacity through partnerships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Promote 21st century effectiveness (apply the ILE learning principles)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US" dirty="0" smtClean="0"/>
              <a:t>21st century learning environments should: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418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000" y="2690900"/>
            <a:ext cx="6840392" cy="1515800"/>
          </a:xfrm>
        </p:spPr>
        <p:txBody>
          <a:bodyPr/>
          <a:lstStyle/>
          <a:p>
            <a:r>
              <a:rPr lang="en-GB" dirty="0" smtClean="0"/>
              <a:t>Towards wider change – directions and dilemmas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8860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1080120"/>
          </a:xfrm>
        </p:spPr>
        <p:txBody>
          <a:bodyPr/>
          <a:lstStyle/>
          <a:p>
            <a:r>
              <a:rPr lang="en-GB" sz="3200" dirty="0" smtClean="0"/>
              <a:t>Making Change Happen: Sources of innovation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GB" sz="2800" dirty="0" smtClean="0">
                <a:solidFill>
                  <a:schemeClr val="tx2"/>
                </a:solidFill>
                <a:latin typeface="+mj-lt"/>
              </a:rPr>
              <a:t>Four sources or ‘pumps’ of innovation in all sectors and organisations:</a:t>
            </a:r>
          </a:p>
          <a:p>
            <a:pPr marL="0" indent="0"/>
            <a:r>
              <a:rPr lang="en-GB" sz="28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science</a:t>
            </a:r>
            <a:r>
              <a:rPr lang="en-GB" sz="2800" dirty="0" smtClean="0">
                <a:solidFill>
                  <a:schemeClr val="tx2"/>
                </a:solidFill>
                <a:latin typeface="+mj-lt"/>
              </a:rPr>
              <a:t> pump – knowledge and research</a:t>
            </a:r>
          </a:p>
          <a:p>
            <a:pPr marL="0" indent="0"/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latin typeface="+mj-lt"/>
              </a:rPr>
              <a:t>The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 networking</a:t>
            </a:r>
            <a:r>
              <a:rPr lang="en-GB" sz="2800" dirty="0" smtClean="0">
                <a:solidFill>
                  <a:schemeClr val="tx2"/>
                </a:solidFill>
                <a:latin typeface="+mj-lt"/>
              </a:rPr>
              <a:t> pump – creating scale and synergies</a:t>
            </a:r>
          </a:p>
          <a:p>
            <a:pPr marL="0" indent="0"/>
            <a:r>
              <a:rPr lang="en-GB" sz="28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reorganisation</a:t>
            </a:r>
            <a:r>
              <a:rPr lang="en-GB" sz="2800" dirty="0" smtClean="0">
                <a:solidFill>
                  <a:schemeClr val="tx2"/>
                </a:solidFill>
                <a:latin typeface="+mj-lt"/>
              </a:rPr>
              <a:t> pump – restructuring units &amp; methods, creating specialisation</a:t>
            </a:r>
          </a:p>
          <a:p>
            <a:pPr marL="0" indent="0"/>
            <a:r>
              <a:rPr lang="en-GB" sz="28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technology</a:t>
            </a:r>
            <a:r>
              <a:rPr lang="en-GB" sz="2800" dirty="0" smtClean="0">
                <a:solidFill>
                  <a:schemeClr val="tx2"/>
                </a:solidFill>
                <a:latin typeface="+mj-lt"/>
              </a:rPr>
              <a:t> pump – more efficiency, new ways &amp; means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OECD (2004), Innovation </a:t>
            </a:r>
            <a:r>
              <a:rPr lang="en-GB" sz="2800" dirty="0"/>
              <a:t>in the Knowledge Economy: Implications for Education &amp; </a:t>
            </a:r>
            <a:r>
              <a:rPr lang="en-GB" sz="2800" dirty="0" smtClean="0"/>
              <a:t>Learning</a:t>
            </a:r>
          </a:p>
          <a:p>
            <a:pPr marL="0" indent="0">
              <a:buFontTx/>
              <a:buNone/>
            </a:pPr>
            <a:endParaRPr lang="en-GB" sz="2800" dirty="0" smtClean="0"/>
          </a:p>
        </p:txBody>
      </p:sp>
      <p:sp>
        <p:nvSpPr>
          <p:cNvPr id="13316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596188" y="6245225"/>
            <a:ext cx="1114425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93E4176-CB45-40D3-A648-7FFEAE350076}" type="slidenum">
              <a:rPr lang="en-GB">
                <a:solidFill>
                  <a:srgbClr val="727272"/>
                </a:solidFill>
                <a:latin typeface="Georgia" pitchFamily="18" charset="0"/>
              </a:rPr>
              <a:pPr eaLnBrk="1" hangingPunct="1"/>
              <a:t>18</a:t>
            </a:fld>
            <a:endParaRPr lang="en-GB">
              <a:solidFill>
                <a:srgbClr val="72727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4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>
                <a:solidFill>
                  <a:schemeClr val="tx2"/>
                </a:solidFill>
                <a:latin typeface="+mj-lt"/>
              </a:rPr>
              <a:t>Risk aversion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by bureaucracies (and wider publics)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en-GB" dirty="0" smtClean="0">
                <a:solidFill>
                  <a:schemeClr val="tx2"/>
                </a:solidFill>
                <a:latin typeface="+mj-lt"/>
              </a:rPr>
              <a:t>Constraints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imposed by performance and accountability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frameworks 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en-GB" dirty="0">
                <a:solidFill>
                  <a:schemeClr val="tx2"/>
                </a:solidFill>
                <a:latin typeface="+mj-lt"/>
              </a:rPr>
              <a:t>Lack of institutional support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and inappropriate organisational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cultures for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innovation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en-GB" dirty="0">
                <a:solidFill>
                  <a:schemeClr val="tx2"/>
                </a:solidFill>
                <a:latin typeface="+mj-lt"/>
              </a:rPr>
              <a:t>Silo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structures make value creation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across organisational boundaries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hard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to </a:t>
            </a:r>
            <a:r>
              <a:rPr lang="en-GB" dirty="0" err="1" smtClean="0">
                <a:solidFill>
                  <a:schemeClr val="tx2"/>
                </a:solidFill>
                <a:latin typeface="+mj-lt"/>
              </a:rPr>
              <a:t>operationalise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</a:rPr>
              <a:t>Uncertain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results increase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the difficulty of winning support for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change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j-lt"/>
              </a:rPr>
              <a:t>Policies and strategies as much to overcome barriers as promote innovation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600" dirty="0" smtClean="0"/>
              <a:t>OECD  </a:t>
            </a:r>
            <a:r>
              <a:rPr lang="en-GB" sz="2600" dirty="0"/>
              <a:t>(2009</a:t>
            </a:r>
            <a:r>
              <a:rPr lang="en-GB" sz="2600" dirty="0" smtClean="0"/>
              <a:t>), </a:t>
            </a:r>
            <a:r>
              <a:rPr lang="en-GB" sz="2600" dirty="0"/>
              <a:t>Working </a:t>
            </a:r>
            <a:r>
              <a:rPr lang="en-GB" sz="2600" dirty="0" smtClean="0"/>
              <a:t>Out Change</a:t>
            </a:r>
            <a:r>
              <a:rPr lang="en-GB" sz="2600" dirty="0"/>
              <a:t>: Systemic Innovation in </a:t>
            </a:r>
            <a:r>
              <a:rPr lang="en-GB" sz="2600" dirty="0" smtClean="0"/>
              <a:t>Vocational Education </a:t>
            </a:r>
            <a:r>
              <a:rPr lang="en-GB" sz="2600" dirty="0"/>
              <a:t>and </a:t>
            </a:r>
            <a:r>
              <a:rPr lang="en-GB" sz="2600" dirty="0" smtClean="0"/>
              <a:t>Training</a:t>
            </a:r>
            <a:endParaRPr lang="en-GB" sz="2600" dirty="0"/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barriers to social innovation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5512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2690900"/>
            <a:ext cx="6624000" cy="1515800"/>
          </a:xfrm>
        </p:spPr>
        <p:txBody>
          <a:bodyPr/>
          <a:lstStyle/>
          <a:p>
            <a:r>
              <a:rPr lang="en-GB" dirty="0" smtClean="0"/>
              <a:t>Rationales for focusing on ‘innovative learning environments’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6855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Enhancing coherence between organisational structures and 21</a:t>
            </a:r>
            <a:r>
              <a:rPr lang="en-GB" baseline="30000" dirty="0" smtClean="0">
                <a:solidFill>
                  <a:schemeClr val="tx2"/>
                </a:solidFill>
                <a:latin typeface="+mj-lt"/>
              </a:rPr>
              <a:t>st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 century learning environments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Reinforce the ‘meso’ level - learning-focused networks and communities of practice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Policy leadership to create favourable climates, conditions and capacities 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In sum, </a:t>
            </a:r>
            <a:r>
              <a:rPr lang="en-GB" b="1" dirty="0" smtClean="0">
                <a:solidFill>
                  <a:schemeClr val="tx2"/>
                </a:solidFill>
                <a:latin typeface="+mj-lt"/>
              </a:rPr>
              <a:t>the Cs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: coherence, communities, capacities, conditions &amp; climates 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Towards wider change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4433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8000" y="1484784"/>
            <a:ext cx="8218800" cy="504056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Demanding of teacher repertoires – what to do if insufficient skills base? 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Widely different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interpretations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possible of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“school autonomy” and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centrality of the individual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learner 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Complex learning environments blur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governance and leadership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arrangements 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Innovation widens inequity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of access and learning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entitlement?</a:t>
            </a:r>
            <a:endParaRPr lang="en-GB" dirty="0">
              <a:solidFill>
                <a:schemeClr val="tx2"/>
              </a:solidFill>
              <a:latin typeface="+mj-lt"/>
            </a:endParaRPr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Dilemmas and different interpretations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834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03983"/>
            <a:ext cx="8784976" cy="2939266"/>
          </a:xfrm>
        </p:spPr>
        <p:txBody>
          <a:bodyPr/>
          <a:lstStyle/>
          <a:p>
            <a:r>
              <a:rPr lang="en-GB" sz="6600" dirty="0" smtClean="0"/>
              <a:t>Thank you!</a:t>
            </a:r>
            <a:br>
              <a:rPr lang="en-GB" sz="6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David.istance@oecd.org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sz="2400" cap="none" dirty="0" smtClean="0">
                <a:solidFill>
                  <a:srgbClr val="FFFF00"/>
                </a:solidFill>
              </a:rPr>
              <a:t>www.oecd.org/edu/ceri/innovativelearningenvironments.htm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59631" y="188913"/>
            <a:ext cx="7704981" cy="935831"/>
          </a:xfrm>
        </p:spPr>
        <p:txBody>
          <a:bodyPr/>
          <a:lstStyle/>
          <a:p>
            <a:r>
              <a:rPr lang="en-GB" sz="4000" b="1" dirty="0" smtClean="0"/>
              <a:t>Why learning? </a:t>
            </a:r>
            <a:endParaRPr lang="en-US" sz="4000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556792"/>
            <a:ext cx="8281615" cy="4968552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Knowledge central 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to our economies and societies - therefore, learning also central </a:t>
            </a:r>
          </a:p>
          <a:p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The difficulties of </a:t>
            </a:r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changing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education 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invites a fresh focus on learning itself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7889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1259632" y="333375"/>
            <a:ext cx="7427168" cy="935038"/>
          </a:xfrm>
        </p:spPr>
        <p:txBody>
          <a:bodyPr/>
          <a:lstStyle/>
          <a:p>
            <a:r>
              <a:rPr lang="en-GB" sz="4000" b="1" dirty="0" smtClean="0"/>
              <a:t>Why innovation? 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/>
          </a:bodyPr>
          <a:lstStyle/>
          <a:p>
            <a:r>
              <a:rPr lang="en-GB" sz="3900" b="1" dirty="0" smtClean="0">
                <a:solidFill>
                  <a:schemeClr val="tx2"/>
                </a:solidFill>
                <a:latin typeface="Arial" charset="0"/>
              </a:rPr>
              <a:t>Wider world is changing rapidly </a:t>
            </a:r>
            <a:r>
              <a:rPr lang="en-GB" sz="3900" dirty="0" smtClean="0">
                <a:solidFill>
                  <a:schemeClr val="tx2"/>
                </a:solidFill>
                <a:latin typeface="Arial" charset="0"/>
              </a:rPr>
              <a:t>– so education has to be open to change</a:t>
            </a:r>
          </a:p>
          <a:p>
            <a:r>
              <a:rPr lang="en-GB" sz="3900" dirty="0" smtClean="0">
                <a:solidFill>
                  <a:schemeClr val="tx2"/>
                </a:solidFill>
                <a:latin typeface="Arial" charset="0"/>
              </a:rPr>
              <a:t>Innovation needed as the </a:t>
            </a:r>
            <a:r>
              <a:rPr lang="en-GB" sz="3900" b="1" dirty="0" smtClean="0">
                <a:solidFill>
                  <a:schemeClr val="tx2"/>
                </a:solidFill>
                <a:latin typeface="Arial" charset="0"/>
              </a:rPr>
              <a:t>learning bar continues to be raised</a:t>
            </a:r>
            <a:r>
              <a:rPr lang="en-GB" sz="3900" dirty="0" smtClean="0">
                <a:solidFill>
                  <a:schemeClr val="tx2"/>
                </a:solidFill>
                <a:latin typeface="Arial" charset="0"/>
              </a:rPr>
              <a:t> - promoting deep learning, 21</a:t>
            </a:r>
            <a:r>
              <a:rPr lang="en-GB" sz="3900" baseline="30000" dirty="0" smtClean="0">
                <a:solidFill>
                  <a:schemeClr val="tx2"/>
                </a:solidFill>
                <a:latin typeface="Arial" charset="0"/>
              </a:rPr>
              <a:t>st</a:t>
            </a:r>
            <a:r>
              <a:rPr lang="en-GB" sz="3900" dirty="0" smtClean="0">
                <a:solidFill>
                  <a:schemeClr val="tx2"/>
                </a:solidFill>
                <a:latin typeface="Arial" charset="0"/>
              </a:rPr>
              <a:t> century competences, foundations for lifelong learning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Arial" charset="0"/>
            </a:endParaRPr>
          </a:p>
          <a:p>
            <a:endParaRPr lang="en-GB" sz="3600" dirty="0" smtClean="0"/>
          </a:p>
        </p:txBody>
      </p:sp>
      <p:sp>
        <p:nvSpPr>
          <p:cNvPr id="8196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596188" y="6245225"/>
            <a:ext cx="1114425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C1A657-691E-4F5C-B151-8644B3F029E4}" type="slidenum">
              <a:rPr lang="en-GB" smtClean="0">
                <a:solidFill>
                  <a:srgbClr val="727272"/>
                </a:solidFill>
                <a:latin typeface="Georgia" pitchFamily="18" charset="0"/>
              </a:rPr>
              <a:pPr eaLnBrk="1" hangingPunct="1"/>
              <a:t>4</a:t>
            </a:fld>
            <a:endParaRPr lang="en-GB" smtClean="0">
              <a:solidFill>
                <a:srgbClr val="72727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2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Why learning environments?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12777"/>
            <a:ext cx="8579296" cy="5256584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Learning is </a:t>
            </a:r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cumulative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 and </a:t>
            </a:r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holistic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 – not isolated ‘treatments’</a:t>
            </a:r>
            <a:endParaRPr lang="en-GB" sz="36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Technology 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invites rethinking of learning &amp; teaching possibilities, in connected ways</a:t>
            </a:r>
          </a:p>
          <a:p>
            <a:r>
              <a:rPr lang="en-GB" sz="3600" b="1" dirty="0" smtClean="0">
                <a:solidFill>
                  <a:schemeClr val="tx2"/>
                </a:solidFill>
                <a:latin typeface="Arial" charset="0"/>
              </a:rPr>
              <a:t>Not necessarily school</a:t>
            </a:r>
            <a:r>
              <a:rPr lang="en-GB" sz="3600" dirty="0" smtClean="0">
                <a:solidFill>
                  <a:schemeClr val="tx2"/>
                </a:solidFill>
                <a:latin typeface="Arial" charset="0"/>
              </a:rPr>
              <a:t>, but a range of settings and forms of learning in combination</a:t>
            </a:r>
          </a:p>
        </p:txBody>
      </p:sp>
      <p:sp>
        <p:nvSpPr>
          <p:cNvPr id="9220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596188" y="6245225"/>
            <a:ext cx="1114425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F5F6BC-EC2C-4EEC-9B6B-ACF74204E44C}" type="slidenum">
              <a:rPr lang="en-GB" smtClean="0">
                <a:solidFill>
                  <a:srgbClr val="727272"/>
                </a:solidFill>
                <a:latin typeface="Georgia" pitchFamily="18" charset="0"/>
              </a:rPr>
              <a:pPr eaLnBrk="1" hangingPunct="1"/>
              <a:t>5</a:t>
            </a:fld>
            <a:endParaRPr lang="en-GB" smtClean="0">
              <a:solidFill>
                <a:srgbClr val="72727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9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899592" y="188913"/>
            <a:ext cx="8244408" cy="935831"/>
          </a:xfrm>
        </p:spPr>
        <p:txBody>
          <a:bodyPr/>
          <a:lstStyle/>
          <a:p>
            <a:r>
              <a:rPr lang="en-GB" sz="2400" b="1" dirty="0" smtClean="0"/>
              <a:t>Common framework to address schooling &amp; learning</a:t>
            </a:r>
          </a:p>
        </p:txBody>
      </p:sp>
      <p:sp>
        <p:nvSpPr>
          <p:cNvPr id="1024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6C6066-6366-4631-860C-AA224F1A5BD0}" type="slidenum">
              <a:rPr lang="en-GB" smtClean="0">
                <a:solidFill>
                  <a:srgbClr val="727272"/>
                </a:solidFill>
                <a:latin typeface="Georgia" pitchFamily="18" charset="0"/>
              </a:rPr>
              <a:pPr eaLnBrk="1" hangingPunct="1"/>
              <a:t>6</a:t>
            </a:fld>
            <a:endParaRPr lang="en-GB" smtClean="0">
              <a:solidFill>
                <a:srgbClr val="727272"/>
              </a:solidFill>
              <a:latin typeface="Georgia" pitchFamily="18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914577" y="1450067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solidFill>
                  <a:schemeClr val="tx2"/>
                </a:solidFill>
              </a:rPr>
              <a:t>SYSTEM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878858" y="2746944"/>
            <a:ext cx="187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solidFill>
                  <a:schemeClr val="tx2"/>
                </a:solidFill>
              </a:rPr>
              <a:t>SCHOOL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986808" y="3957974"/>
            <a:ext cx="1655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solidFill>
                  <a:schemeClr val="tx2"/>
                </a:solidFill>
              </a:rPr>
              <a:t>CLASS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3914576" y="5169724"/>
            <a:ext cx="1800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solidFill>
                  <a:schemeClr val="tx2"/>
                </a:solidFill>
              </a:rPr>
              <a:t>TEACHER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70908" y="6308725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solidFill>
                  <a:schemeClr val="tx2"/>
                </a:solidFill>
              </a:rPr>
              <a:t>LEARNER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4814689" y="2012968"/>
            <a:ext cx="0" cy="63303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814689" y="3309547"/>
            <a:ext cx="0" cy="547489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4814689" y="4520577"/>
            <a:ext cx="0" cy="548209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4814689" y="5732327"/>
            <a:ext cx="0" cy="475457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6695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43608" y="-1588"/>
            <a:ext cx="7920880" cy="1198340"/>
          </a:xfrm>
        </p:spPr>
        <p:txBody>
          <a:bodyPr/>
          <a:lstStyle/>
          <a:p>
            <a:r>
              <a:rPr lang="en-GB" sz="3600" dirty="0" smtClean="0"/>
              <a:t>Why look beyond this framework when focus is on learning?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2438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/>
                </a:solidFill>
                <a:latin typeface="Arial" charset="0"/>
              </a:rPr>
              <a:t>Expressed in institutional structures – </a:t>
            </a:r>
            <a:r>
              <a:rPr lang="en-GB" sz="4000" b="1" dirty="0" smtClean="0">
                <a:solidFill>
                  <a:schemeClr val="tx2"/>
                </a:solidFill>
                <a:latin typeface="Arial" charset="0"/>
              </a:rPr>
              <a:t>not sufficiently learning-focused  </a:t>
            </a:r>
          </a:p>
          <a:p>
            <a:r>
              <a:rPr lang="en-GB" sz="4000" dirty="0" smtClean="0">
                <a:solidFill>
                  <a:schemeClr val="tx2"/>
                </a:solidFill>
                <a:latin typeface="Arial" charset="0"/>
              </a:rPr>
              <a:t>Assumes existing institutions – </a:t>
            </a:r>
            <a:r>
              <a:rPr lang="en-GB" sz="4000" b="1" dirty="0" smtClean="0">
                <a:solidFill>
                  <a:schemeClr val="tx2"/>
                </a:solidFill>
                <a:latin typeface="Arial" charset="0"/>
              </a:rPr>
              <a:t>not sufficiently innovation-focused</a:t>
            </a:r>
          </a:p>
          <a:p>
            <a:r>
              <a:rPr lang="en-GB" sz="4000" u="sng" dirty="0" smtClean="0">
                <a:solidFill>
                  <a:schemeClr val="tx2"/>
                </a:solidFill>
                <a:latin typeface="Arial" charset="0"/>
              </a:rPr>
              <a:t>Single</a:t>
            </a:r>
            <a:r>
              <a:rPr lang="en-GB" sz="4000" dirty="0" smtClean="0">
                <a:solidFill>
                  <a:schemeClr val="tx2"/>
                </a:solidFill>
                <a:latin typeface="Arial" charset="0"/>
              </a:rPr>
              <a:t> schools, </a:t>
            </a:r>
            <a:r>
              <a:rPr lang="en-GB" sz="4000" u="sng" dirty="0" smtClean="0">
                <a:solidFill>
                  <a:schemeClr val="tx2"/>
                </a:solidFill>
                <a:latin typeface="Arial" charset="0"/>
              </a:rPr>
              <a:t>single</a:t>
            </a:r>
            <a:r>
              <a:rPr lang="en-GB" sz="4000" dirty="0" smtClean="0">
                <a:solidFill>
                  <a:schemeClr val="tx2"/>
                </a:solidFill>
                <a:latin typeface="Arial" charset="0"/>
              </a:rPr>
              <a:t> classes, </a:t>
            </a:r>
            <a:r>
              <a:rPr lang="en-GB" sz="4000" u="sng" dirty="0" smtClean="0">
                <a:solidFill>
                  <a:schemeClr val="tx2"/>
                </a:solidFill>
                <a:latin typeface="Arial" charset="0"/>
              </a:rPr>
              <a:t>single</a:t>
            </a:r>
            <a:r>
              <a:rPr lang="en-GB" sz="4000" dirty="0" smtClean="0">
                <a:solidFill>
                  <a:schemeClr val="tx2"/>
                </a:solidFill>
                <a:latin typeface="Arial" charset="0"/>
              </a:rPr>
              <a:t> teachers – </a:t>
            </a:r>
            <a:r>
              <a:rPr lang="en-GB" sz="4000" b="1" dirty="0" smtClean="0">
                <a:solidFill>
                  <a:schemeClr val="tx2"/>
                </a:solidFill>
                <a:latin typeface="Arial" charset="0"/>
              </a:rPr>
              <a:t>not holistic enough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596188" y="6245225"/>
            <a:ext cx="1114425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4F78C0-1ADE-4E91-89F7-A03E052F1409}" type="slidenum">
              <a:rPr lang="en-GB" smtClean="0">
                <a:solidFill>
                  <a:srgbClr val="727272"/>
                </a:solidFill>
                <a:latin typeface="Georgia" pitchFamily="18" charset="0"/>
              </a:rPr>
              <a:pPr eaLnBrk="1" hangingPunct="1"/>
              <a:t>7</a:t>
            </a:fld>
            <a:endParaRPr lang="en-GB" smtClean="0">
              <a:solidFill>
                <a:srgbClr val="72727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68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000" y="2928144"/>
            <a:ext cx="6624000" cy="1041311"/>
          </a:xfrm>
        </p:spPr>
        <p:txBody>
          <a:bodyPr/>
          <a:lstStyle/>
          <a:p>
            <a:r>
              <a:rPr lang="en-GB" dirty="0" smtClean="0"/>
              <a:t>Innovating learning environments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56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Innovate the “pedagogical core”</a:t>
            </a:r>
            <a:endParaRPr lang="en-US" sz="40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Engage the “Design/Redesign” formative cycle</a:t>
            </a:r>
            <a:endParaRPr lang="en-US" sz="4000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Extend capacity through partnerships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  <a:p>
            <a:r>
              <a:rPr lang="en-GB" sz="4000" dirty="0" smtClean="0">
                <a:solidFill>
                  <a:schemeClr val="tx2"/>
                </a:solidFill>
                <a:latin typeface="+mj-lt"/>
              </a:rPr>
              <a:t>Promote 21st century effectiveness (apply the ILE learning principles)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US" dirty="0" smtClean="0"/>
              <a:t>21st century learning environments should: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78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4519</TotalTime>
  <Words>1021</Words>
  <Application>Microsoft Office PowerPoint</Application>
  <PresentationFormat>Prezentácia na obrazovke (4:3)</PresentationFormat>
  <Paragraphs>208</Paragraphs>
  <Slides>22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OECD_English_white</vt:lpstr>
      <vt:lpstr>Learning and Innovation IN RECENT OECD WORK : Rationales, frameworks and dilemmas</vt:lpstr>
      <vt:lpstr>Rationales for focusing on ‘innovative learning environments’</vt:lpstr>
      <vt:lpstr>Why learning? </vt:lpstr>
      <vt:lpstr>Why innovation? </vt:lpstr>
      <vt:lpstr>Why learning environments?</vt:lpstr>
      <vt:lpstr>Common framework to address schooling &amp; learning</vt:lpstr>
      <vt:lpstr>Why look beyond this framework when focus is on learning?</vt:lpstr>
      <vt:lpstr>Innovating learning environments</vt:lpstr>
      <vt:lpstr>21st century learning environments should:</vt:lpstr>
      <vt:lpstr>Innovating the basic elements of the ‘pedagogical core’</vt:lpstr>
      <vt:lpstr>Innovating the organisation and dynamics of the ‘pedagogical core’</vt:lpstr>
      <vt:lpstr>Learning Leadership and the Formative Learning Environment</vt:lpstr>
      <vt:lpstr>Extending boundaries and capacity through partnership i) enriching within</vt:lpstr>
      <vt:lpstr>Extending boundaries and capacity through partnership ii) reaching out</vt:lpstr>
      <vt:lpstr>Snímka 15</vt:lpstr>
      <vt:lpstr>21st century learning environments should:</vt:lpstr>
      <vt:lpstr>Towards wider change – directions and dilemmas</vt:lpstr>
      <vt:lpstr>Making Change Happen: Sources of innovation</vt:lpstr>
      <vt:lpstr>Common barriers to social innovation</vt:lpstr>
      <vt:lpstr>Towards wider change</vt:lpstr>
      <vt:lpstr>Dilemmas and different interpretations</vt:lpstr>
      <vt:lpstr>Thank you!   David.istance@oecd.org  www.oecd.org/edu/ceri/innovativelearningenvironments.htm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Learning Environments</dc:title>
  <dc:creator>MartinezSalgado_M</dc:creator>
  <cp:lastModifiedBy>lukackova</cp:lastModifiedBy>
  <cp:revision>325</cp:revision>
  <cp:lastPrinted>2013-02-26T07:42:13Z</cp:lastPrinted>
  <dcterms:created xsi:type="dcterms:W3CDTF">2012-10-22T11:57:31Z</dcterms:created>
  <dcterms:modified xsi:type="dcterms:W3CDTF">2013-06-03T15:17:16Z</dcterms:modified>
</cp:coreProperties>
</file>