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75" r:id="rId2"/>
    <p:sldId id="318" r:id="rId3"/>
    <p:sldId id="319" r:id="rId4"/>
    <p:sldId id="364" r:id="rId5"/>
    <p:sldId id="359" r:id="rId6"/>
    <p:sldId id="360" r:id="rId7"/>
    <p:sldId id="361" r:id="rId8"/>
    <p:sldId id="291" r:id="rId9"/>
    <p:sldId id="354" r:id="rId10"/>
    <p:sldId id="365" r:id="rId11"/>
    <p:sldId id="355" r:id="rId12"/>
    <p:sldId id="362" r:id="rId13"/>
    <p:sldId id="363" r:id="rId14"/>
    <p:sldId id="356" r:id="rId15"/>
    <p:sldId id="367" r:id="rId16"/>
    <p:sldId id="358" r:id="rId17"/>
    <p:sldId id="368" r:id="rId1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hews, Deirdre" initials="MD" lastIdx="2" clrIdx="0">
    <p:extLst>
      <p:ext uri="{19B8F6BF-5375-455C-9EA6-DF929625EA0E}">
        <p15:presenceInfo xmlns:p15="http://schemas.microsoft.com/office/powerpoint/2012/main" userId="S-1-5-21-1482476501-1770027372-725345543-22302" providerId="AD"/>
      </p:ext>
    </p:extLst>
  </p:cmAuthor>
  <p:cmAuthor id="2" name="ODonnchadha, Gary" initials="OG" lastIdx="1" clrIdx="1">
    <p:extLst>
      <p:ext uri="{19B8F6BF-5375-455C-9EA6-DF929625EA0E}">
        <p15:presenceInfo xmlns:p15="http://schemas.microsoft.com/office/powerpoint/2012/main" userId="S-1-5-21-1482476501-1770027372-725345543-117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5714"/>
    <a:srgbClr val="D35451"/>
    <a:srgbClr val="F55D59"/>
    <a:srgbClr val="E6E654"/>
    <a:srgbClr val="FFFF66"/>
    <a:srgbClr val="E2B700"/>
    <a:srgbClr val="FECE00"/>
    <a:srgbClr val="DEB400"/>
    <a:srgbClr val="FFCC00"/>
    <a:srgbClr val="70D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52"/>
    </p:cViewPr>
  </p:sorterViewPr>
  <p:notesViewPr>
    <p:cSldViewPr snapToGrid="0">
      <p:cViewPr varScale="1">
        <p:scale>
          <a:sx n="60" d="100"/>
          <a:sy n="60" d="100"/>
        </p:scale>
        <p:origin x="17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F91CE3-7685-4A5D-9166-B64929D563D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39467203-DFE0-4FB8-AF02-EE0ACA60B620}">
      <dgm:prSet phldrT="[Text]"/>
      <dgm:spPr>
        <a:xfrm>
          <a:off x="659167" y="11929"/>
          <a:ext cx="666051" cy="466214"/>
        </a:xfrm>
        <a:solidFill>
          <a:srgbClr val="FFC000">
            <a:lumMod val="60000"/>
            <a:lumOff val="4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IE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Dimension</a:t>
          </a:r>
        </a:p>
      </dgm:t>
    </dgm:pt>
    <dgm:pt modelId="{72498F39-D4A2-4402-A59D-C277571D9824}" type="parTrans" cxnId="{BC7E385C-79B6-4765-B30B-EFCB866E8F49}">
      <dgm:prSet/>
      <dgm:spPr/>
      <dgm:t>
        <a:bodyPr/>
        <a:lstStyle/>
        <a:p>
          <a:endParaRPr lang="en-IE"/>
        </a:p>
      </dgm:t>
    </dgm:pt>
    <dgm:pt modelId="{7A7C38AF-77D2-44D0-B4C6-433E05626113}" type="sibTrans" cxnId="{BC7E385C-79B6-4765-B30B-EFCB866E8F49}">
      <dgm:prSet/>
      <dgm:spPr/>
      <dgm:t>
        <a:bodyPr/>
        <a:lstStyle/>
        <a:p>
          <a:endParaRPr lang="en-IE"/>
        </a:p>
      </dgm:t>
    </dgm:pt>
    <dgm:pt modelId="{9FB32C4E-D72C-4BFE-9F83-CBF713E80B3D}">
      <dgm:prSet phldrT="[Text]"/>
      <dgm:spPr>
        <a:xfrm>
          <a:off x="1321828" y="56393"/>
          <a:ext cx="491204" cy="376814"/>
        </a:xfrm>
        <a:noFill/>
        <a:ln>
          <a:noFill/>
        </a:ln>
        <a:effectLst/>
      </dgm:spPr>
      <dgm:t>
        <a:bodyPr/>
        <a:lstStyle/>
        <a:p>
          <a:endParaRPr lang="en-IE" b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4C57704-0B5D-46BE-8EF7-8B12BA7C8E62}" type="parTrans" cxnId="{CF939644-4744-4E7B-A828-78549D349296}">
      <dgm:prSet/>
      <dgm:spPr/>
      <dgm:t>
        <a:bodyPr/>
        <a:lstStyle/>
        <a:p>
          <a:endParaRPr lang="en-IE"/>
        </a:p>
      </dgm:t>
    </dgm:pt>
    <dgm:pt modelId="{1792E574-EA95-4055-A1CE-F88832D15CF3}" type="sibTrans" cxnId="{CF939644-4744-4E7B-A828-78549D349296}">
      <dgm:prSet/>
      <dgm:spPr/>
      <dgm:t>
        <a:bodyPr/>
        <a:lstStyle/>
        <a:p>
          <a:endParaRPr lang="en-IE"/>
        </a:p>
      </dgm:t>
    </dgm:pt>
    <dgm:pt modelId="{04B1CA18-69A6-4DE4-95F5-9436CCBE180B}">
      <dgm:prSet phldrT="[Text]"/>
      <dgm:spPr>
        <a:xfrm>
          <a:off x="1198016" y="531888"/>
          <a:ext cx="666051" cy="466214"/>
        </a:xfrm>
        <a:solidFill>
          <a:srgbClr val="ED7D31">
            <a:lumMod val="75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IE" b="1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Domain</a:t>
          </a:r>
        </a:p>
      </dgm:t>
    </dgm:pt>
    <dgm:pt modelId="{64183477-7C46-4113-9129-BA700A889A33}" type="parTrans" cxnId="{4159767A-B1F5-4523-99E1-5FE603A57072}">
      <dgm:prSet/>
      <dgm:spPr/>
      <dgm:t>
        <a:bodyPr/>
        <a:lstStyle/>
        <a:p>
          <a:endParaRPr lang="en-IE"/>
        </a:p>
      </dgm:t>
    </dgm:pt>
    <dgm:pt modelId="{D550D27B-74E6-4E3F-9DFA-43337E3B9F6B}" type="sibTrans" cxnId="{4159767A-B1F5-4523-99E1-5FE603A57072}">
      <dgm:prSet/>
      <dgm:spPr/>
      <dgm:t>
        <a:bodyPr/>
        <a:lstStyle/>
        <a:p>
          <a:endParaRPr lang="en-IE"/>
        </a:p>
      </dgm:t>
    </dgm:pt>
    <dgm:pt modelId="{60170BB2-8EB6-41DC-8E0E-0C224EB4D0CA}">
      <dgm:prSet phldrT="[Text]"/>
      <dgm:spPr>
        <a:xfrm>
          <a:off x="1879074" y="580105"/>
          <a:ext cx="484422" cy="376814"/>
        </a:xfrm>
        <a:noFill/>
        <a:ln>
          <a:noFill/>
        </a:ln>
        <a:effectLst/>
      </dgm:spPr>
      <dgm:t>
        <a:bodyPr/>
        <a:lstStyle/>
        <a:p>
          <a:endParaRPr lang="en-IE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694C4B5-69CF-48D8-AB8F-D353B486D586}" type="parTrans" cxnId="{B2ACC910-787E-409E-AF14-3CC336F1AF6B}">
      <dgm:prSet/>
      <dgm:spPr/>
      <dgm:t>
        <a:bodyPr/>
        <a:lstStyle/>
        <a:p>
          <a:endParaRPr lang="en-IE"/>
        </a:p>
      </dgm:t>
    </dgm:pt>
    <dgm:pt modelId="{49996547-91A6-496B-B5A6-6B1FD27B9FD5}" type="sibTrans" cxnId="{B2ACC910-787E-409E-AF14-3CC336F1AF6B}">
      <dgm:prSet/>
      <dgm:spPr/>
      <dgm:t>
        <a:bodyPr/>
        <a:lstStyle/>
        <a:p>
          <a:endParaRPr lang="en-IE"/>
        </a:p>
      </dgm:t>
    </dgm:pt>
    <dgm:pt modelId="{8286C5C7-6CA3-4A1C-98A0-8D032C201B5C}">
      <dgm:prSet phldrT="[Text]"/>
      <dgm:spPr>
        <a:xfrm>
          <a:off x="1755628" y="1055601"/>
          <a:ext cx="666051" cy="466214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IE" b="1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Standard</a:t>
          </a:r>
        </a:p>
      </dgm:t>
    </dgm:pt>
    <dgm:pt modelId="{90B78F9B-2A22-4477-BACE-D0125330A001}" type="parTrans" cxnId="{8F9A7173-FAA2-4A58-A364-28BE5CA04CF6}">
      <dgm:prSet/>
      <dgm:spPr/>
      <dgm:t>
        <a:bodyPr/>
        <a:lstStyle/>
        <a:p>
          <a:endParaRPr lang="en-IE"/>
        </a:p>
      </dgm:t>
    </dgm:pt>
    <dgm:pt modelId="{273FFC6B-41EC-4704-A90E-E2F533B335F7}" type="sibTrans" cxnId="{8F9A7173-FAA2-4A58-A364-28BE5CA04CF6}">
      <dgm:prSet/>
      <dgm:spPr/>
      <dgm:t>
        <a:bodyPr/>
        <a:lstStyle/>
        <a:p>
          <a:endParaRPr lang="en-IE"/>
        </a:p>
      </dgm:t>
    </dgm:pt>
    <dgm:pt modelId="{F17B15D1-0375-45A9-A54A-E4CD4BABF78D}">
      <dgm:prSet phldrT="[Text]"/>
      <dgm:spPr>
        <a:xfrm>
          <a:off x="2432929" y="1103818"/>
          <a:ext cx="484422" cy="376814"/>
        </a:xfrm>
        <a:noFill/>
        <a:ln>
          <a:noFill/>
        </a:ln>
        <a:effectLst/>
      </dgm:spPr>
      <dgm:t>
        <a:bodyPr/>
        <a:lstStyle/>
        <a:p>
          <a:endParaRPr lang="en-IE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29DDCD57-5C1D-4984-8E37-E957EF39DE38}" type="parTrans" cxnId="{7384D39A-FC81-4F58-B70D-6B9AA52F04D9}">
      <dgm:prSet/>
      <dgm:spPr/>
      <dgm:t>
        <a:bodyPr/>
        <a:lstStyle/>
        <a:p>
          <a:endParaRPr lang="en-IE"/>
        </a:p>
      </dgm:t>
    </dgm:pt>
    <dgm:pt modelId="{E6D9A6EB-9AA0-43BD-B033-17AE8C7EC053}" type="sibTrans" cxnId="{7384D39A-FC81-4F58-B70D-6B9AA52F04D9}">
      <dgm:prSet/>
      <dgm:spPr/>
      <dgm:t>
        <a:bodyPr/>
        <a:lstStyle/>
        <a:p>
          <a:endParaRPr lang="en-IE"/>
        </a:p>
      </dgm:t>
    </dgm:pt>
    <dgm:pt modelId="{9CB9ED05-32DE-4C72-A63A-C7A09BA77845}">
      <dgm:prSet/>
      <dgm:spPr>
        <a:xfrm>
          <a:off x="2320732" y="1583066"/>
          <a:ext cx="666051" cy="466214"/>
        </a:xfrm>
        <a:solidFill>
          <a:srgbClr val="70AD47">
            <a:lumMod val="75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IE" b="1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Statement of Practice</a:t>
          </a:r>
        </a:p>
      </dgm:t>
    </dgm:pt>
    <dgm:pt modelId="{E5E201D9-BB9B-4883-9694-66E24704A747}" type="parTrans" cxnId="{F7D4D2F3-85C6-4A7D-BC62-57154EF79D59}">
      <dgm:prSet/>
      <dgm:spPr/>
      <dgm:t>
        <a:bodyPr/>
        <a:lstStyle/>
        <a:p>
          <a:endParaRPr lang="en-IE"/>
        </a:p>
      </dgm:t>
    </dgm:pt>
    <dgm:pt modelId="{01E8CF47-860D-41D1-B6A6-73E3977A5B38}" type="sibTrans" cxnId="{F7D4D2F3-85C6-4A7D-BC62-57154EF79D59}">
      <dgm:prSet/>
      <dgm:spPr/>
      <dgm:t>
        <a:bodyPr/>
        <a:lstStyle/>
        <a:p>
          <a:endParaRPr lang="en-IE"/>
        </a:p>
      </dgm:t>
    </dgm:pt>
    <dgm:pt modelId="{264F0D63-8C3F-46F6-B565-CC7D5F2C8008}" type="pres">
      <dgm:prSet presAssocID="{24F91CE3-7685-4A5D-9166-B64929D563D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IE"/>
        </a:p>
      </dgm:t>
    </dgm:pt>
    <dgm:pt modelId="{51E4DFD3-21C2-4084-885B-9856E2555CD6}" type="pres">
      <dgm:prSet presAssocID="{39467203-DFE0-4FB8-AF02-EE0ACA60B620}" presName="composite" presStyleCnt="0"/>
      <dgm:spPr/>
    </dgm:pt>
    <dgm:pt modelId="{A179B516-C28B-476F-AFC2-E975AEBC0A37}" type="pres">
      <dgm:prSet presAssocID="{39467203-DFE0-4FB8-AF02-EE0ACA60B620}" presName="bentUpArrow1" presStyleLbl="alignImgPlace1" presStyleIdx="0" presStyleCnt="3"/>
      <dgm:spPr>
        <a:xfrm rot="5400000">
          <a:off x="763992" y="450521"/>
          <a:ext cx="395655" cy="45044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5B9BD5">
            <a:tint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en-IE"/>
        </a:p>
      </dgm:t>
    </dgm:pt>
    <dgm:pt modelId="{E5E8DDDE-E4F9-4218-9AAD-AA007589B6A5}" type="pres">
      <dgm:prSet presAssocID="{39467203-DFE0-4FB8-AF02-EE0ACA60B620}" presName="ParentText" presStyleLbl="node1" presStyleIdx="0" presStyleCnt="4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IE"/>
        </a:p>
      </dgm:t>
    </dgm:pt>
    <dgm:pt modelId="{87F01EEF-7A8A-47C1-9EE3-7C68E40A92EE}" type="pres">
      <dgm:prSet presAssocID="{39467203-DFE0-4FB8-AF02-EE0ACA60B620}" presName="ChildText" presStyleLbl="revTx" presStyleIdx="0" presStyleCnt="3" custScaleX="101400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BFAA5336-DB08-491A-916D-3AF3FB9FF026}" type="pres">
      <dgm:prSet presAssocID="{7A7C38AF-77D2-44D0-B4C6-433E05626113}" presName="sibTrans" presStyleCnt="0"/>
      <dgm:spPr/>
    </dgm:pt>
    <dgm:pt modelId="{CC47702B-D24A-40EF-B04A-356B67DFC3A5}" type="pres">
      <dgm:prSet presAssocID="{04B1CA18-69A6-4DE4-95F5-9436CCBE180B}" presName="composite" presStyleCnt="0"/>
      <dgm:spPr/>
    </dgm:pt>
    <dgm:pt modelId="{0EE3079B-1A00-4072-B231-6B468292BE17}" type="pres">
      <dgm:prSet presAssocID="{04B1CA18-69A6-4DE4-95F5-9436CCBE180B}" presName="bentUpArrow1" presStyleLbl="alignImgPlace1" presStyleIdx="1" presStyleCnt="3"/>
      <dgm:spPr>
        <a:xfrm rot="5400000">
          <a:off x="1317847" y="974233"/>
          <a:ext cx="395655" cy="45044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5B9BD5">
            <a:tint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en-IE"/>
        </a:p>
      </dgm:t>
    </dgm:pt>
    <dgm:pt modelId="{EAEFFD08-07B0-4525-AC2E-A7694AC83E42}" type="pres">
      <dgm:prSet presAssocID="{04B1CA18-69A6-4DE4-95F5-9436CCBE180B}" presName="ParentText" presStyleLbl="node1" presStyleIdx="1" presStyleCnt="4" custLinFactNeighborX="-2253" custLinFactNeighborY="-805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IE"/>
        </a:p>
      </dgm:t>
    </dgm:pt>
    <dgm:pt modelId="{A7B433DF-6CA8-431F-B460-EC843203088E}" type="pres">
      <dgm:prSet presAssocID="{04B1CA18-69A6-4DE4-95F5-9436CCBE180B}" presName="ChildText" presStyleLbl="revTx" presStyleIdx="1" presStyleCnt="3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39E13D7D-3EDD-4D78-A817-C117F2E6F0DE}" type="pres">
      <dgm:prSet presAssocID="{D550D27B-74E6-4E3F-9DFA-43337E3B9F6B}" presName="sibTrans" presStyleCnt="0"/>
      <dgm:spPr/>
    </dgm:pt>
    <dgm:pt modelId="{A22E0B4F-C323-4C2F-885D-2CA961A574B6}" type="pres">
      <dgm:prSet presAssocID="{8286C5C7-6CA3-4A1C-98A0-8D032C201B5C}" presName="composite" presStyleCnt="0"/>
      <dgm:spPr/>
    </dgm:pt>
    <dgm:pt modelId="{1A605972-43ED-4E32-A7F5-1C2E13DADFB4}" type="pres">
      <dgm:prSet presAssocID="{8286C5C7-6CA3-4A1C-98A0-8D032C201B5C}" presName="bentUpArrow1" presStyleLbl="alignImgPlace1" presStyleIdx="2" presStyleCnt="3"/>
      <dgm:spPr>
        <a:xfrm rot="5400000">
          <a:off x="1871702" y="1497946"/>
          <a:ext cx="395655" cy="45044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5B9BD5">
            <a:tint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en-IE"/>
        </a:p>
      </dgm:t>
    </dgm:pt>
    <dgm:pt modelId="{FA7D830A-677E-4461-A843-24A20534DB29}" type="pres">
      <dgm:prSet presAssocID="{8286C5C7-6CA3-4A1C-98A0-8D032C201B5C}" presName="ParentText" presStyleLbl="node1" presStyleIdx="2" presStyleCnt="4" custLinFactNeighborX="-1689" custLinFactNeighborY="-805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IE"/>
        </a:p>
      </dgm:t>
    </dgm:pt>
    <dgm:pt modelId="{D40EBF60-4E8D-43B5-85AB-43D96793782E}" type="pres">
      <dgm:prSet presAssocID="{8286C5C7-6CA3-4A1C-98A0-8D032C201B5C}" presName="ChildText" presStyleLbl="revTx" presStyleIdx="2" presStyleCnt="3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7D684251-3365-4088-A097-C3A3C7037DD0}" type="pres">
      <dgm:prSet presAssocID="{273FFC6B-41EC-4704-A90E-E2F533B335F7}" presName="sibTrans" presStyleCnt="0"/>
      <dgm:spPr/>
    </dgm:pt>
    <dgm:pt modelId="{F0530722-81C5-427A-8735-D02758973B74}" type="pres">
      <dgm:prSet presAssocID="{9CB9ED05-32DE-4C72-A63A-C7A09BA77845}" presName="composite" presStyleCnt="0"/>
      <dgm:spPr/>
    </dgm:pt>
    <dgm:pt modelId="{5B8A3338-DF7E-4B19-8C65-6B33154A8BA7}" type="pres">
      <dgm:prSet presAssocID="{9CB9ED05-32DE-4C72-A63A-C7A09BA77845}" presName="ParentText" presStyleLbl="node1" presStyleIdx="3" presStyleCnt="4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IE"/>
        </a:p>
      </dgm:t>
    </dgm:pt>
  </dgm:ptLst>
  <dgm:cxnLst>
    <dgm:cxn modelId="{8A2D2590-C6FB-4352-8DB7-C6ADECD37D8E}" type="presOf" srcId="{60170BB2-8EB6-41DC-8E0E-0C224EB4D0CA}" destId="{A7B433DF-6CA8-431F-B460-EC843203088E}" srcOrd="0" destOrd="0" presId="urn:microsoft.com/office/officeart/2005/8/layout/StepDownProcess"/>
    <dgm:cxn modelId="{8F9A7173-FAA2-4A58-A364-28BE5CA04CF6}" srcId="{24F91CE3-7685-4A5D-9166-B64929D563DB}" destId="{8286C5C7-6CA3-4A1C-98A0-8D032C201B5C}" srcOrd="2" destOrd="0" parTransId="{90B78F9B-2A22-4477-BACE-D0125330A001}" sibTransId="{273FFC6B-41EC-4704-A90E-E2F533B335F7}"/>
    <dgm:cxn modelId="{DDD2348D-CC66-4FEF-B6DB-37817305B985}" type="presOf" srcId="{F17B15D1-0375-45A9-A54A-E4CD4BABF78D}" destId="{D40EBF60-4E8D-43B5-85AB-43D96793782E}" srcOrd="0" destOrd="0" presId="urn:microsoft.com/office/officeart/2005/8/layout/StepDownProcess"/>
    <dgm:cxn modelId="{BC7E385C-79B6-4765-B30B-EFCB866E8F49}" srcId="{24F91CE3-7685-4A5D-9166-B64929D563DB}" destId="{39467203-DFE0-4FB8-AF02-EE0ACA60B620}" srcOrd="0" destOrd="0" parTransId="{72498F39-D4A2-4402-A59D-C277571D9824}" sibTransId="{7A7C38AF-77D2-44D0-B4C6-433E05626113}"/>
    <dgm:cxn modelId="{92D49C5B-79E7-4EFD-A242-2F36CFBDCDBB}" type="presOf" srcId="{9FB32C4E-D72C-4BFE-9F83-CBF713E80B3D}" destId="{87F01EEF-7A8A-47C1-9EE3-7C68E40A92EE}" srcOrd="0" destOrd="0" presId="urn:microsoft.com/office/officeart/2005/8/layout/StepDownProcess"/>
    <dgm:cxn modelId="{2F245FE1-0229-42C5-ABFA-F1979F496C97}" type="presOf" srcId="{24F91CE3-7685-4A5D-9166-B64929D563DB}" destId="{264F0D63-8C3F-46F6-B565-CC7D5F2C8008}" srcOrd="0" destOrd="0" presId="urn:microsoft.com/office/officeart/2005/8/layout/StepDownProcess"/>
    <dgm:cxn modelId="{4159767A-B1F5-4523-99E1-5FE603A57072}" srcId="{24F91CE3-7685-4A5D-9166-B64929D563DB}" destId="{04B1CA18-69A6-4DE4-95F5-9436CCBE180B}" srcOrd="1" destOrd="0" parTransId="{64183477-7C46-4113-9129-BA700A889A33}" sibTransId="{D550D27B-74E6-4E3F-9DFA-43337E3B9F6B}"/>
    <dgm:cxn modelId="{C8D98248-DC6A-4422-AAD0-DF328AA309B0}" type="presOf" srcId="{39467203-DFE0-4FB8-AF02-EE0ACA60B620}" destId="{E5E8DDDE-E4F9-4218-9AAD-AA007589B6A5}" srcOrd="0" destOrd="0" presId="urn:microsoft.com/office/officeart/2005/8/layout/StepDownProcess"/>
    <dgm:cxn modelId="{7384D39A-FC81-4F58-B70D-6B9AA52F04D9}" srcId="{8286C5C7-6CA3-4A1C-98A0-8D032C201B5C}" destId="{F17B15D1-0375-45A9-A54A-E4CD4BABF78D}" srcOrd="0" destOrd="0" parTransId="{29DDCD57-5C1D-4984-8E37-E957EF39DE38}" sibTransId="{E6D9A6EB-9AA0-43BD-B033-17AE8C7EC053}"/>
    <dgm:cxn modelId="{F7D4D2F3-85C6-4A7D-BC62-57154EF79D59}" srcId="{24F91CE3-7685-4A5D-9166-B64929D563DB}" destId="{9CB9ED05-32DE-4C72-A63A-C7A09BA77845}" srcOrd="3" destOrd="0" parTransId="{E5E201D9-BB9B-4883-9694-66E24704A747}" sibTransId="{01E8CF47-860D-41D1-B6A6-73E3977A5B38}"/>
    <dgm:cxn modelId="{CF939644-4744-4E7B-A828-78549D349296}" srcId="{39467203-DFE0-4FB8-AF02-EE0ACA60B620}" destId="{9FB32C4E-D72C-4BFE-9F83-CBF713E80B3D}" srcOrd="0" destOrd="0" parTransId="{A4C57704-0B5D-46BE-8EF7-8B12BA7C8E62}" sibTransId="{1792E574-EA95-4055-A1CE-F88832D15CF3}"/>
    <dgm:cxn modelId="{DAB722FE-8A77-4FBB-A27E-D5E08A4BFB8E}" type="presOf" srcId="{04B1CA18-69A6-4DE4-95F5-9436CCBE180B}" destId="{EAEFFD08-07B0-4525-AC2E-A7694AC83E42}" srcOrd="0" destOrd="0" presId="urn:microsoft.com/office/officeart/2005/8/layout/StepDownProcess"/>
    <dgm:cxn modelId="{5715C891-FD73-42F8-8FB9-3EB208A838E8}" type="presOf" srcId="{8286C5C7-6CA3-4A1C-98A0-8D032C201B5C}" destId="{FA7D830A-677E-4461-A843-24A20534DB29}" srcOrd="0" destOrd="0" presId="urn:microsoft.com/office/officeart/2005/8/layout/StepDownProcess"/>
    <dgm:cxn modelId="{148F558C-CF2B-4AAD-BDCF-8FD606F56B6A}" type="presOf" srcId="{9CB9ED05-32DE-4C72-A63A-C7A09BA77845}" destId="{5B8A3338-DF7E-4B19-8C65-6B33154A8BA7}" srcOrd="0" destOrd="0" presId="urn:microsoft.com/office/officeart/2005/8/layout/StepDownProcess"/>
    <dgm:cxn modelId="{B2ACC910-787E-409E-AF14-3CC336F1AF6B}" srcId="{04B1CA18-69A6-4DE4-95F5-9436CCBE180B}" destId="{60170BB2-8EB6-41DC-8E0E-0C224EB4D0CA}" srcOrd="0" destOrd="0" parTransId="{A694C4B5-69CF-48D8-AB8F-D353B486D586}" sibTransId="{49996547-91A6-496B-B5A6-6B1FD27B9FD5}"/>
    <dgm:cxn modelId="{3A2C61A4-28D5-4350-B052-A55ECEAED096}" type="presParOf" srcId="{264F0D63-8C3F-46F6-B565-CC7D5F2C8008}" destId="{51E4DFD3-21C2-4084-885B-9856E2555CD6}" srcOrd="0" destOrd="0" presId="urn:microsoft.com/office/officeart/2005/8/layout/StepDownProcess"/>
    <dgm:cxn modelId="{A55A2C02-51AF-406C-A3D6-5600DF2225C0}" type="presParOf" srcId="{51E4DFD3-21C2-4084-885B-9856E2555CD6}" destId="{A179B516-C28B-476F-AFC2-E975AEBC0A37}" srcOrd="0" destOrd="0" presId="urn:microsoft.com/office/officeart/2005/8/layout/StepDownProcess"/>
    <dgm:cxn modelId="{084AE6E7-AC1B-4AC8-91FF-D02A029F1F69}" type="presParOf" srcId="{51E4DFD3-21C2-4084-885B-9856E2555CD6}" destId="{E5E8DDDE-E4F9-4218-9AAD-AA007589B6A5}" srcOrd="1" destOrd="0" presId="urn:microsoft.com/office/officeart/2005/8/layout/StepDownProcess"/>
    <dgm:cxn modelId="{54160C0A-FA14-4D6D-AD09-E316885413A7}" type="presParOf" srcId="{51E4DFD3-21C2-4084-885B-9856E2555CD6}" destId="{87F01EEF-7A8A-47C1-9EE3-7C68E40A92EE}" srcOrd="2" destOrd="0" presId="urn:microsoft.com/office/officeart/2005/8/layout/StepDownProcess"/>
    <dgm:cxn modelId="{FE5BC441-9979-45E1-A910-A6A014161892}" type="presParOf" srcId="{264F0D63-8C3F-46F6-B565-CC7D5F2C8008}" destId="{BFAA5336-DB08-491A-916D-3AF3FB9FF026}" srcOrd="1" destOrd="0" presId="urn:microsoft.com/office/officeart/2005/8/layout/StepDownProcess"/>
    <dgm:cxn modelId="{FA4AE0BE-4C27-4464-B099-707EF30DFA10}" type="presParOf" srcId="{264F0D63-8C3F-46F6-B565-CC7D5F2C8008}" destId="{CC47702B-D24A-40EF-B04A-356B67DFC3A5}" srcOrd="2" destOrd="0" presId="urn:microsoft.com/office/officeart/2005/8/layout/StepDownProcess"/>
    <dgm:cxn modelId="{E028099E-DE32-4CD2-B3E3-564ED20B7F2B}" type="presParOf" srcId="{CC47702B-D24A-40EF-B04A-356B67DFC3A5}" destId="{0EE3079B-1A00-4072-B231-6B468292BE17}" srcOrd="0" destOrd="0" presId="urn:microsoft.com/office/officeart/2005/8/layout/StepDownProcess"/>
    <dgm:cxn modelId="{ABEC658C-2359-4D8F-9AB2-6542779F3240}" type="presParOf" srcId="{CC47702B-D24A-40EF-B04A-356B67DFC3A5}" destId="{EAEFFD08-07B0-4525-AC2E-A7694AC83E42}" srcOrd="1" destOrd="0" presId="urn:microsoft.com/office/officeart/2005/8/layout/StepDownProcess"/>
    <dgm:cxn modelId="{5CB13B16-A0FA-4D6E-A46C-771709005ED0}" type="presParOf" srcId="{CC47702B-D24A-40EF-B04A-356B67DFC3A5}" destId="{A7B433DF-6CA8-431F-B460-EC843203088E}" srcOrd="2" destOrd="0" presId="urn:microsoft.com/office/officeart/2005/8/layout/StepDownProcess"/>
    <dgm:cxn modelId="{AEC99E0F-36AB-48ED-88B7-EFA7A09F6068}" type="presParOf" srcId="{264F0D63-8C3F-46F6-B565-CC7D5F2C8008}" destId="{39E13D7D-3EDD-4D78-A817-C117F2E6F0DE}" srcOrd="3" destOrd="0" presId="urn:microsoft.com/office/officeart/2005/8/layout/StepDownProcess"/>
    <dgm:cxn modelId="{BF630821-91C8-4697-8A77-EEE59774F6E9}" type="presParOf" srcId="{264F0D63-8C3F-46F6-B565-CC7D5F2C8008}" destId="{A22E0B4F-C323-4C2F-885D-2CA961A574B6}" srcOrd="4" destOrd="0" presId="urn:microsoft.com/office/officeart/2005/8/layout/StepDownProcess"/>
    <dgm:cxn modelId="{F02CE51D-A0BA-4D9F-90D7-584C389DAC3C}" type="presParOf" srcId="{A22E0B4F-C323-4C2F-885D-2CA961A574B6}" destId="{1A605972-43ED-4E32-A7F5-1C2E13DADFB4}" srcOrd="0" destOrd="0" presId="urn:microsoft.com/office/officeart/2005/8/layout/StepDownProcess"/>
    <dgm:cxn modelId="{DC0D1922-8CE4-4007-B613-7E145B0BFCED}" type="presParOf" srcId="{A22E0B4F-C323-4C2F-885D-2CA961A574B6}" destId="{FA7D830A-677E-4461-A843-24A20534DB29}" srcOrd="1" destOrd="0" presId="urn:microsoft.com/office/officeart/2005/8/layout/StepDownProcess"/>
    <dgm:cxn modelId="{EF4C5AC6-CA31-4A0C-9F39-E6BD8E58A548}" type="presParOf" srcId="{A22E0B4F-C323-4C2F-885D-2CA961A574B6}" destId="{D40EBF60-4E8D-43B5-85AB-43D96793782E}" srcOrd="2" destOrd="0" presId="urn:microsoft.com/office/officeart/2005/8/layout/StepDownProcess"/>
    <dgm:cxn modelId="{90B87561-8C53-47F3-B61A-0A4BBF1963B5}" type="presParOf" srcId="{264F0D63-8C3F-46F6-B565-CC7D5F2C8008}" destId="{7D684251-3365-4088-A097-C3A3C7037DD0}" srcOrd="5" destOrd="0" presId="urn:microsoft.com/office/officeart/2005/8/layout/StepDownProcess"/>
    <dgm:cxn modelId="{7BAD1971-C237-4DF4-993A-A896953E97A2}" type="presParOf" srcId="{264F0D63-8C3F-46F6-B565-CC7D5F2C8008}" destId="{F0530722-81C5-427A-8735-D02758973B74}" srcOrd="6" destOrd="0" presId="urn:microsoft.com/office/officeart/2005/8/layout/StepDownProcess"/>
    <dgm:cxn modelId="{9B3474DB-F8B4-445A-9F06-E529F7A9256B}" type="presParOf" srcId="{F0530722-81C5-427A-8735-D02758973B74}" destId="{5B8A3338-DF7E-4B19-8C65-6B33154A8BA7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0F1CC8-4666-4510-B12F-BCF5840CF604}" type="doc">
      <dgm:prSet loTypeId="urn:microsoft.com/office/officeart/2005/8/layout/StepDownProcess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B0EC2DF8-A454-41D8-B8E1-4722A3F33C07}">
      <dgm:prSet phldrT="[Text]"/>
      <dgm:spPr>
        <a:solidFill>
          <a:srgbClr val="FF1111"/>
        </a:solidFill>
      </dgm:spPr>
      <dgm:t>
        <a:bodyPr/>
        <a:lstStyle/>
        <a:p>
          <a:r>
            <a:rPr lang="en-IE" b="1" dirty="0" smtClean="0">
              <a:solidFill>
                <a:schemeClr val="tx1"/>
              </a:solidFill>
            </a:rPr>
            <a:t>Quality Framework</a:t>
          </a:r>
          <a:endParaRPr lang="en-IE" b="1" dirty="0">
            <a:solidFill>
              <a:schemeClr val="tx1"/>
            </a:solidFill>
          </a:endParaRPr>
        </a:p>
      </dgm:t>
    </dgm:pt>
    <dgm:pt modelId="{CA86EC68-9381-4F61-B757-A9DEE4489EC7}" type="parTrans" cxnId="{F319B6C5-7787-48AD-A4E9-3F6FD2B00457}">
      <dgm:prSet/>
      <dgm:spPr/>
      <dgm:t>
        <a:bodyPr/>
        <a:lstStyle/>
        <a:p>
          <a:endParaRPr lang="en-IE"/>
        </a:p>
      </dgm:t>
    </dgm:pt>
    <dgm:pt modelId="{1791C6F0-86F1-4524-ACB1-9DA240E09197}" type="sibTrans" cxnId="{F319B6C5-7787-48AD-A4E9-3F6FD2B00457}">
      <dgm:prSet/>
      <dgm:spPr/>
      <dgm:t>
        <a:bodyPr/>
        <a:lstStyle/>
        <a:p>
          <a:endParaRPr lang="en-IE"/>
        </a:p>
      </dgm:t>
    </dgm:pt>
    <dgm:pt modelId="{B7BA758E-0E64-4AB9-BB85-E1A76575FF90}">
      <dgm:prSet phldrT="[Text]" custT="1"/>
      <dgm:spPr/>
      <dgm:t>
        <a:bodyPr/>
        <a:lstStyle/>
        <a:p>
          <a:r>
            <a:rPr lang="en-IE" sz="1400" dirty="0" smtClean="0"/>
            <a:t>Provides the focus for our evaluation and the standards that inform our judgements </a:t>
          </a:r>
          <a:endParaRPr lang="en-IE" sz="1400" dirty="0"/>
        </a:p>
      </dgm:t>
    </dgm:pt>
    <dgm:pt modelId="{9BD7F1AF-0CC5-41C8-AB16-8CD84542C209}" type="parTrans" cxnId="{1A15A849-9270-436B-B977-ACBD69B52A4A}">
      <dgm:prSet/>
      <dgm:spPr/>
      <dgm:t>
        <a:bodyPr/>
        <a:lstStyle/>
        <a:p>
          <a:endParaRPr lang="en-IE"/>
        </a:p>
      </dgm:t>
    </dgm:pt>
    <dgm:pt modelId="{493DAF91-6E6C-4AFE-AFF5-F3FA2E23756D}" type="sibTrans" cxnId="{1A15A849-9270-436B-B977-ACBD69B52A4A}">
      <dgm:prSet/>
      <dgm:spPr/>
      <dgm:t>
        <a:bodyPr/>
        <a:lstStyle/>
        <a:p>
          <a:endParaRPr lang="en-IE"/>
        </a:p>
      </dgm:t>
    </dgm:pt>
    <dgm:pt modelId="{04346304-1A97-48F0-A394-29A1E80468E9}">
      <dgm:prSet phldrT="[Text]"/>
      <dgm:spPr>
        <a:solidFill>
          <a:srgbClr val="FFC000"/>
        </a:solidFill>
      </dgm:spPr>
      <dgm:t>
        <a:bodyPr/>
        <a:lstStyle/>
        <a:p>
          <a:r>
            <a:rPr lang="en-IE" b="1" dirty="0" smtClean="0">
              <a:solidFill>
                <a:schemeClr val="tx1"/>
              </a:solidFill>
            </a:rPr>
            <a:t>Quality Continuum </a:t>
          </a:r>
          <a:endParaRPr lang="en-IE" b="1" dirty="0">
            <a:solidFill>
              <a:schemeClr val="tx1"/>
            </a:solidFill>
          </a:endParaRPr>
        </a:p>
      </dgm:t>
    </dgm:pt>
    <dgm:pt modelId="{D0DB9C6F-0032-46D6-B369-16D20FBF4F4F}" type="parTrans" cxnId="{FA56B8DA-5516-49BA-8044-3275C4616B69}">
      <dgm:prSet/>
      <dgm:spPr/>
      <dgm:t>
        <a:bodyPr/>
        <a:lstStyle/>
        <a:p>
          <a:endParaRPr lang="en-IE"/>
        </a:p>
      </dgm:t>
    </dgm:pt>
    <dgm:pt modelId="{B3FE834A-DBE4-4362-BEEB-2B58CCD276D4}" type="sibTrans" cxnId="{FA56B8DA-5516-49BA-8044-3275C4616B69}">
      <dgm:prSet/>
      <dgm:spPr/>
      <dgm:t>
        <a:bodyPr/>
        <a:lstStyle/>
        <a:p>
          <a:endParaRPr lang="en-IE"/>
        </a:p>
      </dgm:t>
    </dgm:pt>
    <dgm:pt modelId="{47E946E9-6934-4548-A325-04A31C1DD50D}">
      <dgm:prSet phldrT="[Text]" custT="1"/>
      <dgm:spPr/>
      <dgm:t>
        <a:bodyPr/>
        <a:lstStyle/>
        <a:p>
          <a:r>
            <a:rPr lang="en-IE" sz="1400" dirty="0" smtClean="0"/>
            <a:t>Provides the language to articulate our judgements </a:t>
          </a:r>
          <a:endParaRPr lang="en-IE" sz="1400" dirty="0"/>
        </a:p>
      </dgm:t>
    </dgm:pt>
    <dgm:pt modelId="{FA99F9DA-2442-4F21-8184-CBA0EDAC7FD7}" type="parTrans" cxnId="{42E5706A-E240-40EA-96A1-81A5E39D9656}">
      <dgm:prSet/>
      <dgm:spPr/>
      <dgm:t>
        <a:bodyPr/>
        <a:lstStyle/>
        <a:p>
          <a:endParaRPr lang="en-IE"/>
        </a:p>
      </dgm:t>
    </dgm:pt>
    <dgm:pt modelId="{D4AAE90A-48A3-4DCE-AF88-BE97F6EF8FEC}" type="sibTrans" cxnId="{42E5706A-E240-40EA-96A1-81A5E39D9656}">
      <dgm:prSet/>
      <dgm:spPr/>
      <dgm:t>
        <a:bodyPr/>
        <a:lstStyle/>
        <a:p>
          <a:endParaRPr lang="en-IE"/>
        </a:p>
      </dgm:t>
    </dgm:pt>
    <dgm:pt modelId="{96F09A0B-599E-4F6E-9366-C852CB34A935}" type="pres">
      <dgm:prSet presAssocID="{190F1CC8-4666-4510-B12F-BCF5840CF60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IE"/>
        </a:p>
      </dgm:t>
    </dgm:pt>
    <dgm:pt modelId="{6E4B1BDC-04D8-4E8A-B51F-5D3E6A210673}" type="pres">
      <dgm:prSet presAssocID="{B0EC2DF8-A454-41D8-B8E1-4722A3F33C07}" presName="composite" presStyleCnt="0"/>
      <dgm:spPr/>
    </dgm:pt>
    <dgm:pt modelId="{2DFA6F8E-1FD5-4184-B650-8C0261ED7A24}" type="pres">
      <dgm:prSet presAssocID="{B0EC2DF8-A454-41D8-B8E1-4722A3F33C07}" presName="bentUpArrow1" presStyleLbl="alignImgPlace1" presStyleIdx="0" presStyleCnt="1"/>
      <dgm:spPr>
        <a:solidFill>
          <a:schemeClr val="tx1">
            <a:lumMod val="50000"/>
            <a:lumOff val="50000"/>
          </a:schemeClr>
        </a:solidFill>
      </dgm:spPr>
    </dgm:pt>
    <dgm:pt modelId="{FCCFEEAE-02E1-46D8-80E8-45280AC94081}" type="pres">
      <dgm:prSet presAssocID="{B0EC2DF8-A454-41D8-B8E1-4722A3F33C07}" presName="ParentText" presStyleLbl="node1" presStyleIdx="0" presStyleCnt="2" custScaleX="68814" custLinFactNeighborX="-22917" custLinFactNeighborY="393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A47538E-0F8F-47D0-BCE2-A7F8F48EACC6}" type="pres">
      <dgm:prSet presAssocID="{B0EC2DF8-A454-41D8-B8E1-4722A3F33C07}" presName="ChildText" presStyleLbl="revTx" presStyleIdx="0" presStyleCnt="2" custScaleX="108178" custScaleY="1346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A4C9912-EFBC-4916-87C6-5912C773649F}" type="pres">
      <dgm:prSet presAssocID="{1791C6F0-86F1-4524-ACB1-9DA240E09197}" presName="sibTrans" presStyleCnt="0"/>
      <dgm:spPr/>
    </dgm:pt>
    <dgm:pt modelId="{2A12A73C-91A6-4EA4-8668-A5946188F92C}" type="pres">
      <dgm:prSet presAssocID="{04346304-1A97-48F0-A394-29A1E80468E9}" presName="composite" presStyleCnt="0"/>
      <dgm:spPr/>
    </dgm:pt>
    <dgm:pt modelId="{6D69E4EF-17B8-4746-AD61-BED2B873E1B2}" type="pres">
      <dgm:prSet presAssocID="{04346304-1A97-48F0-A394-29A1E80468E9}" presName="ParentText" presStyleLbl="node1" presStyleIdx="1" presStyleCnt="2" custScaleX="67127" custLinFactNeighborX="-739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A7957633-F268-4838-80F6-7F2A19142103}" type="pres">
      <dgm:prSet presAssocID="{04346304-1A97-48F0-A394-29A1E80468E9}" presName="FinalChildText" presStyleLbl="revTx" presStyleIdx="1" presStyleCnt="2" custScaleX="79670" custLinFactNeighborX="-26849" custLinFactNeighborY="21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02C1B5A5-B030-4E7F-B4A3-7FF14B48E2B8}" type="presOf" srcId="{47E946E9-6934-4548-A325-04A31C1DD50D}" destId="{A7957633-F268-4838-80F6-7F2A19142103}" srcOrd="0" destOrd="0" presId="urn:microsoft.com/office/officeart/2005/8/layout/StepDownProcess"/>
    <dgm:cxn modelId="{1A15A849-9270-436B-B977-ACBD69B52A4A}" srcId="{B0EC2DF8-A454-41D8-B8E1-4722A3F33C07}" destId="{B7BA758E-0E64-4AB9-BB85-E1A76575FF90}" srcOrd="0" destOrd="0" parTransId="{9BD7F1AF-0CC5-41C8-AB16-8CD84542C209}" sibTransId="{493DAF91-6E6C-4AFE-AFF5-F3FA2E23756D}"/>
    <dgm:cxn modelId="{FA56B8DA-5516-49BA-8044-3275C4616B69}" srcId="{190F1CC8-4666-4510-B12F-BCF5840CF604}" destId="{04346304-1A97-48F0-A394-29A1E80468E9}" srcOrd="1" destOrd="0" parTransId="{D0DB9C6F-0032-46D6-B369-16D20FBF4F4F}" sibTransId="{B3FE834A-DBE4-4362-BEEB-2B58CCD276D4}"/>
    <dgm:cxn modelId="{A318AF62-5ED8-4E81-88EA-E3E0881F15DD}" type="presOf" srcId="{B7BA758E-0E64-4AB9-BB85-E1A76575FF90}" destId="{DA47538E-0F8F-47D0-BCE2-A7F8F48EACC6}" srcOrd="0" destOrd="0" presId="urn:microsoft.com/office/officeart/2005/8/layout/StepDownProcess"/>
    <dgm:cxn modelId="{370DF0E7-2212-487B-AC33-AAD8F7931745}" type="presOf" srcId="{190F1CC8-4666-4510-B12F-BCF5840CF604}" destId="{96F09A0B-599E-4F6E-9366-C852CB34A935}" srcOrd="0" destOrd="0" presId="urn:microsoft.com/office/officeart/2005/8/layout/StepDownProcess"/>
    <dgm:cxn modelId="{F319B6C5-7787-48AD-A4E9-3F6FD2B00457}" srcId="{190F1CC8-4666-4510-B12F-BCF5840CF604}" destId="{B0EC2DF8-A454-41D8-B8E1-4722A3F33C07}" srcOrd="0" destOrd="0" parTransId="{CA86EC68-9381-4F61-B757-A9DEE4489EC7}" sibTransId="{1791C6F0-86F1-4524-ACB1-9DA240E09197}"/>
    <dgm:cxn modelId="{42E5706A-E240-40EA-96A1-81A5E39D9656}" srcId="{04346304-1A97-48F0-A394-29A1E80468E9}" destId="{47E946E9-6934-4548-A325-04A31C1DD50D}" srcOrd="0" destOrd="0" parTransId="{FA99F9DA-2442-4F21-8184-CBA0EDAC7FD7}" sibTransId="{D4AAE90A-48A3-4DCE-AF88-BE97F6EF8FEC}"/>
    <dgm:cxn modelId="{E8EB9A4E-1125-45B5-B138-A0C6EF942CFE}" type="presOf" srcId="{04346304-1A97-48F0-A394-29A1E80468E9}" destId="{6D69E4EF-17B8-4746-AD61-BED2B873E1B2}" srcOrd="0" destOrd="0" presId="urn:microsoft.com/office/officeart/2005/8/layout/StepDownProcess"/>
    <dgm:cxn modelId="{149F192C-9489-4039-B381-E829210FE822}" type="presOf" srcId="{B0EC2DF8-A454-41D8-B8E1-4722A3F33C07}" destId="{FCCFEEAE-02E1-46D8-80E8-45280AC94081}" srcOrd="0" destOrd="0" presId="urn:microsoft.com/office/officeart/2005/8/layout/StepDownProcess"/>
    <dgm:cxn modelId="{70F762D0-1EB8-48CD-AF04-52595511066E}" type="presParOf" srcId="{96F09A0B-599E-4F6E-9366-C852CB34A935}" destId="{6E4B1BDC-04D8-4E8A-B51F-5D3E6A210673}" srcOrd="0" destOrd="0" presId="urn:microsoft.com/office/officeart/2005/8/layout/StepDownProcess"/>
    <dgm:cxn modelId="{8F3DE3D2-0528-4BDC-8A20-0013C196330C}" type="presParOf" srcId="{6E4B1BDC-04D8-4E8A-B51F-5D3E6A210673}" destId="{2DFA6F8E-1FD5-4184-B650-8C0261ED7A24}" srcOrd="0" destOrd="0" presId="urn:microsoft.com/office/officeart/2005/8/layout/StepDownProcess"/>
    <dgm:cxn modelId="{51BE075C-5210-4CB9-A0C7-A064A992715C}" type="presParOf" srcId="{6E4B1BDC-04D8-4E8A-B51F-5D3E6A210673}" destId="{FCCFEEAE-02E1-46D8-80E8-45280AC94081}" srcOrd="1" destOrd="0" presId="urn:microsoft.com/office/officeart/2005/8/layout/StepDownProcess"/>
    <dgm:cxn modelId="{F1816741-9677-4382-8EDF-21EF48105CC4}" type="presParOf" srcId="{6E4B1BDC-04D8-4E8A-B51F-5D3E6A210673}" destId="{DA47538E-0F8F-47D0-BCE2-A7F8F48EACC6}" srcOrd="2" destOrd="0" presId="urn:microsoft.com/office/officeart/2005/8/layout/StepDownProcess"/>
    <dgm:cxn modelId="{675FFFE1-F26C-48DD-BE0D-B5F97C0EB9A1}" type="presParOf" srcId="{96F09A0B-599E-4F6E-9366-C852CB34A935}" destId="{BA4C9912-EFBC-4916-87C6-5912C773649F}" srcOrd="1" destOrd="0" presId="urn:microsoft.com/office/officeart/2005/8/layout/StepDownProcess"/>
    <dgm:cxn modelId="{54FC19C6-97F4-4D20-9C94-299759EBDC6B}" type="presParOf" srcId="{96F09A0B-599E-4F6E-9366-C852CB34A935}" destId="{2A12A73C-91A6-4EA4-8668-A5946188F92C}" srcOrd="2" destOrd="0" presId="urn:microsoft.com/office/officeart/2005/8/layout/StepDownProcess"/>
    <dgm:cxn modelId="{380DAEAB-73FC-4211-94E0-2CB42D508056}" type="presParOf" srcId="{2A12A73C-91A6-4EA4-8668-A5946188F92C}" destId="{6D69E4EF-17B8-4746-AD61-BED2B873E1B2}" srcOrd="0" destOrd="0" presId="urn:microsoft.com/office/officeart/2005/8/layout/StepDownProcess"/>
    <dgm:cxn modelId="{1687BE92-24A3-41F5-B22E-26301061434A}" type="presParOf" srcId="{2A12A73C-91A6-4EA4-8668-A5946188F92C}" destId="{A7957633-F268-4838-80F6-7F2A19142103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18F875-5BC7-4176-B54D-6C6BC8201496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FE14326-514A-4110-ADCA-8F317CFC6669}">
      <dgm:prSet phldrT="[Text]"/>
      <dgm:spPr/>
      <dgm:t>
        <a:bodyPr/>
        <a:lstStyle/>
        <a:p>
          <a:r>
            <a:rPr lang="en-IE" dirty="0" smtClean="0"/>
            <a:t>Weak</a:t>
          </a:r>
          <a:endParaRPr lang="en-IE" dirty="0"/>
        </a:p>
      </dgm:t>
    </dgm:pt>
    <dgm:pt modelId="{881C3DAF-272A-465A-8B62-404234208940}" type="parTrans" cxnId="{61C12A40-31C7-453F-A3FE-0FDFEB38D59A}">
      <dgm:prSet/>
      <dgm:spPr/>
      <dgm:t>
        <a:bodyPr/>
        <a:lstStyle/>
        <a:p>
          <a:endParaRPr lang="en-IE"/>
        </a:p>
      </dgm:t>
    </dgm:pt>
    <dgm:pt modelId="{1A1FBBE9-2CD4-4E96-8BB8-2CB705EFCD25}" type="sibTrans" cxnId="{61C12A40-31C7-453F-A3FE-0FDFEB38D59A}">
      <dgm:prSet/>
      <dgm:spPr/>
      <dgm:t>
        <a:bodyPr/>
        <a:lstStyle/>
        <a:p>
          <a:endParaRPr lang="en-IE"/>
        </a:p>
      </dgm:t>
    </dgm:pt>
    <dgm:pt modelId="{1037153E-6C5D-4116-98A9-F2FF7C19942A}">
      <dgm:prSet phldrT="[Text]"/>
      <dgm:spPr/>
      <dgm:t>
        <a:bodyPr/>
        <a:lstStyle/>
        <a:p>
          <a:r>
            <a:rPr lang="en-IE" dirty="0" smtClean="0"/>
            <a:t>Fair</a:t>
          </a:r>
          <a:endParaRPr lang="en-IE" dirty="0"/>
        </a:p>
      </dgm:t>
    </dgm:pt>
    <dgm:pt modelId="{FD679EAD-3D91-4913-B7A8-55558F52654A}" type="parTrans" cxnId="{87050626-A2C6-48DD-AF0D-443D48162DCC}">
      <dgm:prSet/>
      <dgm:spPr/>
      <dgm:t>
        <a:bodyPr/>
        <a:lstStyle/>
        <a:p>
          <a:endParaRPr lang="en-IE"/>
        </a:p>
      </dgm:t>
    </dgm:pt>
    <dgm:pt modelId="{5D30201A-A039-4BED-BC4F-FFAA373497B7}" type="sibTrans" cxnId="{87050626-A2C6-48DD-AF0D-443D48162DCC}">
      <dgm:prSet/>
      <dgm:spPr/>
      <dgm:t>
        <a:bodyPr/>
        <a:lstStyle/>
        <a:p>
          <a:endParaRPr lang="en-IE"/>
        </a:p>
      </dgm:t>
    </dgm:pt>
    <dgm:pt modelId="{E26D84A9-FAB1-4A9D-B968-EF375E99863D}">
      <dgm:prSet phldrT="[Text]"/>
      <dgm:spPr/>
      <dgm:t>
        <a:bodyPr/>
        <a:lstStyle/>
        <a:p>
          <a:r>
            <a:rPr lang="en-IE" dirty="0" smtClean="0"/>
            <a:t>Satisfactory</a:t>
          </a:r>
          <a:endParaRPr lang="en-IE" dirty="0"/>
        </a:p>
      </dgm:t>
    </dgm:pt>
    <dgm:pt modelId="{E2211E9B-C682-4869-A452-D1EBDDF19818}" type="parTrans" cxnId="{5E360756-7C49-477E-A260-0F45CDA77008}">
      <dgm:prSet/>
      <dgm:spPr/>
      <dgm:t>
        <a:bodyPr/>
        <a:lstStyle/>
        <a:p>
          <a:endParaRPr lang="en-IE"/>
        </a:p>
      </dgm:t>
    </dgm:pt>
    <dgm:pt modelId="{2F8042D3-AC90-45E6-9C49-DD3D9C60CE8D}" type="sibTrans" cxnId="{5E360756-7C49-477E-A260-0F45CDA77008}">
      <dgm:prSet/>
      <dgm:spPr/>
      <dgm:t>
        <a:bodyPr/>
        <a:lstStyle/>
        <a:p>
          <a:endParaRPr lang="en-IE"/>
        </a:p>
      </dgm:t>
    </dgm:pt>
    <dgm:pt modelId="{399C7C68-DA8E-4182-BE11-A9B7D7074A6B}">
      <dgm:prSet phldrT="[Text]"/>
      <dgm:spPr/>
      <dgm:t>
        <a:bodyPr/>
        <a:lstStyle/>
        <a:p>
          <a:r>
            <a:rPr lang="en-IE" dirty="0" smtClean="0"/>
            <a:t>Good</a:t>
          </a:r>
          <a:endParaRPr lang="en-IE" dirty="0"/>
        </a:p>
      </dgm:t>
    </dgm:pt>
    <dgm:pt modelId="{5F1016E1-6452-48CE-B3EA-A567F8656B72}" type="parTrans" cxnId="{CFA09B7C-75A3-48A2-9F3D-6C5001303929}">
      <dgm:prSet/>
      <dgm:spPr/>
      <dgm:t>
        <a:bodyPr/>
        <a:lstStyle/>
        <a:p>
          <a:endParaRPr lang="en-IE"/>
        </a:p>
      </dgm:t>
    </dgm:pt>
    <dgm:pt modelId="{2A18F3F4-30EE-4A4C-A6B5-0A6D76066E36}" type="sibTrans" cxnId="{CFA09B7C-75A3-48A2-9F3D-6C5001303929}">
      <dgm:prSet/>
      <dgm:spPr/>
      <dgm:t>
        <a:bodyPr/>
        <a:lstStyle/>
        <a:p>
          <a:endParaRPr lang="en-IE"/>
        </a:p>
      </dgm:t>
    </dgm:pt>
    <dgm:pt modelId="{8D1B7630-554D-48C6-AA81-E331B51B4088}">
      <dgm:prSet phldrT="[Text]"/>
      <dgm:spPr/>
      <dgm:t>
        <a:bodyPr/>
        <a:lstStyle/>
        <a:p>
          <a:r>
            <a:rPr lang="en-IE" dirty="0" smtClean="0"/>
            <a:t>Very Good</a:t>
          </a:r>
          <a:endParaRPr lang="en-IE" dirty="0"/>
        </a:p>
      </dgm:t>
    </dgm:pt>
    <dgm:pt modelId="{15CE6C2A-7621-4E9D-B076-AC2D84E6B2C9}" type="parTrans" cxnId="{8F1E3CBD-2CD1-42ED-BDA3-B24DA14B3D43}">
      <dgm:prSet/>
      <dgm:spPr/>
      <dgm:t>
        <a:bodyPr/>
        <a:lstStyle/>
        <a:p>
          <a:endParaRPr lang="en-IE"/>
        </a:p>
      </dgm:t>
    </dgm:pt>
    <dgm:pt modelId="{7BB54186-D073-49B9-B386-2E4C9235CD57}" type="sibTrans" cxnId="{8F1E3CBD-2CD1-42ED-BDA3-B24DA14B3D43}">
      <dgm:prSet/>
      <dgm:spPr/>
      <dgm:t>
        <a:bodyPr/>
        <a:lstStyle/>
        <a:p>
          <a:endParaRPr lang="en-IE"/>
        </a:p>
      </dgm:t>
    </dgm:pt>
    <dgm:pt modelId="{31813EF0-E444-41B1-BCF8-E4838641D245}" type="pres">
      <dgm:prSet presAssocID="{BC18F875-5BC7-4176-B54D-6C6BC8201496}" presName="Name0" presStyleCnt="0">
        <dgm:presLayoutVars>
          <dgm:dir/>
          <dgm:resizeHandles val="exact"/>
        </dgm:presLayoutVars>
      </dgm:prSet>
      <dgm:spPr/>
    </dgm:pt>
    <dgm:pt modelId="{7C4F3676-FA1D-48ED-8E9D-C63CE0CAECC2}" type="pres">
      <dgm:prSet presAssocID="{AFE14326-514A-4110-ADCA-8F317CFC6669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F6154A1-79EC-4670-B116-FBD37B4FA446}" type="pres">
      <dgm:prSet presAssocID="{1A1FBBE9-2CD4-4E96-8BB8-2CB705EFCD25}" presName="parSpace" presStyleCnt="0"/>
      <dgm:spPr/>
    </dgm:pt>
    <dgm:pt modelId="{CB4A06AE-3513-4CB5-8905-3C29EE464956}" type="pres">
      <dgm:prSet presAssocID="{1037153E-6C5D-4116-98A9-F2FF7C19942A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9C82D36-A1BF-4055-A6A8-168E85A4DBB6}" type="pres">
      <dgm:prSet presAssocID="{5D30201A-A039-4BED-BC4F-FFAA373497B7}" presName="parSpace" presStyleCnt="0"/>
      <dgm:spPr/>
    </dgm:pt>
    <dgm:pt modelId="{D0C6B3F0-7091-43A1-8E63-841EEFE01970}" type="pres">
      <dgm:prSet presAssocID="{E26D84A9-FAB1-4A9D-B968-EF375E99863D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BD0A8EE-5112-4D42-A4C9-BB54F9ED7B73}" type="pres">
      <dgm:prSet presAssocID="{2F8042D3-AC90-45E6-9C49-DD3D9C60CE8D}" presName="parSpace" presStyleCnt="0"/>
      <dgm:spPr/>
    </dgm:pt>
    <dgm:pt modelId="{D64FE70C-096C-468E-A8D7-5D84C746CBDD}" type="pres">
      <dgm:prSet presAssocID="{399C7C68-DA8E-4182-BE11-A9B7D7074A6B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A429891-051E-4A33-B106-319E307795AF}" type="pres">
      <dgm:prSet presAssocID="{2A18F3F4-30EE-4A4C-A6B5-0A6D76066E36}" presName="parSpace" presStyleCnt="0"/>
      <dgm:spPr/>
    </dgm:pt>
    <dgm:pt modelId="{7681F15B-CE3C-4CB4-9F07-249BE2C185DC}" type="pres">
      <dgm:prSet presAssocID="{8D1B7630-554D-48C6-AA81-E331B51B4088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CFA09B7C-75A3-48A2-9F3D-6C5001303929}" srcId="{BC18F875-5BC7-4176-B54D-6C6BC8201496}" destId="{399C7C68-DA8E-4182-BE11-A9B7D7074A6B}" srcOrd="3" destOrd="0" parTransId="{5F1016E1-6452-48CE-B3EA-A567F8656B72}" sibTransId="{2A18F3F4-30EE-4A4C-A6B5-0A6D76066E36}"/>
    <dgm:cxn modelId="{C9058155-64A8-42C2-AB41-B4D4757F1C26}" type="presOf" srcId="{BC18F875-5BC7-4176-B54D-6C6BC8201496}" destId="{31813EF0-E444-41B1-BCF8-E4838641D245}" srcOrd="0" destOrd="0" presId="urn:microsoft.com/office/officeart/2005/8/layout/hChevron3"/>
    <dgm:cxn modelId="{B4A84A66-38C4-4A51-9C0F-D9E6418984F3}" type="presOf" srcId="{8D1B7630-554D-48C6-AA81-E331B51B4088}" destId="{7681F15B-CE3C-4CB4-9F07-249BE2C185DC}" srcOrd="0" destOrd="0" presId="urn:microsoft.com/office/officeart/2005/8/layout/hChevron3"/>
    <dgm:cxn modelId="{55314BFF-1FB3-4664-8CD0-08720C5028E0}" type="presOf" srcId="{1037153E-6C5D-4116-98A9-F2FF7C19942A}" destId="{CB4A06AE-3513-4CB5-8905-3C29EE464956}" srcOrd="0" destOrd="0" presId="urn:microsoft.com/office/officeart/2005/8/layout/hChevron3"/>
    <dgm:cxn modelId="{5E360756-7C49-477E-A260-0F45CDA77008}" srcId="{BC18F875-5BC7-4176-B54D-6C6BC8201496}" destId="{E26D84A9-FAB1-4A9D-B968-EF375E99863D}" srcOrd="2" destOrd="0" parTransId="{E2211E9B-C682-4869-A452-D1EBDDF19818}" sibTransId="{2F8042D3-AC90-45E6-9C49-DD3D9C60CE8D}"/>
    <dgm:cxn modelId="{FB872CC1-B029-4AE7-9DEF-FFE363E714AF}" type="presOf" srcId="{AFE14326-514A-4110-ADCA-8F317CFC6669}" destId="{7C4F3676-FA1D-48ED-8E9D-C63CE0CAECC2}" srcOrd="0" destOrd="0" presId="urn:microsoft.com/office/officeart/2005/8/layout/hChevron3"/>
    <dgm:cxn modelId="{61C12A40-31C7-453F-A3FE-0FDFEB38D59A}" srcId="{BC18F875-5BC7-4176-B54D-6C6BC8201496}" destId="{AFE14326-514A-4110-ADCA-8F317CFC6669}" srcOrd="0" destOrd="0" parTransId="{881C3DAF-272A-465A-8B62-404234208940}" sibTransId="{1A1FBBE9-2CD4-4E96-8BB8-2CB705EFCD25}"/>
    <dgm:cxn modelId="{8F1E3CBD-2CD1-42ED-BDA3-B24DA14B3D43}" srcId="{BC18F875-5BC7-4176-B54D-6C6BC8201496}" destId="{8D1B7630-554D-48C6-AA81-E331B51B4088}" srcOrd="4" destOrd="0" parTransId="{15CE6C2A-7621-4E9D-B076-AC2D84E6B2C9}" sibTransId="{7BB54186-D073-49B9-B386-2E4C9235CD57}"/>
    <dgm:cxn modelId="{CE718900-4C98-4611-ABFC-50E85396101E}" type="presOf" srcId="{399C7C68-DA8E-4182-BE11-A9B7D7074A6B}" destId="{D64FE70C-096C-468E-A8D7-5D84C746CBDD}" srcOrd="0" destOrd="0" presId="urn:microsoft.com/office/officeart/2005/8/layout/hChevron3"/>
    <dgm:cxn modelId="{6586BF5B-CF5C-498E-9398-6863691BABE8}" type="presOf" srcId="{E26D84A9-FAB1-4A9D-B968-EF375E99863D}" destId="{D0C6B3F0-7091-43A1-8E63-841EEFE01970}" srcOrd="0" destOrd="0" presId="urn:microsoft.com/office/officeart/2005/8/layout/hChevron3"/>
    <dgm:cxn modelId="{87050626-A2C6-48DD-AF0D-443D48162DCC}" srcId="{BC18F875-5BC7-4176-B54D-6C6BC8201496}" destId="{1037153E-6C5D-4116-98A9-F2FF7C19942A}" srcOrd="1" destOrd="0" parTransId="{FD679EAD-3D91-4913-B7A8-55558F52654A}" sibTransId="{5D30201A-A039-4BED-BC4F-FFAA373497B7}"/>
    <dgm:cxn modelId="{2A250395-0518-4E5B-A2A5-F9ABD7366189}" type="presParOf" srcId="{31813EF0-E444-41B1-BCF8-E4838641D245}" destId="{7C4F3676-FA1D-48ED-8E9D-C63CE0CAECC2}" srcOrd="0" destOrd="0" presId="urn:microsoft.com/office/officeart/2005/8/layout/hChevron3"/>
    <dgm:cxn modelId="{08B66FA7-8C7D-4E1B-A242-B963238716D2}" type="presParOf" srcId="{31813EF0-E444-41B1-BCF8-E4838641D245}" destId="{2F6154A1-79EC-4670-B116-FBD37B4FA446}" srcOrd="1" destOrd="0" presId="urn:microsoft.com/office/officeart/2005/8/layout/hChevron3"/>
    <dgm:cxn modelId="{D73BB662-CFD4-4FCD-9D8D-784A7048F108}" type="presParOf" srcId="{31813EF0-E444-41B1-BCF8-E4838641D245}" destId="{CB4A06AE-3513-4CB5-8905-3C29EE464956}" srcOrd="2" destOrd="0" presId="urn:microsoft.com/office/officeart/2005/8/layout/hChevron3"/>
    <dgm:cxn modelId="{77EFD61A-A535-4C19-ABC0-236967C2889C}" type="presParOf" srcId="{31813EF0-E444-41B1-BCF8-E4838641D245}" destId="{79C82D36-A1BF-4055-A6A8-168E85A4DBB6}" srcOrd="3" destOrd="0" presId="urn:microsoft.com/office/officeart/2005/8/layout/hChevron3"/>
    <dgm:cxn modelId="{A640A6DB-1DBC-4532-B277-D50FCE03962B}" type="presParOf" srcId="{31813EF0-E444-41B1-BCF8-E4838641D245}" destId="{D0C6B3F0-7091-43A1-8E63-841EEFE01970}" srcOrd="4" destOrd="0" presId="urn:microsoft.com/office/officeart/2005/8/layout/hChevron3"/>
    <dgm:cxn modelId="{33684630-EF8A-4062-BBF0-1A4F06736E8B}" type="presParOf" srcId="{31813EF0-E444-41B1-BCF8-E4838641D245}" destId="{BBD0A8EE-5112-4D42-A4C9-BB54F9ED7B73}" srcOrd="5" destOrd="0" presId="urn:microsoft.com/office/officeart/2005/8/layout/hChevron3"/>
    <dgm:cxn modelId="{C56418A3-E57A-49D1-A09C-BE0D0B882F61}" type="presParOf" srcId="{31813EF0-E444-41B1-BCF8-E4838641D245}" destId="{D64FE70C-096C-468E-A8D7-5D84C746CBDD}" srcOrd="6" destOrd="0" presId="urn:microsoft.com/office/officeart/2005/8/layout/hChevron3"/>
    <dgm:cxn modelId="{8CD784A0-7B10-48B3-B194-63AB30A63E7D}" type="presParOf" srcId="{31813EF0-E444-41B1-BCF8-E4838641D245}" destId="{CA429891-051E-4A33-B106-319E307795AF}" srcOrd="7" destOrd="0" presId="urn:microsoft.com/office/officeart/2005/8/layout/hChevron3"/>
    <dgm:cxn modelId="{5213790B-4E27-47BA-BB14-E8706791EB76}" type="presParOf" srcId="{31813EF0-E444-41B1-BCF8-E4838641D245}" destId="{7681F15B-CE3C-4CB4-9F07-249BE2C185DC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9B516-C28B-476F-AFC2-E975AEBC0A37}">
      <dsp:nvSpPr>
        <dsp:cNvPr id="0" name=""/>
        <dsp:cNvSpPr/>
      </dsp:nvSpPr>
      <dsp:spPr>
        <a:xfrm rot="5400000">
          <a:off x="2735885" y="819663"/>
          <a:ext cx="719843" cy="81951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5B9BD5">
            <a:tint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8DDDE-E4F9-4218-9AAD-AA007589B6A5}">
      <dsp:nvSpPr>
        <dsp:cNvPr id="0" name=""/>
        <dsp:cNvSpPr/>
      </dsp:nvSpPr>
      <dsp:spPr>
        <a:xfrm>
          <a:off x="2545171" y="21703"/>
          <a:ext cx="1211791" cy="848215"/>
        </a:xfrm>
        <a:prstGeom prst="roundRect">
          <a:avLst>
            <a:gd name="adj" fmla="val 16670"/>
          </a:avLst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Dimension</a:t>
          </a:r>
        </a:p>
      </dsp:txBody>
      <dsp:txXfrm>
        <a:off x="2586585" y="63117"/>
        <a:ext cx="1128963" cy="765387"/>
      </dsp:txXfrm>
    </dsp:sp>
    <dsp:sp modelId="{87F01EEF-7A8A-47C1-9EE3-7C68E40A92EE}">
      <dsp:nvSpPr>
        <dsp:cNvPr id="0" name=""/>
        <dsp:cNvSpPr/>
      </dsp:nvSpPr>
      <dsp:spPr>
        <a:xfrm>
          <a:off x="3750793" y="102600"/>
          <a:ext cx="893680" cy="685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E" sz="1300" b="1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750793" y="102600"/>
        <a:ext cx="893680" cy="685564"/>
      </dsp:txXfrm>
    </dsp:sp>
    <dsp:sp modelId="{0EE3079B-1A00-4072-B231-6B468292BE17}">
      <dsp:nvSpPr>
        <dsp:cNvPr id="0" name=""/>
        <dsp:cNvSpPr/>
      </dsp:nvSpPr>
      <dsp:spPr>
        <a:xfrm rot="5400000">
          <a:off x="3743551" y="1772489"/>
          <a:ext cx="719843" cy="81951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5B9BD5">
            <a:tint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EFFD08-07B0-4525-AC2E-A7694AC83E42}">
      <dsp:nvSpPr>
        <dsp:cNvPr id="0" name=""/>
        <dsp:cNvSpPr/>
      </dsp:nvSpPr>
      <dsp:spPr>
        <a:xfrm>
          <a:off x="3525535" y="967700"/>
          <a:ext cx="1211791" cy="848215"/>
        </a:xfrm>
        <a:prstGeom prst="roundRect">
          <a:avLst>
            <a:gd name="adj" fmla="val 16670"/>
          </a:avLst>
        </a:prstGeom>
        <a:solidFill>
          <a:srgbClr val="ED7D31">
            <a:lumMod val="75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b="1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Domain</a:t>
          </a:r>
        </a:p>
      </dsp:txBody>
      <dsp:txXfrm>
        <a:off x="3566949" y="1009114"/>
        <a:ext cx="1128963" cy="765387"/>
      </dsp:txXfrm>
    </dsp:sp>
    <dsp:sp modelId="{A7B433DF-6CA8-431F-B460-EC843203088E}">
      <dsp:nvSpPr>
        <dsp:cNvPr id="0" name=""/>
        <dsp:cNvSpPr/>
      </dsp:nvSpPr>
      <dsp:spPr>
        <a:xfrm>
          <a:off x="4764628" y="1055425"/>
          <a:ext cx="881341" cy="685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E" sz="13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4764628" y="1055425"/>
        <a:ext cx="881341" cy="685564"/>
      </dsp:txXfrm>
    </dsp:sp>
    <dsp:sp modelId="{1A605972-43ED-4E32-A7F5-1C2E13DADFB4}">
      <dsp:nvSpPr>
        <dsp:cNvPr id="0" name=""/>
        <dsp:cNvSpPr/>
      </dsp:nvSpPr>
      <dsp:spPr>
        <a:xfrm rot="5400000">
          <a:off x="4751217" y="2725314"/>
          <a:ext cx="719843" cy="81951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5B9BD5">
            <a:tint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7D830A-677E-4461-A843-24A20534DB29}">
      <dsp:nvSpPr>
        <dsp:cNvPr id="0" name=""/>
        <dsp:cNvSpPr/>
      </dsp:nvSpPr>
      <dsp:spPr>
        <a:xfrm>
          <a:off x="4540035" y="1920526"/>
          <a:ext cx="1211791" cy="848215"/>
        </a:xfrm>
        <a:prstGeom prst="roundRect">
          <a:avLst>
            <a:gd name="adj" fmla="val 1667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b="1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Standard</a:t>
          </a:r>
        </a:p>
      </dsp:txBody>
      <dsp:txXfrm>
        <a:off x="4581449" y="1961940"/>
        <a:ext cx="1128963" cy="765387"/>
      </dsp:txXfrm>
    </dsp:sp>
    <dsp:sp modelId="{D40EBF60-4E8D-43B5-85AB-43D96793782E}">
      <dsp:nvSpPr>
        <dsp:cNvPr id="0" name=""/>
        <dsp:cNvSpPr/>
      </dsp:nvSpPr>
      <dsp:spPr>
        <a:xfrm>
          <a:off x="5772294" y="2008250"/>
          <a:ext cx="881341" cy="685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E" sz="13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5772294" y="2008250"/>
        <a:ext cx="881341" cy="685564"/>
      </dsp:txXfrm>
    </dsp:sp>
    <dsp:sp modelId="{5B8A3338-DF7E-4B19-8C65-6B33154A8BA7}">
      <dsp:nvSpPr>
        <dsp:cNvPr id="0" name=""/>
        <dsp:cNvSpPr/>
      </dsp:nvSpPr>
      <dsp:spPr>
        <a:xfrm>
          <a:off x="5568167" y="2880179"/>
          <a:ext cx="1211791" cy="848215"/>
        </a:xfrm>
        <a:prstGeom prst="roundRect">
          <a:avLst>
            <a:gd name="adj" fmla="val 16670"/>
          </a:avLst>
        </a:prstGeom>
        <a:solidFill>
          <a:srgbClr val="70AD47">
            <a:lumMod val="75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b="1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Statement of Practice</a:t>
          </a:r>
        </a:p>
      </dsp:txBody>
      <dsp:txXfrm>
        <a:off x="5609581" y="2921593"/>
        <a:ext cx="1128963" cy="7653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A6F8E-1FD5-4184-B650-8C0261ED7A24}">
      <dsp:nvSpPr>
        <dsp:cNvPr id="0" name=""/>
        <dsp:cNvSpPr/>
      </dsp:nvSpPr>
      <dsp:spPr>
        <a:xfrm rot="5400000">
          <a:off x="2137194" y="1829500"/>
          <a:ext cx="1565798" cy="178260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CFEEAE-02E1-46D8-80E8-45280AC94081}">
      <dsp:nvSpPr>
        <dsp:cNvPr id="0" name=""/>
        <dsp:cNvSpPr/>
      </dsp:nvSpPr>
      <dsp:spPr>
        <a:xfrm>
          <a:off x="1529301" y="166327"/>
          <a:ext cx="1813856" cy="1845032"/>
        </a:xfrm>
        <a:prstGeom prst="roundRect">
          <a:avLst>
            <a:gd name="adj" fmla="val 16670"/>
          </a:avLst>
        </a:prstGeom>
        <a:solidFill>
          <a:srgbClr val="FF1111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b="1" kern="1200" dirty="0" smtClean="0">
              <a:solidFill>
                <a:schemeClr val="tx1"/>
              </a:solidFill>
            </a:rPr>
            <a:t>Quality Framework</a:t>
          </a:r>
          <a:endParaRPr lang="en-IE" sz="2400" b="1" kern="1200" dirty="0">
            <a:solidFill>
              <a:schemeClr val="tx1"/>
            </a:solidFill>
          </a:endParaRPr>
        </a:p>
      </dsp:txBody>
      <dsp:txXfrm>
        <a:off x="1617862" y="254888"/>
        <a:ext cx="1636734" cy="1667910"/>
      </dsp:txXfrm>
    </dsp:sp>
    <dsp:sp modelId="{DA47538E-0F8F-47D0-BCE2-A7F8F48EACC6}">
      <dsp:nvSpPr>
        <dsp:cNvPr id="0" name=""/>
        <dsp:cNvSpPr/>
      </dsp:nvSpPr>
      <dsp:spPr>
        <a:xfrm>
          <a:off x="4279846" y="11330"/>
          <a:ext cx="2073869" cy="2008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400" kern="1200" dirty="0" smtClean="0"/>
            <a:t>Provides the focus for our evaluation and the standards that inform our judgements </a:t>
          </a:r>
          <a:endParaRPr lang="en-IE" sz="1400" kern="1200" dirty="0"/>
        </a:p>
      </dsp:txBody>
      <dsp:txXfrm>
        <a:off x="4279846" y="11330"/>
        <a:ext cx="2073869" cy="2008069"/>
      </dsp:txXfrm>
    </dsp:sp>
    <dsp:sp modelId="{6D69E4EF-17B8-4746-AD61-BED2B873E1B2}">
      <dsp:nvSpPr>
        <dsp:cNvPr id="0" name=""/>
        <dsp:cNvSpPr/>
      </dsp:nvSpPr>
      <dsp:spPr>
        <a:xfrm>
          <a:off x="3909884" y="2166361"/>
          <a:ext cx="1769389" cy="1845032"/>
        </a:xfrm>
        <a:prstGeom prst="roundRect">
          <a:avLst>
            <a:gd name="adj" fmla="val 16670"/>
          </a:avLst>
        </a:prstGeom>
        <a:solidFill>
          <a:srgbClr val="FFC00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b="1" kern="1200" dirty="0" smtClean="0">
              <a:solidFill>
                <a:schemeClr val="tx1"/>
              </a:solidFill>
            </a:rPr>
            <a:t>Quality Continuum </a:t>
          </a:r>
          <a:endParaRPr lang="en-IE" sz="2400" b="1" kern="1200" dirty="0">
            <a:solidFill>
              <a:schemeClr val="tx1"/>
            </a:solidFill>
          </a:endParaRPr>
        </a:p>
      </dsp:txBody>
      <dsp:txXfrm>
        <a:off x="3996274" y="2252751"/>
        <a:ext cx="1596609" cy="1672252"/>
      </dsp:txXfrm>
    </dsp:sp>
    <dsp:sp modelId="{A7957633-F268-4838-80F6-7F2A19142103}">
      <dsp:nvSpPr>
        <dsp:cNvPr id="0" name=""/>
        <dsp:cNvSpPr/>
      </dsp:nvSpPr>
      <dsp:spPr>
        <a:xfrm>
          <a:off x="5987543" y="2374090"/>
          <a:ext cx="1527345" cy="1491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400" kern="1200" dirty="0" smtClean="0"/>
            <a:t>Provides the language to articulate our judgements </a:t>
          </a:r>
          <a:endParaRPr lang="en-IE" sz="1400" kern="1200" dirty="0"/>
        </a:p>
      </dsp:txBody>
      <dsp:txXfrm>
        <a:off x="5987543" y="2374090"/>
        <a:ext cx="1527345" cy="14912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4F3676-FA1D-48ED-8E9D-C63CE0CAECC2}">
      <dsp:nvSpPr>
        <dsp:cNvPr id="0" name=""/>
        <dsp:cNvSpPr/>
      </dsp:nvSpPr>
      <dsp:spPr>
        <a:xfrm>
          <a:off x="688" y="45369"/>
          <a:ext cx="1341648" cy="5366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/>
            <a:t>Weak</a:t>
          </a:r>
          <a:endParaRPr lang="en-IE" sz="1200" kern="1200" dirty="0"/>
        </a:p>
      </dsp:txBody>
      <dsp:txXfrm>
        <a:off x="688" y="45369"/>
        <a:ext cx="1207483" cy="536659"/>
      </dsp:txXfrm>
    </dsp:sp>
    <dsp:sp modelId="{CB4A06AE-3513-4CB5-8905-3C29EE464956}">
      <dsp:nvSpPr>
        <dsp:cNvPr id="0" name=""/>
        <dsp:cNvSpPr/>
      </dsp:nvSpPr>
      <dsp:spPr>
        <a:xfrm>
          <a:off x="1074006" y="45369"/>
          <a:ext cx="1341648" cy="5366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/>
            <a:t>Fair</a:t>
          </a:r>
          <a:endParaRPr lang="en-IE" sz="1200" kern="1200" dirty="0"/>
        </a:p>
      </dsp:txBody>
      <dsp:txXfrm>
        <a:off x="1342336" y="45369"/>
        <a:ext cx="804989" cy="536659"/>
      </dsp:txXfrm>
    </dsp:sp>
    <dsp:sp modelId="{D0C6B3F0-7091-43A1-8E63-841EEFE01970}">
      <dsp:nvSpPr>
        <dsp:cNvPr id="0" name=""/>
        <dsp:cNvSpPr/>
      </dsp:nvSpPr>
      <dsp:spPr>
        <a:xfrm>
          <a:off x="2147325" y="45369"/>
          <a:ext cx="1341648" cy="5366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/>
            <a:t>Satisfactory</a:t>
          </a:r>
          <a:endParaRPr lang="en-IE" sz="1200" kern="1200" dirty="0"/>
        </a:p>
      </dsp:txBody>
      <dsp:txXfrm>
        <a:off x="2415655" y="45369"/>
        <a:ext cx="804989" cy="536659"/>
      </dsp:txXfrm>
    </dsp:sp>
    <dsp:sp modelId="{D64FE70C-096C-468E-A8D7-5D84C746CBDD}">
      <dsp:nvSpPr>
        <dsp:cNvPr id="0" name=""/>
        <dsp:cNvSpPr/>
      </dsp:nvSpPr>
      <dsp:spPr>
        <a:xfrm>
          <a:off x="3220644" y="45369"/>
          <a:ext cx="1341648" cy="5366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/>
            <a:t>Good</a:t>
          </a:r>
          <a:endParaRPr lang="en-IE" sz="1200" kern="1200" dirty="0"/>
        </a:p>
      </dsp:txBody>
      <dsp:txXfrm>
        <a:off x="3488974" y="45369"/>
        <a:ext cx="804989" cy="536659"/>
      </dsp:txXfrm>
    </dsp:sp>
    <dsp:sp modelId="{7681F15B-CE3C-4CB4-9F07-249BE2C185DC}">
      <dsp:nvSpPr>
        <dsp:cNvPr id="0" name=""/>
        <dsp:cNvSpPr/>
      </dsp:nvSpPr>
      <dsp:spPr>
        <a:xfrm>
          <a:off x="4293963" y="45369"/>
          <a:ext cx="1341648" cy="5366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/>
            <a:t>Very Good</a:t>
          </a:r>
          <a:endParaRPr lang="en-IE" sz="1200" kern="1200" dirty="0"/>
        </a:p>
      </dsp:txBody>
      <dsp:txXfrm>
        <a:off x="4562293" y="45369"/>
        <a:ext cx="804989" cy="536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B092F-17DE-44B9-A73E-CB1B168A2EC7}" type="datetimeFigureOut">
              <a:rPr lang="en-IE" smtClean="0"/>
              <a:t>13/10/2017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493A7-9E97-4097-91BE-A34EA478D482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5310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4202C-5A5B-43CF-913B-1D3AF7E5CDE4}" type="datetimeFigureOut">
              <a:rPr lang="en-IE" smtClean="0"/>
              <a:t>13/10/2017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CCD9E-B648-40A9-851D-5019BD8330A8}" type="slidenum">
              <a:rPr lang="en-IE" smtClean="0"/>
              <a:t>‹nr.›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6822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CCD9E-B648-40A9-851D-5019BD8330A8}" type="slidenum">
              <a:rPr lang="en-IE" smtClean="0"/>
              <a:t>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57234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CCD9E-B648-40A9-851D-5019BD8330A8}" type="slidenum">
              <a:rPr lang="en-IE" smtClean="0"/>
              <a:t>10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00601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CCD9E-B648-40A9-851D-5019BD8330A8}" type="slidenum">
              <a:rPr lang="en-IE" smtClean="0"/>
              <a:t>11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97300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7DD63-0A3D-4FA4-B80A-8989E41476D5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247560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CCD9E-B648-40A9-851D-5019BD8330A8}" type="slidenum">
              <a:rPr lang="en-IE" smtClean="0"/>
              <a:t>13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065185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CCD9E-B648-40A9-851D-5019BD8330A8}" type="slidenum">
              <a:rPr lang="en-IE" smtClean="0"/>
              <a:t>14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637619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CCD9E-B648-40A9-851D-5019BD8330A8}" type="slidenum">
              <a:rPr lang="en-IE" smtClean="0"/>
              <a:t>15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018563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CCD9E-B648-40A9-851D-5019BD8330A8}" type="slidenum">
              <a:rPr lang="en-IE" smtClean="0"/>
              <a:t>16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30032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CCD9E-B648-40A9-851D-5019BD8330A8}" type="slidenum">
              <a:rPr lang="en-IE" smtClean="0"/>
              <a:t>17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31834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CCD9E-B648-40A9-851D-5019BD8330A8}" type="slidenum">
              <a:rPr lang="en-IE" smtClean="0"/>
              <a:t>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24819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CCD9E-B648-40A9-851D-5019BD8330A8}" type="slidenum">
              <a:rPr lang="en-IE" smtClean="0"/>
              <a:t>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46542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I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CCD9E-B648-40A9-851D-5019BD8330A8}" type="slidenum">
              <a:rPr lang="en-IE" smtClean="0"/>
              <a:t>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1464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E9890-B114-407C-9FEF-C521A78FCC89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12248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E9890-B114-407C-9FEF-C521A78FCC89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6857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CCD9E-B648-40A9-851D-5019BD8330A8}" type="slidenum">
              <a:rPr lang="en-IE" smtClean="0"/>
              <a:t>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93251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CCD9E-B648-40A9-851D-5019BD8330A8}" type="slidenum">
              <a:rPr lang="en-IE" smtClean="0"/>
              <a:t>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24618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CCD9E-B648-40A9-851D-5019BD8330A8}" type="slidenum">
              <a:rPr lang="en-IE" smtClean="0"/>
              <a:t>9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31973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035E-C875-4701-9FFD-DF353B371FA7}" type="datetimeFigureOut">
              <a:rPr lang="en-IE" smtClean="0"/>
              <a:pPr/>
              <a:t>13/10/2017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4580-6669-40E7-A727-DE4F1386261C}" type="slidenum">
              <a:rPr lang="en-IE" smtClean="0"/>
              <a:pPr/>
              <a:t>‹nr.›</a:t>
            </a:fld>
            <a:endParaRPr lang="en-IE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0352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035E-C875-4701-9FFD-DF353B371FA7}" type="datetimeFigureOut">
              <a:rPr lang="en-IE" smtClean="0"/>
              <a:pPr/>
              <a:t>13/10/2017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4580-6669-40E7-A727-DE4F1386261C}" type="slidenum">
              <a:rPr lang="en-IE" smtClean="0"/>
              <a:pPr/>
              <a:t>‹nr.›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1659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035E-C875-4701-9FFD-DF353B371FA7}" type="datetimeFigureOut">
              <a:rPr lang="en-IE" smtClean="0"/>
              <a:pPr/>
              <a:t>13/10/2017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4580-6669-40E7-A727-DE4F1386261C}" type="slidenum">
              <a:rPr lang="en-IE" smtClean="0"/>
              <a:pPr/>
              <a:t>‹nr.›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437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035E-C875-4701-9FFD-DF353B371FA7}" type="datetimeFigureOut">
              <a:rPr lang="en-IE" smtClean="0"/>
              <a:pPr/>
              <a:t>13/10/2017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4580-6669-40E7-A727-DE4F1386261C}" type="slidenum">
              <a:rPr lang="en-IE" smtClean="0"/>
              <a:pPr/>
              <a:t>‹nr.›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0924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035E-C875-4701-9FFD-DF353B371FA7}" type="datetimeFigureOut">
              <a:rPr lang="en-IE" smtClean="0"/>
              <a:pPr/>
              <a:t>13/10/2017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4580-6669-40E7-A727-DE4F1386261C}" type="slidenum">
              <a:rPr lang="en-IE" smtClean="0"/>
              <a:pPr/>
              <a:t>‹nr.›</a:t>
            </a:fld>
            <a:endParaRPr lang="en-IE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57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035E-C875-4701-9FFD-DF353B371FA7}" type="datetimeFigureOut">
              <a:rPr lang="en-IE" smtClean="0"/>
              <a:pPr/>
              <a:t>13/10/2017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4580-6669-40E7-A727-DE4F1386261C}" type="slidenum">
              <a:rPr lang="en-IE" smtClean="0"/>
              <a:pPr/>
              <a:t>‹nr.›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0643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035E-C875-4701-9FFD-DF353B371FA7}" type="datetimeFigureOut">
              <a:rPr lang="en-IE" smtClean="0"/>
              <a:pPr/>
              <a:t>13/10/2017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4580-6669-40E7-A727-DE4F1386261C}" type="slidenum">
              <a:rPr lang="en-IE" smtClean="0"/>
              <a:pPr/>
              <a:t>‹nr.›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2612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035E-C875-4701-9FFD-DF353B371FA7}" type="datetimeFigureOut">
              <a:rPr lang="en-IE" smtClean="0"/>
              <a:pPr/>
              <a:t>13/10/2017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4580-6669-40E7-A727-DE4F1386261C}" type="slidenum">
              <a:rPr lang="en-IE" smtClean="0"/>
              <a:pPr/>
              <a:t>‹nr.›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6004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035E-C875-4701-9FFD-DF353B371FA7}" type="datetimeFigureOut">
              <a:rPr lang="en-IE" smtClean="0"/>
              <a:pPr/>
              <a:t>13/10/2017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4580-6669-40E7-A727-DE4F1386261C}" type="slidenum">
              <a:rPr lang="en-IE" smtClean="0"/>
              <a:pPr/>
              <a:t>‹nr.›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856329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4DC035E-C875-4701-9FFD-DF353B371FA7}" type="datetimeFigureOut">
              <a:rPr lang="en-IE" smtClean="0"/>
              <a:pPr/>
              <a:t>13/10/2017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E" dirty="0">
              <a:solidFill>
                <a:srgbClr val="455F5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9C4580-6669-40E7-A727-DE4F1386261C}" type="slidenum">
              <a:rPr lang="en-IE" smtClean="0">
                <a:solidFill>
                  <a:srgbClr val="455F51"/>
                </a:solidFill>
              </a:rPr>
              <a:pPr/>
              <a:t>‹nr.›</a:t>
            </a:fld>
            <a:endParaRPr lang="en-IE" dirty="0">
              <a:solidFill>
                <a:srgbClr val="455F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8171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035E-C875-4701-9FFD-DF353B371FA7}" type="datetimeFigureOut">
              <a:rPr lang="en-IE" smtClean="0"/>
              <a:pPr/>
              <a:t>13/10/2017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4580-6669-40E7-A727-DE4F1386261C}" type="slidenum">
              <a:rPr lang="en-IE" smtClean="0"/>
              <a:pPr/>
              <a:t>‹nr.›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5645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4DC035E-C875-4701-9FFD-DF353B371FA7}" type="datetimeFigureOut">
              <a:rPr lang="en-IE" smtClean="0"/>
              <a:pPr/>
              <a:t>13/10/2017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79C4580-6669-40E7-A727-DE4F1386261C}" type="slidenum">
              <a:rPr lang="en-IE" smtClean="0"/>
              <a:pPr/>
              <a:t>‹nr.›</a:t>
            </a:fld>
            <a:endParaRPr lang="en-IE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77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schoolself-evaluation.ie/post-primary/wp-content/uploads/sites/3/2016/08/School-Self-Evaluation-Guidelines-2016-2020_Post-Primary_English_WEB.pdf" TargetMode="External"/><Relationship Id="rId3" Type="http://schemas.openxmlformats.org/officeDocument/2006/relationships/hyperlink" Target="https://www.education.ie/en/" TargetMode="External"/><Relationship Id="rId7" Type="http://schemas.openxmlformats.org/officeDocument/2006/relationships/hyperlink" Target="http://schoolself-evaluation.ie/primary/wp-content/uploads/sites/2/2016/08/School-Self-Evaluation-Guidelines-2016-2020_Primary_English_WEB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ducation.ie/en/Publications/Inspection-Reports-Publications/Evaluation-Reports-Guidelines/Looking-at-Our-School-2016-A-Quality-Framework-for-Post-Primary-schools.pdf" TargetMode="External"/><Relationship Id="rId5" Type="http://schemas.openxmlformats.org/officeDocument/2006/relationships/hyperlink" Target="https://www.education.ie/en/Publications/Inspection-Reports-Publications/Evaluation-Reports-Guidelines/Looking-at-Our-School-2016-A-Quality-Framework-for-Primary-Schools.pdf" TargetMode="External"/><Relationship Id="rId4" Type="http://schemas.openxmlformats.org/officeDocument/2006/relationships/hyperlink" Target="http://www.schoolself-evaluation.i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265264" cy="3566160"/>
          </a:xfrm>
        </p:spPr>
        <p:txBody>
          <a:bodyPr/>
          <a:lstStyle/>
          <a:p>
            <a:r>
              <a:rPr lang="en-IE" sz="7200" dirty="0" smtClean="0">
                <a:solidFill>
                  <a:schemeClr val="accent1"/>
                </a:solidFill>
              </a:rPr>
              <a:t>Looking at Our School 2016</a:t>
            </a:r>
            <a:br>
              <a:rPr lang="en-IE" sz="7200" dirty="0" smtClean="0">
                <a:solidFill>
                  <a:schemeClr val="accent1"/>
                </a:solidFill>
              </a:rPr>
            </a:br>
            <a:r>
              <a:rPr lang="en-IE" sz="4400" b="1" dirty="0" smtClean="0"/>
              <a:t>A Quality Framework for Primary and Post-Primary Schools</a:t>
            </a:r>
            <a:r>
              <a:rPr lang="en-IE" sz="3600" b="1" dirty="0" smtClean="0"/>
              <a:t/>
            </a:r>
            <a:br>
              <a:rPr lang="en-IE" sz="3600" b="1" dirty="0" smtClean="0"/>
            </a:br>
            <a:r>
              <a:rPr lang="en-IE" sz="3600" b="1" dirty="0"/>
              <a:t/>
            </a:r>
            <a:br>
              <a:rPr lang="en-IE" sz="3600" b="1" dirty="0"/>
            </a:br>
            <a:r>
              <a:rPr lang="en-IE" sz="3600" b="1" i="1" dirty="0" smtClean="0">
                <a:solidFill>
                  <a:schemeClr val="accent1"/>
                </a:solidFill>
              </a:rPr>
              <a:t> </a:t>
            </a:r>
            <a:endParaRPr lang="en-IE" sz="3600" b="1" i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b="1" dirty="0" smtClean="0"/>
              <a:t>SICI, Malta, October 2017</a:t>
            </a:r>
          </a:p>
          <a:p>
            <a:r>
              <a:rPr lang="en-IE" dirty="0" smtClean="0"/>
              <a:t>Emer Egan, deputy chief inspector</a:t>
            </a:r>
          </a:p>
          <a:p>
            <a:r>
              <a:rPr lang="en-IE" dirty="0" err="1" smtClean="0"/>
              <a:t>pÁdraig</a:t>
            </a:r>
            <a:r>
              <a:rPr lang="en-IE" dirty="0" smtClean="0"/>
              <a:t> mac </a:t>
            </a:r>
            <a:r>
              <a:rPr lang="en-IE" dirty="0" err="1" smtClean="0"/>
              <a:t>fhlannchadha,</a:t>
            </a:r>
            <a:r>
              <a:rPr lang="en-IE" dirty="0" smtClean="0"/>
              <a:t> assistant chief inspector (national coordinator) 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7072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779" y="286603"/>
            <a:ext cx="11442356" cy="1450757"/>
          </a:xfrm>
        </p:spPr>
        <p:txBody>
          <a:bodyPr/>
          <a:lstStyle/>
          <a:p>
            <a:r>
              <a:rPr lang="en-IE" dirty="0" smtClean="0">
                <a:latin typeface="+mn-lt"/>
              </a:rPr>
              <a:t>How has the Inspectorate begun to use LAOS?</a:t>
            </a:r>
            <a:endParaRPr lang="en-I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822" y="1737361"/>
            <a:ext cx="11808177" cy="4418740"/>
          </a:xfrm>
        </p:spPr>
        <p:txBody>
          <a:bodyPr>
            <a:noAutofit/>
          </a:bodyPr>
          <a:lstStyle/>
          <a:p>
            <a:r>
              <a:rPr lang="en-IE" sz="2800" b="1" dirty="0" smtClean="0"/>
              <a:t>Providing for the buy-in of inspectors: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800" dirty="0" smtClean="0"/>
              <a:t> LAOS developed within Inspectorate’s Evaluation Support and Research Unit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800" dirty="0" smtClean="0"/>
              <a:t> Body of inspectors consulted regularly during the development phase/trialled indicators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800" dirty="0" smtClean="0"/>
              <a:t> Once finalised, sustained CPD provided for all inspectors at introductory stage and during the early implementation phase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800" dirty="0" smtClean="0"/>
              <a:t> CPD provided centrally, with opportunities for discussion and reflection in small groups in the regions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800" dirty="0" smtClean="0"/>
              <a:t> Feedback from inspectors encouraged - a work in progress …. </a:t>
            </a:r>
          </a:p>
          <a:p>
            <a:r>
              <a:rPr lang="en-IE" sz="2800" dirty="0" smtClean="0"/>
              <a:t>  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65631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989" y="286603"/>
            <a:ext cx="11491784" cy="1450757"/>
          </a:xfrm>
        </p:spPr>
        <p:txBody>
          <a:bodyPr/>
          <a:lstStyle/>
          <a:p>
            <a:r>
              <a:rPr lang="en-IE" dirty="0">
                <a:latin typeface="+mn-lt"/>
              </a:rPr>
              <a:t>How has the Inspectorate begun to use LAOS?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0" y="1845733"/>
            <a:ext cx="11590985" cy="4490673"/>
          </a:xfrm>
        </p:spPr>
        <p:txBody>
          <a:bodyPr>
            <a:normAutofit/>
          </a:bodyPr>
          <a:lstStyle/>
          <a:p>
            <a:r>
              <a:rPr lang="en-IE" sz="2800" b="1" dirty="0" smtClean="0"/>
              <a:t>Ensuring coherence between LAOS and inspection practice and reporting: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800" dirty="0" smtClean="0"/>
              <a:t> Inspection instruments/reporting </a:t>
            </a:r>
            <a:r>
              <a:rPr lang="en-IE" sz="2800" dirty="0"/>
              <a:t>templates </a:t>
            </a:r>
            <a:r>
              <a:rPr lang="en-IE" sz="2800" dirty="0" smtClean="0"/>
              <a:t>reflect domains </a:t>
            </a:r>
            <a:r>
              <a:rPr lang="en-IE" sz="2800" dirty="0"/>
              <a:t>and standards in </a:t>
            </a:r>
            <a:r>
              <a:rPr lang="en-IE" sz="2800" dirty="0" smtClean="0"/>
              <a:t>LAOS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800" dirty="0" smtClean="0"/>
              <a:t> IT system revamped to ensure systematic collection of relevant data</a:t>
            </a:r>
            <a:endParaRPr lang="en-IE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sz="2800" dirty="0" smtClean="0"/>
              <a:t> Inspectors </a:t>
            </a:r>
            <a:r>
              <a:rPr lang="en-IE" sz="2800" dirty="0"/>
              <a:t>encouraged to use the language </a:t>
            </a:r>
            <a:r>
              <a:rPr lang="en-IE" sz="2800" dirty="0" smtClean="0"/>
              <a:t>of LAOS (domains, standards etc.)  when </a:t>
            </a:r>
            <a:r>
              <a:rPr lang="en-IE" sz="2800" dirty="0"/>
              <a:t>providing feedback and reporting to schools, in oral and written </a:t>
            </a:r>
            <a:r>
              <a:rPr lang="en-IE" sz="2800" dirty="0" smtClean="0"/>
              <a:t>forms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800" dirty="0" smtClean="0"/>
              <a:t> New inspection report template introduced – includes a guide for readers on the focus of the inspection and how to read the report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800" dirty="0" smtClean="0"/>
              <a:t> A revised five-point Quality Continuum introduced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59751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6130"/>
            <a:ext cx="11797047" cy="1285778"/>
          </a:xfrm>
        </p:spPr>
        <p:txBody>
          <a:bodyPr>
            <a:noAutofit/>
          </a:bodyPr>
          <a:lstStyle/>
          <a:p>
            <a:r>
              <a:rPr lang="en-IE" dirty="0" smtClean="0">
                <a:solidFill>
                  <a:schemeClr val="tx1"/>
                </a:solidFill>
                <a:latin typeface="+mn-lt"/>
              </a:rPr>
              <a:t>From LAOS to inspection report</a:t>
            </a:r>
            <a:endParaRPr lang="en-IE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B16A-C979-4E8E-96AF-C8755B79FEDF}" type="slidenum">
              <a:rPr lang="en-IE" smtClean="0"/>
              <a:t>12</a:t>
            </a:fld>
            <a:endParaRPr lang="en-IE"/>
          </a:p>
        </p:txBody>
      </p:sp>
      <p:grpSp>
        <p:nvGrpSpPr>
          <p:cNvPr id="18" name="Group 17"/>
          <p:cNvGrpSpPr/>
          <p:nvPr/>
        </p:nvGrpSpPr>
        <p:grpSpPr>
          <a:xfrm>
            <a:off x="6059475" y="1707686"/>
            <a:ext cx="2341616" cy="2341616"/>
            <a:chOff x="5789860" y="359568"/>
            <a:chExt cx="2341616" cy="2341616"/>
          </a:xfrm>
          <a:solidFill>
            <a:schemeClr val="accent2"/>
          </a:solidFill>
        </p:grpSpPr>
        <p:sp>
          <p:nvSpPr>
            <p:cNvPr id="19" name="Pie 18"/>
            <p:cNvSpPr/>
            <p:nvPr/>
          </p:nvSpPr>
          <p:spPr>
            <a:xfrm rot="5400000">
              <a:off x="5789860" y="359568"/>
              <a:ext cx="2341616" cy="2341616"/>
            </a:xfrm>
            <a:prstGeom prst="pieWedge">
              <a:avLst/>
            </a:prstGeom>
            <a:solidFill>
              <a:srgbClr val="D0571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509452"/>
                <a:satOff val="-3415"/>
                <a:lumOff val="-3530"/>
                <a:alphaOff val="0"/>
              </a:schemeClr>
            </a:fillRef>
            <a:effectRef idx="0">
              <a:schemeClr val="accent4">
                <a:hueOff val="-509452"/>
                <a:satOff val="-3415"/>
                <a:lumOff val="-35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Pie 4"/>
            <p:cNvSpPr/>
            <p:nvPr/>
          </p:nvSpPr>
          <p:spPr>
            <a:xfrm>
              <a:off x="5951303" y="1365102"/>
              <a:ext cx="1693890" cy="1169232"/>
            </a:xfrm>
            <a:prstGeom prst="rect">
              <a:avLst/>
            </a:prstGeom>
            <a:solidFill>
              <a:srgbClr val="D05714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kern="1200" dirty="0" smtClean="0"/>
                <a:t>Focusing </a:t>
              </a:r>
              <a:r>
                <a:rPr lang="en-IE" sz="2400" kern="1200" dirty="0"/>
                <a:t>on </a:t>
              </a:r>
              <a:r>
                <a:rPr lang="en-IE" sz="2400" kern="1200" dirty="0" smtClean="0"/>
                <a:t>quality</a:t>
              </a:r>
              <a:endParaRPr lang="en-IE" sz="2400" kern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059475" y="4151939"/>
            <a:ext cx="2341616" cy="2341616"/>
            <a:chOff x="5789860" y="2758023"/>
            <a:chExt cx="2341616" cy="2341616"/>
          </a:xfrm>
        </p:grpSpPr>
        <p:sp>
          <p:nvSpPr>
            <p:cNvPr id="22" name="Pie 21"/>
            <p:cNvSpPr/>
            <p:nvPr/>
          </p:nvSpPr>
          <p:spPr>
            <a:xfrm rot="10800000">
              <a:off x="5789860" y="2758023"/>
              <a:ext cx="2341616" cy="2341616"/>
            </a:xfrm>
            <a:prstGeom prst="pieWedge">
              <a:avLst/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018903"/>
                <a:satOff val="-6830"/>
                <a:lumOff val="-7059"/>
                <a:alphaOff val="0"/>
              </a:schemeClr>
            </a:fillRef>
            <a:effectRef idx="0">
              <a:schemeClr val="accent4">
                <a:hueOff val="-1018903"/>
                <a:satOff val="-6830"/>
                <a:lumOff val="-705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Pie 4"/>
            <p:cNvSpPr/>
            <p:nvPr/>
          </p:nvSpPr>
          <p:spPr>
            <a:xfrm>
              <a:off x="5951303" y="2863291"/>
              <a:ext cx="1693890" cy="1304144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kern="1200" dirty="0"/>
                <a:t>Gathering the evidence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646898" y="4151939"/>
            <a:ext cx="2341617" cy="2341616"/>
            <a:chOff x="3340086" y="2758023"/>
            <a:chExt cx="2341617" cy="2341616"/>
          </a:xfrm>
          <a:solidFill>
            <a:srgbClr val="92D050"/>
          </a:solidFill>
        </p:grpSpPr>
        <p:sp>
          <p:nvSpPr>
            <p:cNvPr id="25" name="Pie 24"/>
            <p:cNvSpPr/>
            <p:nvPr/>
          </p:nvSpPr>
          <p:spPr>
            <a:xfrm rot="16200000">
              <a:off x="3340086" y="2758023"/>
              <a:ext cx="2341616" cy="2341616"/>
            </a:xfrm>
            <a:prstGeom prst="pieWedg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528355"/>
                <a:satOff val="-10245"/>
                <a:lumOff val="-10589"/>
                <a:alphaOff val="0"/>
              </a:schemeClr>
            </a:fillRef>
            <a:effectRef idx="0">
              <a:schemeClr val="accent4">
                <a:hueOff val="-1528355"/>
                <a:satOff val="-10245"/>
                <a:lumOff val="-1058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Pie 4"/>
            <p:cNvSpPr/>
            <p:nvPr/>
          </p:nvSpPr>
          <p:spPr>
            <a:xfrm>
              <a:off x="3704591" y="2758023"/>
              <a:ext cx="1977112" cy="165577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kern="1200" dirty="0"/>
                <a:t>Forming a judgement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646898" y="1707686"/>
            <a:ext cx="2341616" cy="2341616"/>
            <a:chOff x="3340086" y="308249"/>
            <a:chExt cx="2341616" cy="2341616"/>
          </a:xfrm>
          <a:solidFill>
            <a:srgbClr val="FFC000"/>
          </a:solidFill>
        </p:grpSpPr>
        <p:sp>
          <p:nvSpPr>
            <p:cNvPr id="28" name="Pie 27"/>
            <p:cNvSpPr/>
            <p:nvPr/>
          </p:nvSpPr>
          <p:spPr>
            <a:xfrm>
              <a:off x="3340086" y="308249"/>
              <a:ext cx="2341616" cy="2341616"/>
            </a:xfrm>
            <a:prstGeom prst="pieWedg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Pie 4"/>
            <p:cNvSpPr/>
            <p:nvPr/>
          </p:nvSpPr>
          <p:spPr>
            <a:xfrm>
              <a:off x="4025929" y="994092"/>
              <a:ext cx="1655773" cy="165577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kern="1200" dirty="0"/>
                <a:t>Reporting on quality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898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latin typeface="+mn-lt"/>
              </a:rPr>
              <a:t>LAOS &amp; the Quality Continuum</a:t>
            </a:r>
            <a:endParaRPr lang="en-IE" dirty="0">
              <a:latin typeface="+mn-lt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415286"/>
              </p:ext>
            </p:extLst>
          </p:nvPr>
        </p:nvGraphicFramePr>
        <p:xfrm>
          <a:off x="-1241504" y="1846262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28000115"/>
              </p:ext>
            </p:extLst>
          </p:nvPr>
        </p:nvGraphicFramePr>
        <p:xfrm>
          <a:off x="6370821" y="4608227"/>
          <a:ext cx="5636300" cy="627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8875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511" y="286603"/>
            <a:ext cx="11480800" cy="1450757"/>
          </a:xfrm>
        </p:spPr>
        <p:txBody>
          <a:bodyPr/>
          <a:lstStyle/>
          <a:p>
            <a:r>
              <a:rPr lang="en-IE" dirty="0" smtClean="0"/>
              <a:t>What were the challenges for the Inspectorate?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sz="2400" b="1" dirty="0" smtClean="0"/>
              <a:t>Changing practice – ensuring validity and reliability in our practice: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400" dirty="0" smtClean="0"/>
              <a:t>Ensuring inspectors became </a:t>
            </a:r>
            <a:r>
              <a:rPr lang="en-IE" sz="2400" b="1" dirty="0" smtClean="0"/>
              <a:t>familiar with LAOS </a:t>
            </a:r>
            <a:r>
              <a:rPr lang="en-IE" sz="2400" dirty="0" smtClean="0"/>
              <a:t>and its potential use when carrying out various models of inspection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400" b="1" dirty="0" smtClean="0"/>
              <a:t>Aligning inspection instruments and reporting templates </a:t>
            </a:r>
            <a:r>
              <a:rPr lang="en-IE" sz="2400" dirty="0" smtClean="0"/>
              <a:t>with the domains and standards in LAOS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400" dirty="0" smtClean="0"/>
              <a:t>Cultivating </a:t>
            </a:r>
            <a:r>
              <a:rPr lang="en-IE" sz="2400" b="1" dirty="0" smtClean="0"/>
              <a:t>common understanding among inspectors </a:t>
            </a:r>
            <a:r>
              <a:rPr lang="en-IE" sz="2400" dirty="0" smtClean="0"/>
              <a:t>about what constitutes ‘effective practice’ and ‘highly effective practice’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400" b="1" dirty="0" smtClean="0"/>
              <a:t>Supporting inspectors </a:t>
            </a:r>
            <a:r>
              <a:rPr lang="en-IE" sz="2400" dirty="0" smtClean="0"/>
              <a:t>through the early stages of implementation – a confidence-building exercise</a:t>
            </a:r>
          </a:p>
        </p:txBody>
      </p:sp>
    </p:spTree>
    <p:extLst>
      <p:ext uri="{BB962C8B-B14F-4D97-AF65-F5344CB8AC3E}">
        <p14:creationId xmlns:p14="http://schemas.microsoft.com/office/powerpoint/2010/main" val="86544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were the external challenges?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5110"/>
          </a:xfrm>
        </p:spPr>
        <p:txBody>
          <a:bodyPr>
            <a:noAutofit/>
          </a:bodyPr>
          <a:lstStyle/>
          <a:p>
            <a:r>
              <a:rPr lang="en-IE" sz="2400" b="1" dirty="0" smtClean="0"/>
              <a:t>Changing practice – promoting ownership of improvement among schools: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400" dirty="0"/>
              <a:t>B</a:t>
            </a:r>
            <a:r>
              <a:rPr lang="en-IE" sz="2400" dirty="0" smtClean="0"/>
              <a:t>uilding </a:t>
            </a:r>
            <a:r>
              <a:rPr lang="en-IE" sz="2400" dirty="0"/>
              <a:t>capacity in schools to develop SSE </a:t>
            </a:r>
            <a:r>
              <a:rPr lang="en-IE" sz="2400" dirty="0" smtClean="0"/>
              <a:t>processes – through cultivating understanding of LAOS and advising on its use in the context of self-evaluation </a:t>
            </a:r>
            <a:endParaRPr lang="en-I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sz="2400" dirty="0" smtClean="0"/>
              <a:t>Encouraging and assisting schools to embed SSE practice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400" dirty="0" smtClean="0"/>
              <a:t>Emphasising the merits of developing </a:t>
            </a:r>
            <a:r>
              <a:rPr lang="en-IE" sz="2400" dirty="0"/>
              <a:t>collaborative practice in </a:t>
            </a:r>
            <a:r>
              <a:rPr lang="en-IE" sz="2400" dirty="0" smtClean="0"/>
              <a:t>and between schools </a:t>
            </a:r>
            <a:endParaRPr lang="en-I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sz="2400" dirty="0" smtClean="0"/>
              <a:t>Responding in a dynamic way to implementation challenges faced by schools: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2000" b="1" dirty="0" smtClean="0"/>
              <a:t>SSE website: </a:t>
            </a:r>
            <a:r>
              <a:rPr lang="en-IE" sz="2000" dirty="0" smtClean="0"/>
              <a:t>includes contributions of schools’ experiences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2000" b="1" dirty="0" smtClean="0"/>
              <a:t>SSE Updates: </a:t>
            </a:r>
            <a:r>
              <a:rPr lang="en-IE" sz="2000" dirty="0" smtClean="0"/>
              <a:t>address issues requiring clarification by teachers/schools, e.g. target setting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2000" b="1" dirty="0" smtClean="0"/>
              <a:t>Advisory visits by Inspectorate: </a:t>
            </a:r>
            <a:r>
              <a:rPr lang="en-IE" sz="2000" dirty="0" smtClean="0"/>
              <a:t>to discuss progress and advise on further steps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IE" dirty="0" smtClean="0"/>
          </a:p>
          <a:p>
            <a:pPr marL="0" indent="0">
              <a:buNone/>
            </a:pPr>
            <a:endParaRPr lang="en-IE" sz="2400" dirty="0"/>
          </a:p>
          <a:p>
            <a:pPr>
              <a:buFont typeface="Wingdings" panose="05000000000000000000" pitchFamily="2" charset="2"/>
              <a:buChar char="Ø"/>
            </a:pPr>
            <a:endParaRPr lang="en-IE" sz="2400" dirty="0" smtClean="0"/>
          </a:p>
        </p:txBody>
      </p:sp>
    </p:spTree>
    <p:extLst>
      <p:ext uri="{BB962C8B-B14F-4D97-AF65-F5344CB8AC3E}">
        <p14:creationId xmlns:p14="http://schemas.microsoft.com/office/powerpoint/2010/main" val="280700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Going forward …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578" y="1737359"/>
            <a:ext cx="11661422" cy="4560409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-</a:t>
            </a:r>
            <a:r>
              <a:rPr lang="en-IE" sz="4500" b="1" dirty="0" smtClean="0"/>
              <a:t>Continue to embed the use of LAOS in our inspection work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4400" dirty="0" smtClean="0"/>
              <a:t>Share experience - central and regional CPD for inspectors and discussion fora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tx1"/>
                </a:solidFill>
              </a:rPr>
              <a:t>Ensure </a:t>
            </a:r>
            <a:r>
              <a:rPr lang="en-US" sz="4400" dirty="0">
                <a:solidFill>
                  <a:schemeClr val="tx1"/>
                </a:solidFill>
              </a:rPr>
              <a:t>the ongoing validity of the framework and </a:t>
            </a:r>
            <a:r>
              <a:rPr lang="en-US" sz="4400" dirty="0" smtClean="0">
                <a:solidFill>
                  <a:schemeClr val="tx1"/>
                </a:solidFill>
              </a:rPr>
              <a:t>the </a:t>
            </a:r>
            <a:r>
              <a:rPr lang="en-US" sz="4400" dirty="0">
                <a:solidFill>
                  <a:schemeClr val="tx1"/>
                </a:solidFill>
              </a:rPr>
              <a:t>inspection models linked to </a:t>
            </a:r>
            <a:r>
              <a:rPr lang="en-US" sz="4400" dirty="0" smtClean="0">
                <a:solidFill>
                  <a:schemeClr val="tx1"/>
                </a:solidFill>
              </a:rPr>
              <a:t>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tx1"/>
                </a:solidFill>
              </a:rPr>
              <a:t>Review inspection models in light of schools’ progress towards embedding SSE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tx1"/>
                </a:solidFill>
              </a:rPr>
              <a:t>Disseminate composite data arising from evaluations  </a:t>
            </a:r>
            <a:endParaRPr lang="en-IE" sz="4400" dirty="0"/>
          </a:p>
          <a:p>
            <a:pPr>
              <a:buFont typeface="Wingdings" panose="05000000000000000000" pitchFamily="2" charset="2"/>
              <a:buChar char="Ø"/>
            </a:pPr>
            <a:endParaRPr lang="en-IE" sz="44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IE" sz="4500" b="1" dirty="0" smtClean="0"/>
              <a:t>Continue </a:t>
            </a:r>
            <a:r>
              <a:rPr lang="en-IE" sz="4500" b="1" dirty="0"/>
              <a:t>to embed the use of LAOS in </a:t>
            </a:r>
            <a:r>
              <a:rPr lang="en-IE" sz="4500" b="1" dirty="0" smtClean="0"/>
              <a:t>the system and in schools</a:t>
            </a:r>
            <a:endParaRPr lang="en-IE" sz="45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4400" dirty="0" smtClean="0"/>
              <a:t>Maintain supports for SSE - school visits by inspectors; SSE website; SSE newsletter</a:t>
            </a:r>
            <a:endParaRPr lang="en-IE" sz="4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4400" dirty="0" smtClean="0"/>
              <a:t>Report </a:t>
            </a:r>
            <a:r>
              <a:rPr lang="en-IE" sz="4400" dirty="0"/>
              <a:t>on engagement of schools with </a:t>
            </a:r>
            <a:r>
              <a:rPr lang="en-IE" sz="4400" dirty="0" smtClean="0"/>
              <a:t>SSE, including impact </a:t>
            </a:r>
            <a:r>
              <a:rPr lang="en-IE" sz="4400" dirty="0"/>
              <a:t>on practice in classrooms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4400" dirty="0"/>
              <a:t>In long-term, take increasing account of </a:t>
            </a:r>
            <a:r>
              <a:rPr lang="en-IE" sz="4400" dirty="0" smtClean="0"/>
              <a:t>learner outcomes in making judgements/reporting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4400" dirty="0" smtClean="0"/>
              <a:t>Ensure LAOS informs </a:t>
            </a:r>
            <a:r>
              <a:rPr lang="en-IE" sz="4400" dirty="0"/>
              <a:t>the content of CPD programmes for </a:t>
            </a:r>
            <a:r>
              <a:rPr lang="en-IE" sz="4400" dirty="0" smtClean="0"/>
              <a:t>teachers/school leaders</a:t>
            </a:r>
            <a:endParaRPr lang="en-IE" sz="4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4400" dirty="0" smtClean="0"/>
              <a:t>Ensure LAOS informs recruitment </a:t>
            </a:r>
            <a:r>
              <a:rPr lang="en-IE" sz="4400" dirty="0"/>
              <a:t>policies for school </a:t>
            </a:r>
            <a:r>
              <a:rPr lang="en-IE" sz="4400" dirty="0" smtClean="0"/>
              <a:t>leaders/middle </a:t>
            </a:r>
            <a:r>
              <a:rPr lang="en-IE" sz="4400" dirty="0"/>
              <a:t>management</a:t>
            </a:r>
          </a:p>
          <a:p>
            <a:pPr lvl="1"/>
            <a:endParaRPr lang="en-IE" sz="4400" dirty="0"/>
          </a:p>
          <a:p>
            <a:pPr lvl="1"/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pPr lvl="1"/>
            <a:endParaRPr lang="en-IE" dirty="0"/>
          </a:p>
          <a:p>
            <a:pPr lvl="1"/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6447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And finally, some links that may be useful…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578" y="1737359"/>
            <a:ext cx="11661422" cy="45604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E" sz="2400" dirty="0" smtClean="0"/>
              <a:t> The Department of Education and Skills website: the education system, legislation, 	publications, inspection reports…</a:t>
            </a:r>
          </a:p>
          <a:p>
            <a:pPr marL="0" indent="0">
              <a:buNone/>
            </a:pPr>
            <a:r>
              <a:rPr lang="en-IE" sz="2400" dirty="0" smtClean="0"/>
              <a:t>	</a:t>
            </a:r>
            <a:r>
              <a:rPr lang="en-IE" sz="2400" dirty="0"/>
              <a:t>	</a:t>
            </a:r>
            <a:r>
              <a:rPr lang="en-IE" sz="2400" dirty="0">
                <a:hlinkClick r:id="rId3"/>
              </a:rPr>
              <a:t>https://www.education.ie/en</a:t>
            </a:r>
            <a:r>
              <a:rPr lang="en-IE" sz="2400" dirty="0" smtClean="0">
                <a:hlinkClick r:id="rId3"/>
              </a:rPr>
              <a:t>/</a:t>
            </a:r>
            <a:r>
              <a:rPr lang="en-IE" sz="24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400" dirty="0" smtClean="0"/>
              <a:t> The Department’s SSE website: maintained by the Department to support schools in their 	self-evaluation process</a:t>
            </a:r>
          </a:p>
          <a:p>
            <a:pPr marL="0" indent="0">
              <a:buNone/>
            </a:pPr>
            <a:r>
              <a:rPr lang="en-IE" sz="2400" dirty="0"/>
              <a:t>	</a:t>
            </a:r>
            <a:r>
              <a:rPr lang="en-IE" sz="2400" dirty="0" smtClean="0"/>
              <a:t>	</a:t>
            </a:r>
            <a:r>
              <a:rPr lang="en-IE" sz="2400" dirty="0" smtClean="0">
                <a:hlinkClick r:id="rId4"/>
              </a:rPr>
              <a:t>www.schoolself-evaluation.ie</a:t>
            </a:r>
            <a:r>
              <a:rPr lang="en-IE" sz="24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400" dirty="0" smtClean="0"/>
              <a:t> And, for ease of reference, direct links to:</a:t>
            </a:r>
          </a:p>
          <a:p>
            <a:pPr marL="0" indent="0">
              <a:buNone/>
            </a:pPr>
            <a:r>
              <a:rPr lang="en-US" sz="2400" dirty="0" smtClean="0">
                <a:hlinkClick r:id="rId5"/>
              </a:rPr>
              <a:t>Looking at Our School, Primary</a:t>
            </a:r>
            <a:r>
              <a:rPr lang="en-IE" sz="2400" dirty="0" smtClean="0"/>
              <a:t> and  </a:t>
            </a:r>
            <a:r>
              <a:rPr lang="en-US" sz="2400" dirty="0" smtClean="0">
                <a:hlinkClick r:id="rId6"/>
              </a:rPr>
              <a:t>Looking at Our School, Post-Primary</a:t>
            </a:r>
            <a:r>
              <a:rPr lang="en-IE" sz="2400" dirty="0" smtClean="0"/>
              <a:t> </a:t>
            </a:r>
          </a:p>
          <a:p>
            <a:pPr marL="0" indent="0">
              <a:buNone/>
            </a:pPr>
            <a:r>
              <a:rPr lang="en-IE" sz="2400" dirty="0" smtClean="0">
                <a:hlinkClick r:id="rId7"/>
              </a:rPr>
              <a:t>School Self-Evaluation Guidelines, Primary</a:t>
            </a:r>
            <a:r>
              <a:rPr lang="en-IE" sz="2400" dirty="0"/>
              <a:t> and  </a:t>
            </a:r>
            <a:r>
              <a:rPr lang="en-IE" sz="2400" dirty="0" smtClean="0">
                <a:hlinkClick r:id="rId8"/>
              </a:rPr>
              <a:t>School Self-Evaluation Guidelines, Post-Primary</a:t>
            </a:r>
            <a:r>
              <a:rPr lang="en-IE" sz="2400" dirty="0" smtClean="0"/>
              <a:t> </a:t>
            </a:r>
          </a:p>
          <a:p>
            <a:pPr marL="0" indent="0">
              <a:buNone/>
            </a:pPr>
            <a:endParaRPr lang="en-IE" sz="2400" dirty="0" smtClean="0"/>
          </a:p>
          <a:p>
            <a:endParaRPr lang="en-IE" dirty="0"/>
          </a:p>
          <a:p>
            <a:pPr lvl="1"/>
            <a:endParaRPr lang="en-IE" dirty="0"/>
          </a:p>
          <a:p>
            <a:pPr lvl="1"/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31638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636" y="368851"/>
            <a:ext cx="10526982" cy="1450757"/>
          </a:xfrm>
        </p:spPr>
        <p:txBody>
          <a:bodyPr>
            <a:normAutofit fontScale="90000"/>
          </a:bodyPr>
          <a:lstStyle/>
          <a:p>
            <a:r>
              <a:rPr lang="en-IE" dirty="0">
                <a:latin typeface="+mn-lt"/>
              </a:rPr>
              <a:t>What is </a:t>
            </a:r>
            <a:r>
              <a:rPr lang="en-IE" i="1" dirty="0" smtClean="0">
                <a:latin typeface="+mn-lt"/>
              </a:rPr>
              <a:t>Looking </a:t>
            </a:r>
            <a:r>
              <a:rPr lang="en-IE" i="1" dirty="0">
                <a:latin typeface="+mn-lt"/>
              </a:rPr>
              <a:t>at Our School 2016 – (LAOS)</a:t>
            </a:r>
            <a:r>
              <a:rPr lang="en-IE" dirty="0">
                <a:latin typeface="+mn-lt"/>
              </a:rPr>
              <a:t>?</a:t>
            </a:r>
            <a:br>
              <a:rPr lang="en-IE" dirty="0">
                <a:latin typeface="+mn-lt"/>
              </a:rPr>
            </a:br>
            <a:endParaRPr lang="en-I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5" y="1819607"/>
            <a:ext cx="11359404" cy="45426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sz="2800" dirty="0" smtClean="0"/>
              <a:t>A </a:t>
            </a:r>
            <a:r>
              <a:rPr lang="en-IE" sz="2800" dirty="0"/>
              <a:t>quality </a:t>
            </a:r>
            <a:r>
              <a:rPr lang="en-IE" sz="2800" b="1" dirty="0" smtClean="0"/>
              <a:t>framework </a:t>
            </a:r>
            <a:r>
              <a:rPr lang="en-IE" sz="2800" dirty="0" smtClean="0"/>
              <a:t>for schools/the education system</a:t>
            </a:r>
            <a:endParaRPr lang="en-IE" sz="2800" dirty="0"/>
          </a:p>
          <a:p>
            <a:pPr marL="352425" indent="-352425">
              <a:buFont typeface="Wingdings" panose="05000000000000000000" pitchFamily="2" charset="2"/>
              <a:buChar char="Ø"/>
            </a:pPr>
            <a:r>
              <a:rPr lang="en-US" sz="2800" dirty="0"/>
              <a:t>A basic conceptual structure</a:t>
            </a:r>
          </a:p>
          <a:p>
            <a:pPr marL="352425" indent="-352425">
              <a:buFont typeface="Wingdings" panose="05000000000000000000" pitchFamily="2" charset="2"/>
              <a:buChar char="Ø"/>
            </a:pPr>
            <a:r>
              <a:rPr lang="en-IE" sz="2800" dirty="0"/>
              <a:t>A set</a:t>
            </a:r>
            <a:r>
              <a:rPr lang="en-IE" sz="2800" b="1" dirty="0"/>
              <a:t> </a:t>
            </a:r>
            <a:r>
              <a:rPr lang="en-IE" sz="2800" dirty="0"/>
              <a:t>of clear, definable </a:t>
            </a:r>
            <a:r>
              <a:rPr lang="en-IE" sz="2800" dirty="0" smtClean="0"/>
              <a:t>standards in t</a:t>
            </a:r>
            <a:r>
              <a:rPr lang="en-US" sz="2800" dirty="0" smtClean="0"/>
              <a:t>wo </a:t>
            </a:r>
            <a:r>
              <a:rPr lang="en-US" sz="2800" dirty="0"/>
              <a:t>dimensions: </a:t>
            </a:r>
            <a:endParaRPr lang="en-US" sz="2800" dirty="0" smtClean="0"/>
          </a:p>
          <a:p>
            <a:pPr marL="749808" lvl="1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teaching </a:t>
            </a:r>
            <a:r>
              <a:rPr lang="en-US" sz="2600" dirty="0"/>
              <a:t>and </a:t>
            </a:r>
            <a:r>
              <a:rPr lang="en-US" sz="2600" dirty="0" smtClean="0"/>
              <a:t>learning</a:t>
            </a:r>
          </a:p>
          <a:p>
            <a:pPr marL="749808" lvl="1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leadership </a:t>
            </a:r>
            <a:r>
              <a:rPr lang="en-US" sz="2600" dirty="0"/>
              <a:t>and management</a:t>
            </a:r>
            <a:endParaRPr lang="en-IE" sz="2600" dirty="0"/>
          </a:p>
          <a:p>
            <a:pPr marL="352425" indent="-352425">
              <a:buFont typeface="Wingdings" panose="05000000000000000000" pitchFamily="2" charset="2"/>
              <a:buChar char="Ø"/>
            </a:pPr>
            <a:r>
              <a:rPr lang="en-US" sz="2800" dirty="0" smtClean="0"/>
              <a:t>Focuses </a:t>
            </a:r>
            <a:r>
              <a:rPr lang="en-US" sz="2800" dirty="0"/>
              <a:t>on the practices that experience and research indicate are most effective in </a:t>
            </a:r>
            <a:r>
              <a:rPr lang="en-US" sz="2800" dirty="0" smtClean="0"/>
              <a:t>providing (and leading) high quality </a:t>
            </a:r>
            <a:r>
              <a:rPr lang="en-US" sz="2800" dirty="0"/>
              <a:t>education and ultimately in improving student </a:t>
            </a:r>
            <a:r>
              <a:rPr lang="en-US" sz="2800" dirty="0" smtClean="0"/>
              <a:t>outcomes</a:t>
            </a:r>
          </a:p>
          <a:p>
            <a:pPr marL="352425" indent="-352425">
              <a:buFont typeface="Wingdings" panose="05000000000000000000" pitchFamily="2" charset="2"/>
              <a:buChar char="Ø"/>
            </a:pPr>
            <a:r>
              <a:rPr lang="en-US" sz="2800" dirty="0" smtClean="0"/>
              <a:t>Developed by the Inspectorate after detailed consultation with education partners, school leaders and teachers </a:t>
            </a:r>
          </a:p>
          <a:p>
            <a:pPr marL="352425" indent="-352425">
              <a:buFont typeface="Wingdings" panose="05000000000000000000" pitchFamily="2" charset="2"/>
              <a:buChar char="Ø"/>
            </a:pPr>
            <a:r>
              <a:rPr lang="en-US" sz="2800" dirty="0" smtClean="0"/>
              <a:t>Published and effective from September 2016; incorporated into School Self-evaluation Guidelines 2016-2020, also published in September 2016 </a:t>
            </a:r>
          </a:p>
          <a:p>
            <a:pPr marL="352425" indent="-352425"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endParaRPr lang="en-IE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591739" y="1342555"/>
            <a:ext cx="3213980" cy="954107"/>
          </a:xfrm>
          <a:prstGeom prst="rect">
            <a:avLst/>
          </a:prstGeom>
          <a:ln w="571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sz="2800" dirty="0" smtClean="0"/>
              <a:t>Teaching &amp;    Learning </a:t>
            </a:r>
            <a:endParaRPr lang="en-IE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591739" y="2451771"/>
            <a:ext cx="3213980" cy="954107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IE" sz="2800" dirty="0" smtClean="0"/>
              <a:t>Leadership &amp; Management  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394820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5" y="286603"/>
            <a:ext cx="11426238" cy="1450757"/>
          </a:xfrm>
        </p:spPr>
        <p:txBody>
          <a:bodyPr/>
          <a:lstStyle/>
          <a:p>
            <a:r>
              <a:rPr lang="en-IE" dirty="0" smtClean="0">
                <a:latin typeface="+mn-lt"/>
              </a:rPr>
              <a:t>Why develop a quality framework for schools? </a:t>
            </a:r>
            <a:endParaRPr lang="en-I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5" y="1737360"/>
            <a:ext cx="11788694" cy="44410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One </a:t>
            </a:r>
            <a:r>
              <a:rPr lang="en-US" sz="2800" b="1" dirty="0"/>
              <a:t>set of standards </a:t>
            </a:r>
            <a:r>
              <a:rPr lang="en-US" sz="2800" dirty="0"/>
              <a:t>for a range of </a:t>
            </a:r>
            <a:r>
              <a:rPr lang="en-US" sz="2800" dirty="0" smtClean="0"/>
              <a:t>purposes: </a:t>
            </a:r>
            <a:endParaRPr lang="en-US" sz="2800" dirty="0"/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en-US" sz="2800" dirty="0"/>
              <a:t>To bring consistency – shared </a:t>
            </a:r>
            <a:r>
              <a:rPr lang="en-US" sz="2800" b="1" dirty="0" smtClean="0"/>
              <a:t>system-wide understanding </a:t>
            </a:r>
            <a:r>
              <a:rPr lang="en-US" sz="2800" dirty="0"/>
              <a:t>of what </a:t>
            </a:r>
            <a:r>
              <a:rPr lang="en-US" sz="2800" b="1" dirty="0"/>
              <a:t>effective </a:t>
            </a:r>
            <a:r>
              <a:rPr lang="en-US" sz="2800" b="1" dirty="0" smtClean="0"/>
              <a:t>teaching, learning, leadership and management practices </a:t>
            </a:r>
            <a:r>
              <a:rPr lang="en-US" sz="2800" dirty="0"/>
              <a:t>look like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en-US" sz="2800" dirty="0"/>
              <a:t>To </a:t>
            </a:r>
            <a:r>
              <a:rPr lang="en-US" sz="2800" b="1" dirty="0" smtClean="0"/>
              <a:t>promote coherence </a:t>
            </a:r>
            <a:r>
              <a:rPr lang="en-US" sz="2800" dirty="0" smtClean="0"/>
              <a:t>and </a:t>
            </a:r>
            <a:r>
              <a:rPr lang="en-US" sz="2800" b="1" dirty="0" smtClean="0"/>
              <a:t>avoid </a:t>
            </a:r>
            <a:r>
              <a:rPr lang="en-US" sz="2800" b="1" dirty="0"/>
              <a:t>duplication </a:t>
            </a:r>
            <a:r>
              <a:rPr lang="en-US" sz="2800" dirty="0"/>
              <a:t>– </a:t>
            </a:r>
            <a:r>
              <a:rPr lang="en-US" sz="2800" dirty="0" smtClean="0"/>
              <a:t>for teachers, school </a:t>
            </a:r>
            <a:r>
              <a:rPr lang="en-US" sz="2800" dirty="0"/>
              <a:t>leaders, management</a:t>
            </a:r>
            <a:r>
              <a:rPr lang="en-US" sz="2800" dirty="0" smtClean="0"/>
              <a:t>, patrons, </a:t>
            </a:r>
            <a:r>
              <a:rPr lang="en-US" sz="2800" dirty="0"/>
              <a:t>inspectors, </a:t>
            </a:r>
            <a:r>
              <a:rPr lang="en-US" sz="2800" dirty="0" smtClean="0"/>
              <a:t>providers of ITE and CPD</a:t>
            </a:r>
            <a:endParaRPr lang="en-US" sz="2800" dirty="0"/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en-US" sz="2800" dirty="0"/>
              <a:t>To be used selectively by professionals - </a:t>
            </a:r>
            <a:r>
              <a:rPr lang="en-US" sz="2800" b="1" dirty="0"/>
              <a:t>not</a:t>
            </a:r>
            <a:r>
              <a:rPr lang="en-US" sz="2800" dirty="0"/>
              <a:t> an inflexible checklist – </a:t>
            </a:r>
            <a:r>
              <a:rPr lang="en-US" sz="2800" b="1" dirty="0"/>
              <a:t>informs </a:t>
            </a:r>
            <a:r>
              <a:rPr lang="en-US" sz="2800" dirty="0"/>
              <a:t>but does not </a:t>
            </a:r>
            <a:r>
              <a:rPr lang="en-US" sz="2800" b="1" dirty="0"/>
              <a:t>uniform 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en-US" sz="2800" dirty="0" smtClean="0"/>
              <a:t>A </a:t>
            </a:r>
            <a:r>
              <a:rPr lang="en-US" sz="2800" dirty="0"/>
              <a:t>common framework </a:t>
            </a:r>
            <a:r>
              <a:rPr lang="en-US" sz="2800" dirty="0" smtClean="0"/>
              <a:t>to</a:t>
            </a:r>
            <a:r>
              <a:rPr lang="en-US" sz="2800" b="1" dirty="0" smtClean="0"/>
              <a:t> </a:t>
            </a:r>
            <a:r>
              <a:rPr lang="en-US" sz="2800" b="1" dirty="0"/>
              <a:t>inform </a:t>
            </a:r>
            <a:r>
              <a:rPr lang="en-US" sz="2800" b="1" dirty="0" smtClean="0"/>
              <a:t>School Self-Evaluation </a:t>
            </a:r>
            <a:r>
              <a:rPr lang="en-US" sz="2800" dirty="0" smtClean="0"/>
              <a:t>and</a:t>
            </a:r>
            <a:r>
              <a:rPr lang="en-US" sz="2800" b="1" dirty="0" smtClean="0"/>
              <a:t> external evaluation by the Inspectorate</a:t>
            </a:r>
          </a:p>
          <a:p>
            <a:pPr marL="534988" indent="-534988">
              <a:buFont typeface="Wingdings" panose="05000000000000000000" pitchFamily="2" charset="2"/>
              <a:buChar char="Ø"/>
            </a:pPr>
            <a:endParaRPr lang="en-US" sz="2800" dirty="0"/>
          </a:p>
          <a:p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313229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7354"/>
          </a:xfrm>
        </p:spPr>
        <p:txBody>
          <a:bodyPr>
            <a:normAutofit/>
          </a:bodyPr>
          <a:lstStyle/>
          <a:p>
            <a:r>
              <a:rPr lang="en-IE" sz="4400" dirty="0" smtClean="0">
                <a:latin typeface="+mn-lt"/>
              </a:rPr>
              <a:t>Key Principles of </a:t>
            </a:r>
            <a:r>
              <a:rPr lang="en-IE" sz="4400" i="1" dirty="0" smtClean="0">
                <a:latin typeface="+mn-lt"/>
              </a:rPr>
              <a:t>Looking at Our School 2016</a:t>
            </a:r>
            <a:endParaRPr lang="en-IE" sz="4400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089" y="1712890"/>
            <a:ext cx="11040533" cy="454624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E" sz="2800" b="1" dirty="0" smtClean="0"/>
              <a:t> Schools</a:t>
            </a:r>
            <a:r>
              <a:rPr lang="en-IE" sz="2800" dirty="0" smtClean="0"/>
              <a:t> are </a:t>
            </a:r>
            <a:r>
              <a:rPr lang="en-IE" sz="2800" b="1" dirty="0" smtClean="0"/>
              <a:t>dynamic learning </a:t>
            </a:r>
            <a:r>
              <a:rPr lang="en-IE" sz="2800" dirty="0" smtClean="0"/>
              <a:t>organisations</a:t>
            </a:r>
            <a:r>
              <a:rPr lang="en-IE" sz="2800" b="1" dirty="0" smtClean="0"/>
              <a:t>, </a:t>
            </a:r>
            <a:r>
              <a:rPr lang="en-IE" sz="2800" dirty="0" smtClean="0"/>
              <a:t>with the </a:t>
            </a:r>
            <a:r>
              <a:rPr lang="en-IE" sz="2800" b="1" dirty="0" smtClean="0"/>
              <a:t>learner </a:t>
            </a:r>
            <a:r>
              <a:rPr lang="en-IE" sz="2800" dirty="0" smtClean="0"/>
              <a:t>at their </a:t>
            </a:r>
            <a:r>
              <a:rPr lang="en-IE" sz="2800" b="1" dirty="0" smtClean="0"/>
              <a:t>	centre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800" b="1" dirty="0" smtClean="0"/>
              <a:t> Schools</a:t>
            </a:r>
            <a:r>
              <a:rPr lang="en-IE" sz="2800" dirty="0" smtClean="0"/>
              <a:t> have </a:t>
            </a:r>
            <a:r>
              <a:rPr lang="en-IE" sz="2800" b="1" dirty="0" smtClean="0"/>
              <a:t>responsibility </a:t>
            </a:r>
            <a:r>
              <a:rPr lang="en-IE" sz="2800" dirty="0" smtClean="0"/>
              <a:t>for the quality of the education they provide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800" dirty="0" smtClean="0"/>
              <a:t> Learning </a:t>
            </a:r>
            <a:r>
              <a:rPr lang="en-IE" sz="2800" dirty="0"/>
              <a:t>and the learner </a:t>
            </a:r>
            <a:r>
              <a:rPr lang="en-IE" sz="2800" dirty="0" smtClean="0"/>
              <a:t>are viewed in a </a:t>
            </a:r>
            <a:r>
              <a:rPr lang="en-IE" sz="2800" b="1" dirty="0"/>
              <a:t>holistic manner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800" b="1" dirty="0" smtClean="0"/>
              <a:t> Quality </a:t>
            </a:r>
            <a:r>
              <a:rPr lang="en-IE" sz="2800" b="1" dirty="0"/>
              <a:t>teaching </a:t>
            </a:r>
            <a:r>
              <a:rPr lang="en-IE" sz="2800" dirty="0"/>
              <a:t>is a powerful influence on </a:t>
            </a:r>
            <a:r>
              <a:rPr lang="en-IE" sz="2800" b="1" dirty="0"/>
              <a:t>achievement</a:t>
            </a:r>
            <a:r>
              <a:rPr lang="en-IE" sz="2800" dirty="0"/>
              <a:t>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800" b="1" dirty="0" smtClean="0"/>
              <a:t> Leadership</a:t>
            </a:r>
            <a:r>
              <a:rPr lang="en-IE" sz="2800" dirty="0" smtClean="0"/>
              <a:t> is defined by its </a:t>
            </a:r>
            <a:r>
              <a:rPr lang="en-IE" sz="2800" b="1" dirty="0" smtClean="0"/>
              <a:t>impact on learning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800" b="1" dirty="0" smtClean="0"/>
              <a:t> Leadership </a:t>
            </a:r>
            <a:r>
              <a:rPr lang="en-IE" sz="2800" dirty="0" smtClean="0"/>
              <a:t>is </a:t>
            </a:r>
            <a:r>
              <a:rPr lang="en-IE" sz="2800" b="1" dirty="0" smtClean="0"/>
              <a:t>inseparable from management</a:t>
            </a:r>
            <a:r>
              <a:rPr lang="en-IE" sz="28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800" dirty="0" smtClean="0"/>
              <a:t> External </a:t>
            </a:r>
            <a:r>
              <a:rPr lang="en-IE" sz="2800" dirty="0"/>
              <a:t>&amp; internal evaluation </a:t>
            </a:r>
            <a:r>
              <a:rPr lang="en-IE" sz="2800" dirty="0" smtClean="0"/>
              <a:t>are </a:t>
            </a:r>
            <a:r>
              <a:rPr lang="en-IE" sz="2800" b="1" dirty="0"/>
              <a:t>complementary contributors to </a:t>
            </a:r>
            <a:r>
              <a:rPr lang="en-IE" sz="2800" b="1" dirty="0" smtClean="0"/>
              <a:t>improvement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IE" sz="2800" b="1" dirty="0"/>
          </a:p>
          <a:p>
            <a:pPr>
              <a:buFont typeface="Arial" panose="020B0604020202020204" pitchFamily="34" charset="0"/>
              <a:buChar char="•"/>
            </a:pP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53554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i="1" dirty="0" smtClean="0">
                <a:latin typeface="+mn-lt"/>
              </a:rPr>
              <a:t>Looking at Our School 2016 </a:t>
            </a:r>
            <a:r>
              <a:rPr lang="en-IE" dirty="0">
                <a:latin typeface="+mn-lt"/>
              </a:rPr>
              <a:t/>
            </a:r>
            <a:br>
              <a:rPr lang="en-IE" dirty="0">
                <a:latin typeface="+mn-lt"/>
              </a:rPr>
            </a:br>
            <a:r>
              <a:rPr lang="en-IE" dirty="0" smtClean="0">
                <a:latin typeface="+mn-lt"/>
              </a:rPr>
              <a:t>What does it look like?</a:t>
            </a:r>
            <a:endParaRPr lang="en-IE" dirty="0">
              <a:latin typeface="+mn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68379598"/>
              </p:ext>
            </p:extLst>
          </p:nvPr>
        </p:nvGraphicFramePr>
        <p:xfrm>
          <a:off x="838200" y="2075935"/>
          <a:ext cx="9325131" cy="3750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14751" y="1803677"/>
            <a:ext cx="4728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Teaching and Learning</a:t>
            </a:r>
            <a:endParaRPr lang="en-IE" dirty="0" smtClean="0"/>
          </a:p>
          <a:p>
            <a:r>
              <a:rPr lang="en-IE" dirty="0" smtClean="0"/>
              <a:t> </a:t>
            </a:r>
            <a:r>
              <a:rPr lang="en-IE" b="1" dirty="0"/>
              <a:t>L</a:t>
            </a:r>
            <a:r>
              <a:rPr lang="en-IE" b="1" dirty="0" smtClean="0"/>
              <a:t>eadership and Management</a:t>
            </a:r>
            <a:endParaRPr lang="en-IE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56223" y="2968052"/>
            <a:ext cx="4788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4 domains for Teaching and Learning </a:t>
            </a:r>
          </a:p>
          <a:p>
            <a:r>
              <a:rPr lang="en-IE" b="1" dirty="0" smtClean="0"/>
              <a:t>4 domains for Leadership and Management</a:t>
            </a:r>
            <a:endParaRPr lang="en-IE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985415" y="3863104"/>
            <a:ext cx="4717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4 standards in each domain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91846" y="4706069"/>
            <a:ext cx="3936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Effective practice</a:t>
            </a:r>
          </a:p>
          <a:p>
            <a:r>
              <a:rPr lang="en-IE" b="1" dirty="0"/>
              <a:t>H</a:t>
            </a:r>
            <a:r>
              <a:rPr lang="en-IE" b="1" dirty="0" smtClean="0"/>
              <a:t>ighly effective practice</a:t>
            </a:r>
            <a:endParaRPr lang="en-IE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993484">
            <a:off x="8496536" y="483557"/>
            <a:ext cx="1695570" cy="24013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9"/>
          <a:srcRect l="33118" t="12517" r="34236" b="13677"/>
          <a:stretch/>
        </p:blipFill>
        <p:spPr>
          <a:xfrm rot="976215">
            <a:off x="10078543" y="268523"/>
            <a:ext cx="1671092" cy="25134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5580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76413"/>
          </a:xfrm>
        </p:spPr>
        <p:txBody>
          <a:bodyPr/>
          <a:lstStyle/>
          <a:p>
            <a:r>
              <a:rPr lang="en-IE" dirty="0" smtClean="0">
                <a:latin typeface="+mn-lt"/>
              </a:rPr>
              <a:t>Dimensions and domains</a:t>
            </a:r>
            <a:endParaRPr lang="en-IE" dirty="0">
              <a:latin typeface="+mn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01632" y="1823217"/>
            <a:ext cx="1336279" cy="935352"/>
            <a:chOff x="2379741" y="-265088"/>
            <a:chExt cx="1336279" cy="9353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" name="Rounded Rectangle 3"/>
            <p:cNvSpPr/>
            <p:nvPr/>
          </p:nvSpPr>
          <p:spPr>
            <a:xfrm>
              <a:off x="2379741" y="-265088"/>
              <a:ext cx="1336279" cy="935352"/>
            </a:xfrm>
            <a:prstGeom prst="roundRect">
              <a:avLst>
                <a:gd name="adj" fmla="val 16670"/>
              </a:avLst>
            </a:prstGeom>
            <a:grpFill/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" name="Rounded Rectangle 4"/>
            <p:cNvSpPr/>
            <p:nvPr/>
          </p:nvSpPr>
          <p:spPr>
            <a:xfrm>
              <a:off x="2445055" y="-219420"/>
              <a:ext cx="1244943" cy="844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b="1" kern="1200" dirty="0">
                  <a:solidFill>
                    <a:sysClr val="windowText" lastClr="000000"/>
                  </a:solidFill>
                  <a:latin typeface="Calibri" panose="020F0502020204030204"/>
                  <a:ea typeface="+mn-ea"/>
                  <a:cs typeface="+mn-cs"/>
                </a:rPr>
                <a:t>Dimension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60745" y="2032426"/>
            <a:ext cx="246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Teaching and learning</a:t>
            </a:r>
            <a:endParaRPr lang="en-IE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924466" y="2868935"/>
            <a:ext cx="1336279" cy="935352"/>
            <a:chOff x="3506485" y="1067112"/>
            <a:chExt cx="1336279" cy="93535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grpSpPr>
        <p:sp>
          <p:nvSpPr>
            <p:cNvPr id="11" name="Rounded Rectangle 10"/>
            <p:cNvSpPr/>
            <p:nvPr/>
          </p:nvSpPr>
          <p:spPr>
            <a:xfrm>
              <a:off x="3506485" y="1067112"/>
              <a:ext cx="1336279" cy="935352"/>
            </a:xfrm>
            <a:prstGeom prst="roundRect">
              <a:avLst>
                <a:gd name="adj" fmla="val 16670"/>
              </a:avLst>
            </a:prstGeom>
            <a:grpFill/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3552153" y="1112780"/>
              <a:ext cx="1244943" cy="844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b="1" kern="1200" dirty="0" smtClean="0">
                  <a:solidFill>
                    <a:sysClr val="windowText" lastClr="000000"/>
                  </a:solidFill>
                  <a:latin typeface="Calibri" panose="020F0502020204030204"/>
                  <a:ea typeface="+mn-ea"/>
                  <a:cs typeface="+mn-cs"/>
                </a:rPr>
                <a:t>Domain 1</a:t>
              </a:r>
              <a:endParaRPr lang="en-IE" sz="1900" b="1" kern="1200" dirty="0">
                <a:solidFill>
                  <a:sysClr val="windowText" lastClr="000000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47299" y="4830975"/>
            <a:ext cx="1336279" cy="935352"/>
            <a:chOff x="3506485" y="1067112"/>
            <a:chExt cx="1336279" cy="93535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grpSpPr>
        <p:sp>
          <p:nvSpPr>
            <p:cNvPr id="14" name="Rounded Rectangle 13"/>
            <p:cNvSpPr/>
            <p:nvPr/>
          </p:nvSpPr>
          <p:spPr>
            <a:xfrm>
              <a:off x="3506485" y="1067112"/>
              <a:ext cx="1336279" cy="935352"/>
            </a:xfrm>
            <a:prstGeom prst="roundRect">
              <a:avLst>
                <a:gd name="adj" fmla="val 16670"/>
              </a:avLst>
            </a:prstGeom>
            <a:grpFill/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3591157" y="1109829"/>
              <a:ext cx="1196088" cy="8183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b="1" dirty="0">
                  <a:solidFill>
                    <a:sysClr val="windowText" lastClr="000000"/>
                  </a:solidFill>
                  <a:latin typeface="Calibri" panose="020F0502020204030204"/>
                </a:rPr>
                <a:t>Domain</a:t>
              </a:r>
              <a:r>
                <a:rPr lang="en-IE" sz="1900" b="1" kern="1200" dirty="0" smtClean="0">
                  <a:solidFill>
                    <a:sysClr val="windowText" lastClr="000000"/>
                  </a:solidFill>
                  <a:latin typeface="Calibri" panose="020F0502020204030204"/>
                  <a:ea typeface="+mn-ea"/>
                  <a:cs typeface="+mn-cs"/>
                </a:rPr>
                <a:t> 3</a:t>
              </a:r>
              <a:endParaRPr lang="en-IE" sz="1900" b="1" kern="1200" dirty="0">
                <a:solidFill>
                  <a:sysClr val="windowText" lastClr="000000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47299" y="5857663"/>
            <a:ext cx="1336279" cy="935352"/>
            <a:chOff x="3506485" y="1067112"/>
            <a:chExt cx="1336279" cy="93535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grpSpPr>
        <p:sp>
          <p:nvSpPr>
            <p:cNvPr id="17" name="Rounded Rectangle 16"/>
            <p:cNvSpPr/>
            <p:nvPr/>
          </p:nvSpPr>
          <p:spPr>
            <a:xfrm>
              <a:off x="3506485" y="1067112"/>
              <a:ext cx="1336279" cy="935352"/>
            </a:xfrm>
            <a:prstGeom prst="roundRect">
              <a:avLst>
                <a:gd name="adj" fmla="val 16670"/>
              </a:avLst>
            </a:prstGeom>
            <a:grpFill/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3552153" y="1112780"/>
              <a:ext cx="1244943" cy="844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b="1" kern="1200" dirty="0" smtClean="0">
                  <a:solidFill>
                    <a:sysClr val="windowText" lastClr="000000"/>
                  </a:solidFill>
                  <a:latin typeface="Calibri" panose="020F0502020204030204"/>
                  <a:ea typeface="+mn-ea"/>
                  <a:cs typeface="+mn-cs"/>
                </a:rPr>
                <a:t>Domain 4</a:t>
              </a:r>
              <a:endParaRPr lang="en-IE" sz="1900" b="1" kern="1200" dirty="0">
                <a:solidFill>
                  <a:sysClr val="windowText" lastClr="000000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16384" y="3849955"/>
            <a:ext cx="1336279" cy="935352"/>
            <a:chOff x="3506485" y="1067112"/>
            <a:chExt cx="1336279" cy="93535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grpSpPr>
        <p:sp>
          <p:nvSpPr>
            <p:cNvPr id="20" name="Rounded Rectangle 19"/>
            <p:cNvSpPr/>
            <p:nvPr/>
          </p:nvSpPr>
          <p:spPr>
            <a:xfrm>
              <a:off x="3506485" y="1067112"/>
              <a:ext cx="1336279" cy="935352"/>
            </a:xfrm>
            <a:prstGeom prst="roundRect">
              <a:avLst>
                <a:gd name="adj" fmla="val 16670"/>
              </a:avLst>
            </a:prstGeom>
            <a:grpFill/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3552152" y="1132811"/>
              <a:ext cx="1244943" cy="844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b="1" dirty="0">
                  <a:solidFill>
                    <a:sysClr val="windowText" lastClr="000000"/>
                  </a:solidFill>
                  <a:latin typeface="Calibri" panose="020F0502020204030204"/>
                </a:rPr>
                <a:t>Domain</a:t>
              </a:r>
              <a:r>
                <a:rPr lang="en-IE" sz="1900" b="1" kern="1200" dirty="0" smtClean="0">
                  <a:solidFill>
                    <a:sysClr val="windowText" lastClr="000000"/>
                  </a:solidFill>
                  <a:latin typeface="Calibri" panose="020F0502020204030204"/>
                  <a:ea typeface="+mn-ea"/>
                  <a:cs typeface="+mn-cs"/>
                </a:rPr>
                <a:t> 2</a:t>
              </a:r>
              <a:endParaRPr lang="en-IE" sz="1900" b="1" kern="1200" dirty="0">
                <a:solidFill>
                  <a:sysClr val="windowText" lastClr="000000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283578" y="3137541"/>
            <a:ext cx="3699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Learner outcomes</a:t>
            </a:r>
            <a:endParaRPr lang="en-IE" dirty="0"/>
          </a:p>
        </p:txBody>
      </p:sp>
      <p:sp>
        <p:nvSpPr>
          <p:cNvPr id="23" name="TextBox 22"/>
          <p:cNvSpPr txBox="1"/>
          <p:nvPr/>
        </p:nvSpPr>
        <p:spPr>
          <a:xfrm>
            <a:off x="2352081" y="4086738"/>
            <a:ext cx="3055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Learner experiences</a:t>
            </a:r>
            <a:endParaRPr lang="en-IE" dirty="0"/>
          </a:p>
        </p:txBody>
      </p:sp>
      <p:sp>
        <p:nvSpPr>
          <p:cNvPr id="24" name="TextBox 23"/>
          <p:cNvSpPr txBox="1"/>
          <p:nvPr/>
        </p:nvSpPr>
        <p:spPr>
          <a:xfrm>
            <a:off x="8000753" y="3093520"/>
            <a:ext cx="3078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Leading teaching and learning</a:t>
            </a:r>
            <a:endParaRPr lang="en-IE" dirty="0"/>
          </a:p>
        </p:txBody>
      </p:sp>
      <p:sp>
        <p:nvSpPr>
          <p:cNvPr id="25" name="TextBox 24"/>
          <p:cNvSpPr txBox="1"/>
          <p:nvPr/>
        </p:nvSpPr>
        <p:spPr>
          <a:xfrm>
            <a:off x="2329246" y="6003017"/>
            <a:ext cx="4136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Teachers’ collective/collaborative practice</a:t>
            </a:r>
            <a:endParaRPr lang="en-IE" dirty="0"/>
          </a:p>
        </p:txBody>
      </p:sp>
      <p:grpSp>
        <p:nvGrpSpPr>
          <p:cNvPr id="26" name="Group 25"/>
          <p:cNvGrpSpPr/>
          <p:nvPr/>
        </p:nvGrpSpPr>
        <p:grpSpPr>
          <a:xfrm>
            <a:off x="6641642" y="1827032"/>
            <a:ext cx="1336279" cy="935352"/>
            <a:chOff x="2379741" y="-265088"/>
            <a:chExt cx="1336279" cy="935352"/>
          </a:xfrm>
          <a:solidFill>
            <a:srgbClr val="FF0000"/>
          </a:solidFill>
        </p:grpSpPr>
        <p:sp>
          <p:nvSpPr>
            <p:cNvPr id="27" name="Rounded Rectangle 26"/>
            <p:cNvSpPr/>
            <p:nvPr/>
          </p:nvSpPr>
          <p:spPr>
            <a:xfrm>
              <a:off x="2379741" y="-265088"/>
              <a:ext cx="1336279" cy="935352"/>
            </a:xfrm>
            <a:prstGeom prst="roundRect">
              <a:avLst>
                <a:gd name="adj" fmla="val 16670"/>
              </a:avLst>
            </a:prstGeom>
            <a:grpFill/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2425408" y="-188650"/>
              <a:ext cx="1244943" cy="8204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b="1" kern="1200" dirty="0">
                  <a:solidFill>
                    <a:sysClr val="windowText" lastClr="000000"/>
                  </a:solidFill>
                  <a:latin typeface="Calibri" panose="020F0502020204030204"/>
                  <a:ea typeface="+mn-ea"/>
                  <a:cs typeface="+mn-cs"/>
                </a:rPr>
                <a:t>Dimension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618808" y="2810510"/>
            <a:ext cx="1336279" cy="935352"/>
            <a:chOff x="3506485" y="963019"/>
            <a:chExt cx="1336279" cy="935352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</p:grpSpPr>
        <p:sp>
          <p:nvSpPr>
            <p:cNvPr id="34" name="Rounded Rectangle 33"/>
            <p:cNvSpPr/>
            <p:nvPr/>
          </p:nvSpPr>
          <p:spPr>
            <a:xfrm>
              <a:off x="3506485" y="963019"/>
              <a:ext cx="1336279" cy="935352"/>
            </a:xfrm>
            <a:prstGeom prst="roundRect">
              <a:avLst>
                <a:gd name="adj" fmla="val 16670"/>
              </a:avLst>
            </a:prstGeom>
            <a:grpFill/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5" name="Rounded Rectangle 4"/>
            <p:cNvSpPr/>
            <p:nvPr/>
          </p:nvSpPr>
          <p:spPr>
            <a:xfrm>
              <a:off x="3552152" y="1009514"/>
              <a:ext cx="1244943" cy="844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ts val="600"/>
                </a:spcBef>
                <a:spcAft>
                  <a:spcPct val="35000"/>
                </a:spcAft>
              </a:pPr>
              <a:r>
                <a:rPr lang="en-IE" sz="1900" b="1" kern="1200" dirty="0" smtClean="0">
                  <a:solidFill>
                    <a:sysClr val="windowText" lastClr="000000"/>
                  </a:solidFill>
                  <a:latin typeface="Calibri" panose="020F0502020204030204"/>
                  <a:ea typeface="+mn-ea"/>
                  <a:cs typeface="+mn-cs"/>
                </a:rPr>
                <a:t>Domain 1</a:t>
              </a:r>
              <a:endParaRPr lang="en-IE" sz="1900" b="1" kern="1200" dirty="0">
                <a:solidFill>
                  <a:sysClr val="windowText" lastClr="000000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664475" y="3843385"/>
            <a:ext cx="1336279" cy="935352"/>
            <a:chOff x="3506485" y="1067112"/>
            <a:chExt cx="1336279" cy="935352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</p:grpSpPr>
        <p:sp>
          <p:nvSpPr>
            <p:cNvPr id="37" name="Rounded Rectangle 36"/>
            <p:cNvSpPr/>
            <p:nvPr/>
          </p:nvSpPr>
          <p:spPr>
            <a:xfrm>
              <a:off x="3506485" y="1067112"/>
              <a:ext cx="1336279" cy="935352"/>
            </a:xfrm>
            <a:prstGeom prst="roundRect">
              <a:avLst>
                <a:gd name="adj" fmla="val 16670"/>
              </a:avLst>
            </a:prstGeom>
            <a:grpFill/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8" name="Rounded Rectangle 4"/>
            <p:cNvSpPr/>
            <p:nvPr/>
          </p:nvSpPr>
          <p:spPr>
            <a:xfrm>
              <a:off x="3552153" y="1112780"/>
              <a:ext cx="1244943" cy="844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b="1" kern="1200" dirty="0" smtClean="0">
                  <a:solidFill>
                    <a:sysClr val="windowText" lastClr="000000"/>
                  </a:solidFill>
                  <a:latin typeface="Calibri" panose="020F0502020204030204"/>
                  <a:ea typeface="+mn-ea"/>
                  <a:cs typeface="+mn-cs"/>
                </a:rPr>
                <a:t>Domain 2</a:t>
              </a:r>
              <a:endParaRPr lang="en-IE" sz="1900" b="1" kern="1200" dirty="0">
                <a:solidFill>
                  <a:sysClr val="windowText" lastClr="000000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641642" y="4830975"/>
            <a:ext cx="1336279" cy="935352"/>
            <a:chOff x="3506485" y="1067112"/>
            <a:chExt cx="1336279" cy="935352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</p:grpSpPr>
        <p:sp>
          <p:nvSpPr>
            <p:cNvPr id="40" name="Rounded Rectangle 39"/>
            <p:cNvSpPr/>
            <p:nvPr/>
          </p:nvSpPr>
          <p:spPr>
            <a:xfrm>
              <a:off x="3506485" y="1067112"/>
              <a:ext cx="1336279" cy="935352"/>
            </a:xfrm>
            <a:prstGeom prst="roundRect">
              <a:avLst>
                <a:gd name="adj" fmla="val 16670"/>
              </a:avLst>
            </a:prstGeom>
            <a:grpFill/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1" name="Rounded Rectangle 4"/>
            <p:cNvSpPr/>
            <p:nvPr/>
          </p:nvSpPr>
          <p:spPr>
            <a:xfrm>
              <a:off x="3552153" y="1112780"/>
              <a:ext cx="1244943" cy="844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b="1" kern="1200" dirty="0" smtClean="0">
                  <a:solidFill>
                    <a:sysClr val="windowText" lastClr="000000"/>
                  </a:solidFill>
                  <a:latin typeface="Calibri" panose="020F0502020204030204"/>
                  <a:ea typeface="+mn-ea"/>
                  <a:cs typeface="+mn-cs"/>
                </a:rPr>
                <a:t>Domain 3</a:t>
              </a:r>
              <a:endParaRPr lang="en-IE" sz="1900" b="1" kern="1200" dirty="0">
                <a:solidFill>
                  <a:sysClr val="windowText" lastClr="000000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664475" y="5811995"/>
            <a:ext cx="1336279" cy="935352"/>
            <a:chOff x="3506485" y="1067112"/>
            <a:chExt cx="1336279" cy="935352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</p:grpSpPr>
        <p:sp>
          <p:nvSpPr>
            <p:cNvPr id="43" name="Rounded Rectangle 42"/>
            <p:cNvSpPr/>
            <p:nvPr/>
          </p:nvSpPr>
          <p:spPr>
            <a:xfrm>
              <a:off x="3506485" y="1067112"/>
              <a:ext cx="1336279" cy="935352"/>
            </a:xfrm>
            <a:prstGeom prst="roundRect">
              <a:avLst>
                <a:gd name="adj" fmla="val 16670"/>
              </a:avLst>
            </a:prstGeom>
            <a:grpFill/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4" name="Rounded Rectangle 4"/>
            <p:cNvSpPr/>
            <p:nvPr/>
          </p:nvSpPr>
          <p:spPr>
            <a:xfrm>
              <a:off x="3552153" y="1112780"/>
              <a:ext cx="1244943" cy="8440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b="1" kern="1200" dirty="0" smtClean="0">
                  <a:solidFill>
                    <a:sysClr val="windowText" lastClr="000000"/>
                  </a:solidFill>
                  <a:latin typeface="Calibri" panose="020F0502020204030204"/>
                  <a:ea typeface="+mn-ea"/>
                  <a:cs typeface="+mn-cs"/>
                </a:rPr>
                <a:t>Domain 4</a:t>
              </a:r>
              <a:endParaRPr lang="en-IE" sz="1900" b="1" kern="1200" dirty="0">
                <a:solidFill>
                  <a:sysClr val="windowText" lastClr="000000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2363016" y="5113985"/>
            <a:ext cx="3078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Teacher’s individual practice</a:t>
            </a:r>
            <a:endParaRPr lang="en-IE" dirty="0"/>
          </a:p>
        </p:txBody>
      </p:sp>
      <p:sp>
        <p:nvSpPr>
          <p:cNvPr id="46" name="TextBox 45"/>
          <p:cNvSpPr txBox="1"/>
          <p:nvPr/>
        </p:nvSpPr>
        <p:spPr>
          <a:xfrm>
            <a:off x="8066069" y="5990874"/>
            <a:ext cx="3078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Developing leadership capacity</a:t>
            </a:r>
            <a:endParaRPr lang="en-IE" dirty="0"/>
          </a:p>
        </p:txBody>
      </p:sp>
      <p:sp>
        <p:nvSpPr>
          <p:cNvPr id="47" name="TextBox 46"/>
          <p:cNvSpPr txBox="1"/>
          <p:nvPr/>
        </p:nvSpPr>
        <p:spPr>
          <a:xfrm>
            <a:off x="8057359" y="5113985"/>
            <a:ext cx="3078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Leading school development</a:t>
            </a:r>
            <a:endParaRPr lang="en-IE" dirty="0"/>
          </a:p>
        </p:txBody>
      </p:sp>
      <p:sp>
        <p:nvSpPr>
          <p:cNvPr id="48" name="TextBox 47"/>
          <p:cNvSpPr txBox="1"/>
          <p:nvPr/>
        </p:nvSpPr>
        <p:spPr>
          <a:xfrm>
            <a:off x="8000754" y="4163790"/>
            <a:ext cx="3078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Managing the organisation</a:t>
            </a:r>
            <a:endParaRPr lang="en-IE" dirty="0"/>
          </a:p>
        </p:txBody>
      </p:sp>
      <p:sp>
        <p:nvSpPr>
          <p:cNvPr id="49" name="TextBox 48"/>
          <p:cNvSpPr txBox="1"/>
          <p:nvPr/>
        </p:nvSpPr>
        <p:spPr>
          <a:xfrm>
            <a:off x="8026777" y="2093602"/>
            <a:ext cx="3078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Leadership and management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146457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722547"/>
              </p:ext>
            </p:extLst>
          </p:nvPr>
        </p:nvGraphicFramePr>
        <p:xfrm>
          <a:off x="0" y="-485201"/>
          <a:ext cx="12192000" cy="7137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2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43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3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98" marR="31498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cap="small" dirty="0">
                          <a:solidFill>
                            <a:schemeClr val="tx1"/>
                          </a:solidFill>
                          <a:effectLst/>
                        </a:rPr>
                        <a:t>Domains</a:t>
                      </a:r>
                      <a:endParaRPr lang="en-I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98" marR="31498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cap="small" dirty="0">
                          <a:solidFill>
                            <a:schemeClr val="tx1"/>
                          </a:solidFill>
                          <a:effectLst/>
                        </a:rPr>
                        <a:t>Standards</a:t>
                      </a:r>
                      <a:endParaRPr lang="en-I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98" marR="31498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720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Teaching    and    Learning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98" marR="31498" marT="0" marB="0" vert="vert27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  <a:r>
                        <a:rPr lang="en-IE" sz="1800" b="1" dirty="0" smtClean="0">
                          <a:effectLst/>
                        </a:rPr>
                        <a:t>Domains</a:t>
                      </a:r>
                      <a:endParaRPr lang="en-IE" sz="18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4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 smtClean="0">
                          <a:effectLst/>
                        </a:rPr>
                        <a:t>Learner </a:t>
                      </a:r>
                      <a:r>
                        <a:rPr lang="en-IE" sz="1400" b="1" dirty="0">
                          <a:effectLst/>
                        </a:rPr>
                        <a:t>outcomes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 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4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4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 smtClean="0">
                          <a:effectLst/>
                        </a:rPr>
                        <a:t>Learner </a:t>
                      </a:r>
                      <a:r>
                        <a:rPr lang="en-IE" sz="1400" b="1" dirty="0">
                          <a:effectLst/>
                        </a:rPr>
                        <a:t>experiences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Teacher’s individual practice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4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 smtClean="0">
                          <a:effectLst/>
                        </a:rPr>
                        <a:t>Teachers</a:t>
                      </a:r>
                      <a:r>
                        <a:rPr lang="en-IE" sz="1400" b="1" dirty="0">
                          <a:effectLst/>
                        </a:rPr>
                        <a:t>’ collective / collaborative practi</a:t>
                      </a:r>
                      <a:r>
                        <a:rPr lang="en-IE" sz="1400" dirty="0">
                          <a:effectLst/>
                        </a:rPr>
                        <a:t>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 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98" marR="3149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800" b="1" dirty="0" smtClean="0">
                          <a:effectLst/>
                        </a:rPr>
                        <a:t>Standards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400" dirty="0" smtClean="0">
                          <a:effectLst/>
                        </a:rPr>
                        <a:t>Pupils:</a:t>
                      </a:r>
                      <a:endParaRPr lang="en-IE" sz="1400" dirty="0">
                        <a:effectLst/>
                      </a:endParaRP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400" dirty="0">
                          <a:effectLst/>
                        </a:rPr>
                        <a:t>enjoy their learning, are motivated to learn, and expect to achieve as learners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400" dirty="0">
                          <a:effectLst/>
                        </a:rPr>
                        <a:t>have the necessary knowledge and skills to understand themselves and their relationships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400" dirty="0">
                          <a:effectLst/>
                        </a:rPr>
                        <a:t>demonstrate the knowledge, skills and understanding required by </a:t>
                      </a:r>
                      <a:r>
                        <a:rPr lang="en-IE" sz="1400" dirty="0" smtClean="0">
                          <a:effectLst/>
                        </a:rPr>
                        <a:t>the</a:t>
                      </a:r>
                      <a:r>
                        <a:rPr lang="en-IE" sz="1400" baseline="0" dirty="0" smtClean="0">
                          <a:effectLst/>
                        </a:rPr>
                        <a:t> </a:t>
                      </a:r>
                      <a:r>
                        <a:rPr lang="en-IE" sz="1400" dirty="0" smtClean="0">
                          <a:effectLst/>
                        </a:rPr>
                        <a:t>primary school </a:t>
                      </a:r>
                      <a:r>
                        <a:rPr lang="en-IE" sz="1400" dirty="0">
                          <a:effectLst/>
                        </a:rPr>
                        <a:t>curriculum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400" dirty="0">
                          <a:effectLst/>
                        </a:rPr>
                        <a:t>attain the stated learning </a:t>
                      </a:r>
                      <a:r>
                        <a:rPr lang="en-IE" sz="1400" dirty="0" smtClean="0">
                          <a:effectLst/>
                        </a:rPr>
                        <a:t>objectives for</a:t>
                      </a:r>
                      <a:r>
                        <a:rPr lang="en-IE" sz="1400" baseline="0" dirty="0" smtClean="0">
                          <a:effectLst/>
                        </a:rPr>
                        <a:t> the term and year</a:t>
                      </a:r>
                      <a:endParaRPr lang="en-IE" sz="1400" dirty="0">
                        <a:effectLst/>
                      </a:endParaRP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400" dirty="0">
                          <a:effectLst/>
                        </a:rPr>
                        <a:t> 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400" dirty="0" smtClean="0">
                          <a:effectLst/>
                        </a:rPr>
                        <a:t>Pupils:</a:t>
                      </a:r>
                      <a:endParaRPr lang="en-IE" sz="1400" dirty="0">
                        <a:effectLst/>
                      </a:endParaRP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400" dirty="0">
                          <a:effectLst/>
                        </a:rPr>
                        <a:t>engage purposefully in meaningful learning activities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400" dirty="0">
                          <a:effectLst/>
                        </a:rPr>
                        <a:t>grow as learners through respectful interactions and experiences that are challenging and supportive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400" dirty="0">
                          <a:effectLst/>
                        </a:rPr>
                        <a:t>reflect on their progress as learners and develop a sense of ownership of and responsibility for their learning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400" dirty="0">
                          <a:effectLst/>
                        </a:rPr>
                        <a:t>experience opportunities to develop the skills and attitudes necessary for lifelong learning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400" dirty="0">
                          <a:effectLst/>
                        </a:rPr>
                        <a:t> 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400" dirty="0">
                          <a:effectLst/>
                        </a:rPr>
                        <a:t>The teacher: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400" dirty="0">
                          <a:effectLst/>
                        </a:rPr>
                        <a:t>has the requisite subject knowledge, pedagogical knowledge and classroom management skills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400" dirty="0">
                          <a:effectLst/>
                        </a:rPr>
                        <a:t>selects and uses planning, preparation and assessment practices that </a:t>
                      </a:r>
                      <a:r>
                        <a:rPr lang="en-IE" sz="1400" dirty="0" smtClean="0">
                          <a:effectLst/>
                        </a:rPr>
                        <a:t>progress</a:t>
                      </a:r>
                      <a:r>
                        <a:rPr lang="en-IE" sz="1400" baseline="0" dirty="0" smtClean="0">
                          <a:effectLst/>
                        </a:rPr>
                        <a:t> pupils</a:t>
                      </a:r>
                      <a:r>
                        <a:rPr lang="en-IE" sz="1400" dirty="0" smtClean="0">
                          <a:effectLst/>
                        </a:rPr>
                        <a:t>’ </a:t>
                      </a:r>
                      <a:r>
                        <a:rPr lang="en-IE" sz="1400" dirty="0">
                          <a:effectLst/>
                        </a:rPr>
                        <a:t>learning</a:t>
                      </a:r>
                    </a:p>
                    <a:p>
                      <a:pPr marL="2159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>
                          <a:effectLst/>
                        </a:rPr>
                        <a:t>selects and uses teaching approaches appropriate to </a:t>
                      </a:r>
                      <a:r>
                        <a:rPr lang="en-IE" sz="1400" dirty="0" smtClean="0">
                          <a:effectLst/>
                        </a:rPr>
                        <a:t>the learning objective</a:t>
                      </a:r>
                      <a:r>
                        <a:rPr lang="en-IE" sz="1400" baseline="0" dirty="0" smtClean="0">
                          <a:effectLst/>
                        </a:rPr>
                        <a:t> </a:t>
                      </a:r>
                      <a:r>
                        <a:rPr lang="en-IE" sz="1400" dirty="0" smtClean="0">
                          <a:effectLst/>
                        </a:rPr>
                        <a:t>and pupils’ learning</a:t>
                      </a:r>
                      <a:r>
                        <a:rPr lang="en-IE" sz="1400" baseline="0" dirty="0" smtClean="0">
                          <a:effectLst/>
                        </a:rPr>
                        <a:t> needs</a:t>
                      </a:r>
                      <a:endParaRPr lang="en-IE" sz="1400" dirty="0" smtClean="0">
                        <a:effectLst/>
                      </a:endParaRP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400" dirty="0" smtClean="0">
                          <a:effectLst/>
                        </a:rPr>
                        <a:t>responds </a:t>
                      </a:r>
                      <a:r>
                        <a:rPr lang="en-IE" sz="1400" dirty="0">
                          <a:effectLst/>
                        </a:rPr>
                        <a:t>to individual learning needs and differentiates teaching and learning activities as necessary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400" dirty="0">
                          <a:effectLst/>
                        </a:rPr>
                        <a:t> 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400" dirty="0">
                          <a:effectLst/>
                        </a:rPr>
                        <a:t>Teachers: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400" dirty="0">
                          <a:effectLst/>
                        </a:rPr>
                        <a:t>value and engage in professional development and professional collaboration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400" dirty="0">
                          <a:effectLst/>
                        </a:rPr>
                        <a:t>work together to devise learning opportunities for </a:t>
                      </a:r>
                      <a:r>
                        <a:rPr lang="en-IE" sz="1400" dirty="0" smtClean="0">
                          <a:effectLst/>
                        </a:rPr>
                        <a:t>pupils</a:t>
                      </a:r>
                      <a:r>
                        <a:rPr lang="en-IE" sz="1400" baseline="0" dirty="0" smtClean="0">
                          <a:effectLst/>
                        </a:rPr>
                        <a:t> </a:t>
                      </a:r>
                      <a:r>
                        <a:rPr lang="en-IE" sz="1400" dirty="0" smtClean="0">
                          <a:effectLst/>
                        </a:rPr>
                        <a:t>across </a:t>
                      </a:r>
                      <a:r>
                        <a:rPr lang="en-IE" sz="1400" dirty="0">
                          <a:effectLst/>
                        </a:rPr>
                        <a:t>and beyond the curriculum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400" dirty="0">
                          <a:effectLst/>
                        </a:rPr>
                        <a:t>collectively develop and implement consistent and dependable formative and summative assessment practices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IE" sz="1400" dirty="0">
                          <a:effectLst/>
                        </a:rPr>
                        <a:t>contribute to building whole-staff capacity by sharing their expertise 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98" marR="31498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27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7731" y="368851"/>
            <a:ext cx="11023422" cy="1450757"/>
          </a:xfrm>
        </p:spPr>
        <p:txBody>
          <a:bodyPr/>
          <a:lstStyle/>
          <a:p>
            <a:r>
              <a:rPr lang="en-IE" dirty="0" smtClean="0">
                <a:latin typeface="+mn-lt"/>
              </a:rPr>
              <a:t>LAOS can be used in many ways…</a:t>
            </a:r>
            <a:endParaRPr lang="en-I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368" y="1720158"/>
            <a:ext cx="11292118" cy="4472412"/>
          </a:xfrm>
        </p:spPr>
        <p:txBody>
          <a:bodyPr>
            <a:normAutofit/>
          </a:bodyPr>
          <a:lstStyle/>
          <a:p>
            <a:pPr marL="444500" indent="-444500">
              <a:buFont typeface="Wingdings" panose="05000000000000000000" pitchFamily="2" charset="2"/>
              <a:buChar char="Ø"/>
            </a:pPr>
            <a:endParaRPr lang="en-IE" sz="2800" b="1" dirty="0" smtClean="0"/>
          </a:p>
          <a:p>
            <a:pPr marL="444500" indent="-444500">
              <a:buFont typeface="Wingdings" panose="05000000000000000000" pitchFamily="2" charset="2"/>
              <a:buChar char="Ø"/>
            </a:pPr>
            <a:r>
              <a:rPr lang="en-IE" sz="2800" b="1" dirty="0" smtClean="0"/>
              <a:t>Reflection </a:t>
            </a:r>
            <a:r>
              <a:rPr lang="en-IE" sz="2800" dirty="0" smtClean="0"/>
              <a:t>– self-reflection, peer reflection and discussion as teachers, as school leaders, as members of a board of management, as inspectors ….</a:t>
            </a:r>
          </a:p>
          <a:p>
            <a:pPr marL="444500" indent="-444500">
              <a:buFont typeface="Wingdings" panose="05000000000000000000" pitchFamily="2" charset="2"/>
              <a:buChar char="Ø"/>
            </a:pPr>
            <a:r>
              <a:rPr lang="en-IE" sz="2800" b="1" dirty="0" smtClean="0"/>
              <a:t>Developing and sustaining school leaders </a:t>
            </a:r>
            <a:r>
              <a:rPr lang="en-IE" sz="2800" dirty="0" smtClean="0"/>
              <a:t>– within the system and within schools</a:t>
            </a:r>
          </a:p>
          <a:p>
            <a:pPr marL="444500" indent="-444500">
              <a:buFont typeface="Wingdings" panose="05000000000000000000" pitchFamily="2" charset="2"/>
              <a:buChar char="Ø"/>
            </a:pPr>
            <a:r>
              <a:rPr lang="en-IE" sz="2800" b="1" dirty="0" smtClean="0"/>
              <a:t>Recruitment and promotion </a:t>
            </a:r>
            <a:r>
              <a:rPr lang="en-IE" sz="2800" dirty="0" smtClean="0"/>
              <a:t>– shared understanding of responsibilities</a:t>
            </a:r>
          </a:p>
          <a:p>
            <a:pPr marL="444500" indent="-444500">
              <a:buFont typeface="Wingdings" panose="05000000000000000000" pitchFamily="2" charset="2"/>
              <a:buChar char="Ø"/>
            </a:pPr>
            <a:r>
              <a:rPr lang="en-IE" sz="2800" b="1" dirty="0" smtClean="0"/>
              <a:t>Professional development </a:t>
            </a:r>
            <a:r>
              <a:rPr lang="en-IE" sz="2800" dirty="0" smtClean="0"/>
              <a:t>– common understanding of needs</a:t>
            </a:r>
          </a:p>
          <a:p>
            <a:pPr marL="444500" indent="-444500">
              <a:buFont typeface="Wingdings" panose="05000000000000000000" pitchFamily="2" charset="2"/>
              <a:buChar char="Ø"/>
            </a:pPr>
            <a:r>
              <a:rPr lang="en-IE" sz="2800" b="1" dirty="0" smtClean="0"/>
              <a:t>Transparency, accountability and improvement </a:t>
            </a:r>
            <a:r>
              <a:rPr lang="en-IE" sz="2800" dirty="0" smtClean="0"/>
              <a:t>in the work of all partners</a:t>
            </a:r>
          </a:p>
          <a:p>
            <a:pPr marL="737108" lvl="1" indent="-444500">
              <a:buFont typeface="Wingdings" panose="05000000000000000000" pitchFamily="2" charset="2"/>
              <a:buChar char="Ø"/>
            </a:pPr>
            <a:endParaRPr lang="en-IE" dirty="0" smtClean="0"/>
          </a:p>
          <a:p>
            <a:pPr marL="444500" indent="-444500">
              <a:buFont typeface="Wingdings" panose="05000000000000000000" pitchFamily="2" charset="2"/>
              <a:buChar char="Ø"/>
            </a:pPr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7467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779" y="286603"/>
            <a:ext cx="11806330" cy="1450757"/>
          </a:xfrm>
        </p:spPr>
        <p:txBody>
          <a:bodyPr/>
          <a:lstStyle/>
          <a:p>
            <a:r>
              <a:rPr lang="en-IE" dirty="0" smtClean="0">
                <a:latin typeface="+mn-lt"/>
              </a:rPr>
              <a:t>How was LAOS introduced to the system?</a:t>
            </a:r>
            <a:endParaRPr lang="en-I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244" y="1828800"/>
            <a:ext cx="11830756" cy="4605867"/>
          </a:xfrm>
        </p:spPr>
        <p:txBody>
          <a:bodyPr>
            <a:noAutofit/>
          </a:bodyPr>
          <a:lstStyle/>
          <a:p>
            <a:r>
              <a:rPr lang="en-IE" sz="2800" b="1" dirty="0" smtClean="0"/>
              <a:t>Providing for the buy-in of education partners, schools and teachers: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400" dirty="0" smtClean="0"/>
              <a:t>First iteration of SSE Guidelines launched in 2012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400" i="1" dirty="0" smtClean="0"/>
              <a:t>Advisory Committee </a:t>
            </a:r>
            <a:r>
              <a:rPr lang="en-IE" sz="2400" dirty="0"/>
              <a:t>of the education </a:t>
            </a:r>
            <a:r>
              <a:rPr lang="en-IE" sz="2400" dirty="0" smtClean="0"/>
              <a:t>partners – contributed views and feedback before and during rollout phase (and continues to be involved)</a:t>
            </a:r>
            <a:endParaRPr lang="en-I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sz="2400" dirty="0" smtClean="0"/>
              <a:t>Inspectors facilitated </a:t>
            </a:r>
            <a:r>
              <a:rPr lang="en-IE" sz="2400" dirty="0"/>
              <a:t>SSE advisory visits </a:t>
            </a:r>
            <a:r>
              <a:rPr lang="en-IE" sz="2400" dirty="0" smtClean="0"/>
              <a:t>in every </a:t>
            </a:r>
            <a:r>
              <a:rPr lang="en-IE" sz="2400" dirty="0"/>
              <a:t>primary and post-primary </a:t>
            </a:r>
            <a:r>
              <a:rPr lang="en-IE" sz="2400" dirty="0" smtClean="0"/>
              <a:t>school </a:t>
            </a:r>
            <a:endParaRPr lang="en-I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sz="2400" dirty="0" smtClean="0"/>
              <a:t>Inspectorate made presentations at stakeholder conferences,  including associations for school leaders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400" dirty="0" smtClean="0"/>
              <a:t>SSE website/SSE publications provided for feedback from teachers/schools and response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400" dirty="0" smtClean="0"/>
              <a:t>Second phase of SSE, including LAOS, launched in September 2016</a:t>
            </a:r>
          </a:p>
          <a:p>
            <a:pPr>
              <a:buFont typeface="Wingdings" panose="05000000000000000000" pitchFamily="2" charset="2"/>
              <a:buChar char="Ø"/>
            </a:pPr>
            <a:endParaRPr lang="en-IE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IE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IE" sz="2800" dirty="0" smtClean="0"/>
          </a:p>
          <a:p>
            <a:r>
              <a:rPr lang="en-IE" sz="2800" dirty="0" smtClean="0"/>
              <a:t>  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324562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3993</TotalTime>
  <Words>1110</Words>
  <Application>Microsoft Office PowerPoint</Application>
  <PresentationFormat>Breedbeeld</PresentationFormat>
  <Paragraphs>226</Paragraphs>
  <Slides>17</Slides>
  <Notes>17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Retrospect</vt:lpstr>
      <vt:lpstr>Looking at Our School 2016 A Quality Framework for Primary and Post-Primary Schools   </vt:lpstr>
      <vt:lpstr>What is Looking at Our School 2016 – (LAOS)? </vt:lpstr>
      <vt:lpstr>Why develop a quality framework for schools? </vt:lpstr>
      <vt:lpstr>Key Principles of Looking at Our School 2016</vt:lpstr>
      <vt:lpstr>Looking at Our School 2016  What does it look like?</vt:lpstr>
      <vt:lpstr>Dimensions and domains</vt:lpstr>
      <vt:lpstr>PowerPoint-presentatie</vt:lpstr>
      <vt:lpstr>LAOS can be used in many ways…</vt:lpstr>
      <vt:lpstr>How was LAOS introduced to the system?</vt:lpstr>
      <vt:lpstr>How has the Inspectorate begun to use LAOS?</vt:lpstr>
      <vt:lpstr>How has the Inspectorate begun to use LAOS?</vt:lpstr>
      <vt:lpstr>From LAOS to inspection report</vt:lpstr>
      <vt:lpstr>LAOS &amp; the Quality Continuum</vt:lpstr>
      <vt:lpstr>What were the challenges for the Inspectorate?</vt:lpstr>
      <vt:lpstr>What were the external challenges?</vt:lpstr>
      <vt:lpstr>Going forward …</vt:lpstr>
      <vt:lpstr>And finally, some links that may be useful…</vt:lpstr>
    </vt:vector>
  </TitlesOfParts>
  <Company>Department of Education and Skills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MacGiollaPhadraig, Brian</dc:creator>
  <cp:lastModifiedBy>Van Dijck, Debbie</cp:lastModifiedBy>
  <cp:revision>258</cp:revision>
  <cp:lastPrinted>2017-10-02T08:56:32Z</cp:lastPrinted>
  <dcterms:created xsi:type="dcterms:W3CDTF">2016-09-23T09:52:01Z</dcterms:created>
  <dcterms:modified xsi:type="dcterms:W3CDTF">2017-10-13T08:15:44Z</dcterms:modified>
</cp:coreProperties>
</file>