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32"/>
  </p:notesMasterIdLst>
  <p:sldIdLst>
    <p:sldId id="268" r:id="rId2"/>
    <p:sldId id="256" r:id="rId3"/>
    <p:sldId id="257" r:id="rId4"/>
    <p:sldId id="294" r:id="rId5"/>
    <p:sldId id="270" r:id="rId6"/>
    <p:sldId id="295" r:id="rId7"/>
    <p:sldId id="266" r:id="rId8"/>
    <p:sldId id="265" r:id="rId9"/>
    <p:sldId id="264" r:id="rId10"/>
    <p:sldId id="287" r:id="rId11"/>
    <p:sldId id="291" r:id="rId12"/>
    <p:sldId id="289" r:id="rId13"/>
    <p:sldId id="292" r:id="rId14"/>
    <p:sldId id="274" r:id="rId15"/>
    <p:sldId id="275" r:id="rId16"/>
    <p:sldId id="273" r:id="rId17"/>
    <p:sldId id="272" r:id="rId18"/>
    <p:sldId id="261" r:id="rId19"/>
    <p:sldId id="271" r:id="rId20"/>
    <p:sldId id="290" r:id="rId21"/>
    <p:sldId id="293" r:id="rId22"/>
    <p:sldId id="276" r:id="rId23"/>
    <p:sldId id="277" r:id="rId24"/>
    <p:sldId id="278" r:id="rId25"/>
    <p:sldId id="282" r:id="rId26"/>
    <p:sldId id="281" r:id="rId27"/>
    <p:sldId id="259" r:id="rId28"/>
    <p:sldId id="280" r:id="rId29"/>
    <p:sldId id="262" r:id="rId30"/>
    <p:sldId id="285" r:id="rId31"/>
  </p:sldIdLst>
  <p:sldSz cx="9144000" cy="6858000" type="screen4x3"/>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2" autoAdjust="0"/>
  </p:normalViewPr>
  <p:slideViewPr>
    <p:cSldViewPr>
      <p:cViewPr>
        <p:scale>
          <a:sx n="90" d="100"/>
          <a:sy n="90" d="100"/>
        </p:scale>
        <p:origin x="-1422"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q-A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620319-06BB-483C-96FF-421B7E7903DC}" type="datetimeFigureOut">
              <a:rPr lang="sq-AL" smtClean="0"/>
              <a:pPr/>
              <a:t>2016-12-01</a:t>
            </a:fld>
            <a:endParaRPr lang="sq-A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q-A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q-A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8EB517-EB34-46F6-BDA3-F15E826FD093}" type="slidenum">
              <a:rPr lang="sq-AL" smtClean="0"/>
              <a:pPr/>
              <a:t>‹#›</a:t>
            </a:fld>
            <a:endParaRPr lang="sq-AL"/>
          </a:p>
        </p:txBody>
      </p:sp>
    </p:spTree>
    <p:extLst>
      <p:ext uri="{BB962C8B-B14F-4D97-AF65-F5344CB8AC3E}">
        <p14:creationId xmlns="" xmlns:p14="http://schemas.microsoft.com/office/powerpoint/2010/main" val="1718975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p:txBody>
      </p:sp>
      <p:sp>
        <p:nvSpPr>
          <p:cNvPr id="4" name="Slide Number Placeholder 3"/>
          <p:cNvSpPr>
            <a:spLocks noGrp="1"/>
          </p:cNvSpPr>
          <p:nvPr>
            <p:ph type="sldNum" sz="quarter" idx="10"/>
          </p:nvPr>
        </p:nvSpPr>
        <p:spPr/>
        <p:txBody>
          <a:bodyPr/>
          <a:lstStyle/>
          <a:p>
            <a:fld id="{CE8EB517-EB34-46F6-BDA3-F15E826FD093}" type="slidenum">
              <a:rPr lang="sq-AL" smtClean="0"/>
              <a:pPr/>
              <a:t>2</a:t>
            </a:fld>
            <a:endParaRPr lang="sq-AL"/>
          </a:p>
        </p:txBody>
      </p:sp>
    </p:spTree>
    <p:extLst>
      <p:ext uri="{BB962C8B-B14F-4D97-AF65-F5344CB8AC3E}">
        <p14:creationId xmlns="" xmlns:p14="http://schemas.microsoft.com/office/powerpoint/2010/main" val="1038830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q-AL" dirty="0"/>
          </a:p>
        </p:txBody>
      </p:sp>
      <p:sp>
        <p:nvSpPr>
          <p:cNvPr id="4" name="Slide Number Placeholder 3"/>
          <p:cNvSpPr>
            <a:spLocks noGrp="1"/>
          </p:cNvSpPr>
          <p:nvPr>
            <p:ph type="sldNum" sz="quarter" idx="10"/>
          </p:nvPr>
        </p:nvSpPr>
        <p:spPr/>
        <p:txBody>
          <a:bodyPr/>
          <a:lstStyle/>
          <a:p>
            <a:fld id="{CE8EB517-EB34-46F6-BDA3-F15E826FD093}" type="slidenum">
              <a:rPr lang="sq-AL" smtClean="0"/>
              <a:pPr/>
              <a:t>27</a:t>
            </a:fld>
            <a:endParaRPr lang="sq-AL"/>
          </a:p>
        </p:txBody>
      </p:sp>
    </p:spTree>
    <p:extLst>
      <p:ext uri="{BB962C8B-B14F-4D97-AF65-F5344CB8AC3E}">
        <p14:creationId xmlns="" xmlns:p14="http://schemas.microsoft.com/office/powerpoint/2010/main" val="18520910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13035D-4DCF-4FBA-B9B2-A7BFDDF2267D}" type="datetimeFigureOut">
              <a:rPr lang="sq-AL" smtClean="0"/>
              <a:pPr/>
              <a:t>2016-12-01</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88E5191B-2FF9-4802-90B6-52D6A64BE2A2}" type="slidenum">
              <a:rPr lang="sq-AL" smtClean="0"/>
              <a:pPr/>
              <a:t>‹#›</a:t>
            </a:fld>
            <a:endParaRPr lang="sq-A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3035D-4DCF-4FBA-B9B2-A7BFDDF2267D}" type="datetimeFigureOut">
              <a:rPr lang="sq-AL" smtClean="0"/>
              <a:pPr/>
              <a:t>2016-12-01</a:t>
            </a:fld>
            <a:endParaRPr lang="sq-A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E5191B-2FF9-4802-90B6-52D6A64BE2A2}" type="slidenum">
              <a:rPr lang="sq-AL" smtClean="0"/>
              <a:pPr/>
              <a:t>‹#›</a:t>
            </a:fld>
            <a:endParaRPr lang="sq-AL"/>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1447800"/>
            <a:ext cx="7620000" cy="914400"/>
          </a:xfrm>
        </p:spPr>
        <p:txBody>
          <a:bodyPr>
            <a:noAutofit/>
          </a:bodyPr>
          <a:lstStyle/>
          <a:p>
            <a:pPr algn="ctr"/>
            <a:r>
              <a:rPr lang="en-GB" sz="4000" b="1" dirty="0" smtClean="0">
                <a:solidFill>
                  <a:schemeClr val="tx1"/>
                </a:solidFill>
              </a:rPr>
              <a:t>State Inspectorate of Education</a:t>
            </a:r>
            <a:br>
              <a:rPr lang="en-GB" sz="4000" b="1" dirty="0" smtClean="0">
                <a:solidFill>
                  <a:schemeClr val="tx1"/>
                </a:solidFill>
              </a:rPr>
            </a:br>
            <a:endParaRPr lang="sq-AL" sz="4000" b="1" dirty="0">
              <a:solidFill>
                <a:schemeClr val="tx1"/>
              </a:solidFill>
            </a:endParaRPr>
          </a:p>
        </p:txBody>
      </p:sp>
      <p:sp>
        <p:nvSpPr>
          <p:cNvPr id="3" name="Content Placeholder 2"/>
          <p:cNvSpPr>
            <a:spLocks noGrp="1"/>
          </p:cNvSpPr>
          <p:nvPr>
            <p:ph idx="1"/>
          </p:nvPr>
        </p:nvSpPr>
        <p:spPr>
          <a:xfrm>
            <a:off x="304800" y="2743200"/>
            <a:ext cx="8458200" cy="1219200"/>
          </a:xfrm>
        </p:spPr>
        <p:txBody>
          <a:bodyPr>
            <a:normAutofit lnSpcReduction="10000"/>
          </a:bodyPr>
          <a:lstStyle/>
          <a:p>
            <a:pPr marL="0" indent="0" algn="ctr">
              <a:buNone/>
            </a:pPr>
            <a:r>
              <a:rPr lang="en-GB" sz="3600" b="1" dirty="0" smtClean="0">
                <a:solidFill>
                  <a:srgbClr val="FF0000"/>
                </a:solidFill>
              </a:rPr>
              <a:t>Legal framework </a:t>
            </a:r>
          </a:p>
          <a:p>
            <a:pPr marL="0" indent="0" algn="ctr">
              <a:buNone/>
            </a:pPr>
            <a:r>
              <a:rPr lang="en-GB" sz="3600" b="1" dirty="0" smtClean="0">
                <a:solidFill>
                  <a:srgbClr val="FF0000"/>
                </a:solidFill>
              </a:rPr>
              <a:t>and Inspection procedures in Albania</a:t>
            </a:r>
          </a:p>
          <a:p>
            <a:pPr marL="0" indent="0" algn="ctr">
              <a:buNone/>
            </a:pPr>
            <a:endParaRPr lang="en-GB" sz="4400" b="1" dirty="0">
              <a:solidFill>
                <a:srgbClr val="FF0000"/>
              </a:solidFill>
            </a:endParaRPr>
          </a:p>
          <a:p>
            <a:pPr algn="ctr"/>
            <a:endParaRPr lang="sq-AL" b="1" dirty="0">
              <a:solidFill>
                <a:srgbClr val="FF0000"/>
              </a:solidFill>
            </a:endParaRPr>
          </a:p>
        </p:txBody>
      </p:sp>
      <p:pic>
        <p:nvPicPr>
          <p:cNvPr id="45057" name="Picture 1" descr="C:\Users\dena\Desktop\reform-law-arms-feds-in-war-on-health-care-fraud-and-abuse-IbI1er-clipart.jpg"/>
          <p:cNvPicPr>
            <a:picLocks noChangeAspect="1" noChangeArrowheads="1"/>
          </p:cNvPicPr>
          <p:nvPr/>
        </p:nvPicPr>
        <p:blipFill>
          <a:blip r:embed="rId3" cstate="print"/>
          <a:srcRect/>
          <a:stretch>
            <a:fillRect/>
          </a:stretch>
        </p:blipFill>
        <p:spPr bwMode="auto">
          <a:xfrm>
            <a:off x="6096000" y="4191000"/>
            <a:ext cx="2658795" cy="1828800"/>
          </a:xfrm>
          <a:prstGeom prst="rect">
            <a:avLst/>
          </a:prstGeom>
          <a:noFill/>
        </p:spPr>
      </p:pic>
    </p:spTree>
    <p:extLst>
      <p:ext uri="{BB962C8B-B14F-4D97-AF65-F5344CB8AC3E}">
        <p14:creationId xmlns="" xmlns:p14="http://schemas.microsoft.com/office/powerpoint/2010/main" val="1599279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5.3 THE ADVISORY FUNCTION </a:t>
            </a:r>
            <a:endParaRPr lang="en-GB" sz="3600" b="1" dirty="0"/>
          </a:p>
        </p:txBody>
      </p:sp>
      <p:sp>
        <p:nvSpPr>
          <p:cNvPr id="3" name="Content Placeholder 2"/>
          <p:cNvSpPr>
            <a:spLocks noGrp="1"/>
          </p:cNvSpPr>
          <p:nvPr>
            <p:ph idx="1"/>
          </p:nvPr>
        </p:nvSpPr>
        <p:spPr>
          <a:xfrm>
            <a:off x="323528" y="1600200"/>
            <a:ext cx="8515672" cy="4495800"/>
          </a:xfrm>
        </p:spPr>
        <p:txBody>
          <a:bodyPr>
            <a:normAutofit/>
          </a:bodyPr>
          <a:lstStyle/>
          <a:p>
            <a:pPr marL="457200" indent="-457200">
              <a:buFont typeface="+mj-lt"/>
              <a:buAutoNum type="arabicPeriod"/>
            </a:pPr>
            <a:r>
              <a:rPr lang="en-US" sz="2400" dirty="0" smtClean="0"/>
              <a:t>SEI  provides advice to the Minister of Education and Sport upon the educational policies and decisions in the field of educational reform</a:t>
            </a:r>
          </a:p>
          <a:p>
            <a:pPr marL="457200" indent="-457200">
              <a:buFont typeface="+mj-lt"/>
              <a:buAutoNum type="arabicPeriod"/>
            </a:pPr>
            <a:r>
              <a:rPr lang="en-US" sz="2400" dirty="0" smtClean="0"/>
              <a:t>SEI provides advice/recommendations to  Regional Educational Directories, Educational Offices and schools in order  to improve the quality of educational service. Inspectors advise individual teachers only with the teacher's request</a:t>
            </a:r>
          </a:p>
          <a:p>
            <a:pPr marL="457200" indent="-457200">
              <a:buFont typeface="+mj-lt"/>
              <a:buAutoNum type="arabicPeriod"/>
            </a:pPr>
            <a:r>
              <a:rPr lang="en-US" sz="2400" dirty="0" smtClean="0"/>
              <a:t>SEI selects and promotes successful practices of institutions and individuals through reports, the official website or publications</a:t>
            </a:r>
            <a:endParaRPr lang="en-GB" sz="2400" dirty="0" smtClean="0"/>
          </a:p>
          <a:p>
            <a:pPr marL="514350" indent="-514350">
              <a:buFont typeface="+mj-lt"/>
              <a:buAutoNum type="arabicPeriod"/>
            </a:pPr>
            <a:endParaRPr lang="en-GB"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153400" cy="1143000"/>
          </a:xfrm>
        </p:spPr>
        <p:txBody>
          <a:bodyPr/>
          <a:lstStyle/>
          <a:p>
            <a:r>
              <a:rPr lang="en-US" sz="3200" b="1" dirty="0" smtClean="0"/>
              <a:t>5.4 THE INFORMATIVE/REPORTING FUNCTION</a:t>
            </a:r>
            <a:endParaRPr lang="en-US" sz="3200" b="1" dirty="0"/>
          </a:p>
        </p:txBody>
      </p:sp>
      <p:sp>
        <p:nvSpPr>
          <p:cNvPr id="3" name="Content Placeholder 2"/>
          <p:cNvSpPr>
            <a:spLocks noGrp="1"/>
          </p:cNvSpPr>
          <p:nvPr>
            <p:ph idx="1"/>
          </p:nvPr>
        </p:nvSpPr>
        <p:spPr>
          <a:xfrm>
            <a:off x="381000" y="1600200"/>
            <a:ext cx="8534400" cy="4800600"/>
          </a:xfrm>
        </p:spPr>
        <p:txBody>
          <a:bodyPr>
            <a:normAutofit fontScale="92500" lnSpcReduction="20000"/>
          </a:bodyPr>
          <a:lstStyle/>
          <a:p>
            <a:pPr marL="0" indent="0">
              <a:buNone/>
            </a:pPr>
            <a:r>
              <a:rPr lang="en-US" sz="2000" dirty="0" smtClean="0"/>
              <a:t>SEI fulfills its functions of informing/reporting through:</a:t>
            </a:r>
          </a:p>
          <a:p>
            <a:pPr marL="0" indent="0">
              <a:buNone/>
            </a:pPr>
            <a:r>
              <a:rPr lang="en-US" sz="2000" i="1" dirty="0" smtClean="0"/>
              <a:t>- Inspection reports</a:t>
            </a:r>
          </a:p>
          <a:p>
            <a:pPr marL="0" indent="0">
              <a:buNone/>
            </a:pPr>
            <a:r>
              <a:rPr lang="en-US" sz="2000" i="1" dirty="0" smtClean="0"/>
              <a:t>- Informative letters</a:t>
            </a:r>
          </a:p>
          <a:p>
            <a:pPr marL="0" indent="0">
              <a:buNone/>
            </a:pPr>
            <a:r>
              <a:rPr lang="en-US" sz="2000" i="1" dirty="0" smtClean="0"/>
              <a:t>- Annual report</a:t>
            </a:r>
          </a:p>
          <a:p>
            <a:pPr marL="0" indent="0">
              <a:buNone/>
            </a:pPr>
            <a:r>
              <a:rPr lang="en-US" sz="2000" i="1" dirty="0" smtClean="0"/>
              <a:t>- E-communication</a:t>
            </a:r>
          </a:p>
          <a:p>
            <a:pPr marL="0" indent="0">
              <a:buNone/>
            </a:pPr>
            <a:r>
              <a:rPr lang="en-US" sz="2000" i="1" dirty="0" smtClean="0"/>
              <a:t>- Publications.</a:t>
            </a:r>
          </a:p>
          <a:p>
            <a:pPr marL="0" indent="0">
              <a:buNone/>
            </a:pPr>
            <a:endParaRPr lang="en-US" sz="2000" dirty="0" smtClean="0"/>
          </a:p>
          <a:p>
            <a:pPr marL="0" indent="0">
              <a:buNone/>
            </a:pPr>
            <a:r>
              <a:rPr lang="en-US" sz="2000" dirty="0" smtClean="0"/>
              <a:t>2. SEI, where appropriate, sends the inspection report to:</a:t>
            </a:r>
          </a:p>
          <a:p>
            <a:pPr marL="0" indent="0">
              <a:buNone/>
            </a:pPr>
            <a:r>
              <a:rPr lang="en-US" sz="2000" dirty="0" smtClean="0"/>
              <a:t>- The Minister of Education and Sport</a:t>
            </a:r>
          </a:p>
          <a:p>
            <a:pPr marL="0" indent="0">
              <a:buNone/>
            </a:pPr>
            <a:r>
              <a:rPr lang="en-US" sz="2000" dirty="0" smtClean="0"/>
              <a:t>- The General Inspectorate</a:t>
            </a:r>
          </a:p>
          <a:p>
            <a:pPr marL="0" indent="0">
              <a:buNone/>
            </a:pPr>
            <a:r>
              <a:rPr lang="en-US" sz="2000" dirty="0" smtClean="0"/>
              <a:t>- Institutions of hierarchical dependence</a:t>
            </a:r>
          </a:p>
          <a:p>
            <a:pPr marL="0" indent="0">
              <a:buNone/>
            </a:pPr>
            <a:r>
              <a:rPr lang="en-US" sz="2000" dirty="0" smtClean="0"/>
              <a:t>- RED/EOs accordingly to schools under their jurisdiction</a:t>
            </a:r>
          </a:p>
          <a:p>
            <a:pPr marL="0" indent="0">
              <a:buFontTx/>
              <a:buChar char="-"/>
            </a:pPr>
            <a:r>
              <a:rPr lang="en-US" sz="2000" dirty="0" smtClean="0"/>
              <a:t> Municipalities accordingly to schools under their jurisdiction</a:t>
            </a:r>
          </a:p>
          <a:p>
            <a:pPr marL="0" indent="0">
              <a:buFontTx/>
              <a:buChar char="-"/>
            </a:pPr>
            <a:r>
              <a:rPr lang="en-US" sz="2000" dirty="0"/>
              <a:t> </a:t>
            </a:r>
            <a:r>
              <a:rPr lang="en-US" sz="2000" dirty="0" smtClean="0"/>
              <a:t>Schools that were inspected.</a:t>
            </a:r>
          </a:p>
          <a:p>
            <a:pPr marL="0" indent="0">
              <a:buNone/>
            </a:pPr>
            <a:endParaRPr lang="en-US" sz="2000" dirty="0" smtClean="0"/>
          </a:p>
          <a:p>
            <a:pPr marL="0" indent="0">
              <a:buNone/>
            </a:pPr>
            <a:r>
              <a:rPr lang="en-US" sz="2000" dirty="0" smtClean="0"/>
              <a:t>3. The SEI periodically, publishes inspection reports on its website.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457200"/>
            <a:ext cx="5562600" cy="1143000"/>
          </a:xfrm>
        </p:spPr>
        <p:txBody>
          <a:bodyPr/>
          <a:lstStyle/>
          <a:p>
            <a:pPr algn="r"/>
            <a:r>
              <a:rPr lang="en-GB" sz="3600" b="1" dirty="0" smtClean="0"/>
              <a:t>6. TYPES OF INSPECTIONS </a:t>
            </a:r>
            <a:endParaRPr lang="sq-AL" sz="3600" b="1" dirty="0"/>
          </a:p>
        </p:txBody>
      </p:sp>
      <p:sp>
        <p:nvSpPr>
          <p:cNvPr id="3" name="Content Placeholder 2"/>
          <p:cNvSpPr>
            <a:spLocks noGrp="1"/>
          </p:cNvSpPr>
          <p:nvPr>
            <p:ph idx="1"/>
          </p:nvPr>
        </p:nvSpPr>
        <p:spPr>
          <a:xfrm>
            <a:off x="228600" y="2209800"/>
            <a:ext cx="8534400" cy="4343400"/>
          </a:xfrm>
        </p:spPr>
        <p:txBody>
          <a:bodyPr>
            <a:normAutofit/>
          </a:bodyPr>
          <a:lstStyle/>
          <a:p>
            <a:pPr marL="114300" indent="0">
              <a:buNone/>
            </a:pPr>
            <a:r>
              <a:rPr lang="en-US" sz="2400" dirty="0" smtClean="0"/>
              <a:t>SEI conducts comprehensive full inspections, thematic </a:t>
            </a:r>
            <a:r>
              <a:rPr lang="en-US" sz="2400" dirty="0"/>
              <a:t>inspection </a:t>
            </a:r>
            <a:r>
              <a:rPr lang="en-US" sz="2400" dirty="0" smtClean="0"/>
              <a:t>and oriented inspections.</a:t>
            </a:r>
          </a:p>
          <a:p>
            <a:pPr marL="114300" indent="0">
              <a:buNone/>
            </a:pPr>
            <a:r>
              <a:rPr lang="en-US" sz="2400" b="1" dirty="0" smtClean="0">
                <a:solidFill>
                  <a:srgbClr val="FF0000"/>
                </a:solidFill>
              </a:rPr>
              <a:t>1. Full  school inspection</a:t>
            </a:r>
            <a:r>
              <a:rPr lang="en-US" sz="2400" dirty="0" smtClean="0">
                <a:solidFill>
                  <a:srgbClr val="FF0000"/>
                </a:solidFill>
              </a:rPr>
              <a:t> </a:t>
            </a:r>
            <a:r>
              <a:rPr lang="en-US" sz="2400" dirty="0" smtClean="0"/>
              <a:t>includes the inspection of all areas of school activities,  based on  the  standards of Inspection guidelines. This type of inspection is used to evaluate  the quality of educational service offered by respective schools.</a:t>
            </a:r>
          </a:p>
          <a:p>
            <a:pPr marL="114300" indent="0">
              <a:buNone/>
            </a:pPr>
            <a:r>
              <a:rPr lang="en-US" sz="2400" b="1" dirty="0" smtClean="0">
                <a:solidFill>
                  <a:srgbClr val="FF0000"/>
                </a:solidFill>
              </a:rPr>
              <a:t>2. Thematic inspection</a:t>
            </a:r>
            <a:r>
              <a:rPr lang="en-US" sz="2400" dirty="0" smtClean="0">
                <a:solidFill>
                  <a:srgbClr val="FF0000"/>
                </a:solidFill>
              </a:rPr>
              <a:t> </a:t>
            </a:r>
            <a:r>
              <a:rPr lang="en-US" sz="2400" dirty="0" smtClean="0"/>
              <a:t>relates to a specific area of the school activity, which is considered  as a priority. </a:t>
            </a:r>
          </a:p>
          <a:p>
            <a:pPr marL="114300" indent="0">
              <a:buNone/>
            </a:pPr>
            <a:r>
              <a:rPr lang="en-US" sz="2400" b="1" dirty="0" smtClean="0">
                <a:solidFill>
                  <a:srgbClr val="FF0000"/>
                </a:solidFill>
              </a:rPr>
              <a:t>3. Oriented inspection</a:t>
            </a:r>
            <a:r>
              <a:rPr lang="en-US" sz="2400" dirty="0" smtClean="0">
                <a:solidFill>
                  <a:srgbClr val="FF0000"/>
                </a:solidFill>
              </a:rPr>
              <a:t> </a:t>
            </a:r>
            <a:r>
              <a:rPr lang="en-US" sz="2400" dirty="0" smtClean="0"/>
              <a:t>includes  the inspection for  specific school issues under the orientation of  the Minister of Education. </a:t>
            </a:r>
            <a:endParaRPr lang="sq-AL" sz="2400" dirty="0"/>
          </a:p>
        </p:txBody>
      </p:sp>
      <p:pic>
        <p:nvPicPr>
          <p:cNvPr id="32770" name="Picture 2" descr="Related image"/>
          <p:cNvPicPr>
            <a:picLocks noChangeAspect="1" noChangeArrowheads="1"/>
          </p:cNvPicPr>
          <p:nvPr/>
        </p:nvPicPr>
        <p:blipFill>
          <a:blip r:embed="rId2" cstate="print"/>
          <a:srcRect/>
          <a:stretch>
            <a:fillRect/>
          </a:stretch>
        </p:blipFill>
        <p:spPr bwMode="auto">
          <a:xfrm>
            <a:off x="533400" y="0"/>
            <a:ext cx="2362200" cy="2149684"/>
          </a:xfrm>
          <a:prstGeom prst="rect">
            <a:avLst/>
          </a:prstGeom>
          <a:noFill/>
        </p:spPr>
      </p:pic>
    </p:spTree>
    <p:extLst>
      <p:ext uri="{BB962C8B-B14F-4D97-AF65-F5344CB8AC3E}">
        <p14:creationId xmlns="" xmlns:p14="http://schemas.microsoft.com/office/powerpoint/2010/main" val="15604368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7. COMPLAINTS </a:t>
            </a:r>
            <a:endParaRPr lang="en-US" sz="3600" b="1" dirty="0"/>
          </a:p>
        </p:txBody>
      </p:sp>
      <p:sp>
        <p:nvSpPr>
          <p:cNvPr id="3" name="Content Placeholder 2"/>
          <p:cNvSpPr>
            <a:spLocks noGrp="1"/>
          </p:cNvSpPr>
          <p:nvPr>
            <p:ph idx="1"/>
          </p:nvPr>
        </p:nvSpPr>
        <p:spPr>
          <a:xfrm>
            <a:off x="304800" y="1447800"/>
            <a:ext cx="8534400" cy="4953000"/>
          </a:xfrm>
        </p:spPr>
        <p:txBody>
          <a:bodyPr>
            <a:noAutofit/>
          </a:bodyPr>
          <a:lstStyle/>
          <a:p>
            <a:pPr marL="457200">
              <a:buFont typeface="+mj-lt"/>
              <a:buAutoNum type="arabicPeriod"/>
            </a:pPr>
            <a:r>
              <a:rPr lang="en-US" sz="2000" dirty="0" smtClean="0"/>
              <a:t>Complaints against employees /directors of the institutions / educational unit is examined by SIE by verifying first if the hierarchy of the complaint review has been followed.</a:t>
            </a:r>
          </a:p>
          <a:p>
            <a:pPr marL="457200">
              <a:buFont typeface="+mj-lt"/>
              <a:buAutoNum type="arabicPeriod"/>
            </a:pPr>
            <a:r>
              <a:rPr lang="en-US" sz="2000" dirty="0" smtClean="0"/>
              <a:t>The applicant complaints  firstly to the direct supervisor. If the answer received is considered insufficient by the complainer, he addresses the complaint to the successor direct supervisor at a higher level. </a:t>
            </a:r>
          </a:p>
          <a:p>
            <a:pPr marL="457200">
              <a:buFont typeface="+mj-lt"/>
              <a:buAutoNum type="arabicPeriod"/>
            </a:pPr>
            <a:r>
              <a:rPr lang="en-US" sz="2000" dirty="0" smtClean="0"/>
              <a:t>The complainer has the right to address another complaint, in case of objections to the chief inspector,  presenting his written complaint along with previous complaints and reports on the issues. </a:t>
            </a:r>
          </a:p>
          <a:p>
            <a:pPr marL="457200">
              <a:buFont typeface="+mj-lt"/>
              <a:buAutoNum type="arabicPeriod"/>
            </a:pPr>
            <a:r>
              <a:rPr lang="en-US" sz="2000" dirty="0" smtClean="0"/>
              <a:t>The chief inspector authorizes an inspector or a team of inspectors to review the complaint. The chief inspector sends a written reply to the applicant within one month of submission of his complaint.</a:t>
            </a:r>
          </a:p>
          <a:p>
            <a:pPr marL="457200">
              <a:buFont typeface="+mj-lt"/>
              <a:buAutoNum type="arabicPeriod"/>
            </a:pPr>
            <a:r>
              <a:rPr lang="en-US" sz="2000" dirty="0" smtClean="0"/>
              <a:t>SIE examines accordingly the appeals coming from the Minister of Education or officials authorized by the Minister, through the oriented inspections. </a:t>
            </a:r>
            <a:endParaRPr lang="en-US"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620000" cy="1143000"/>
          </a:xfrm>
        </p:spPr>
        <p:txBody>
          <a:bodyPr>
            <a:normAutofit fontScale="90000"/>
          </a:bodyPr>
          <a:lstStyle/>
          <a:p>
            <a:r>
              <a:rPr lang="en-GB" sz="4000" b="1" dirty="0" smtClean="0"/>
              <a:t>8. THE INSPECTION PROCEDURES </a:t>
            </a:r>
            <a:r>
              <a:rPr lang="sq-AL" b="1" dirty="0"/>
              <a:t/>
            </a:r>
            <a:br>
              <a:rPr lang="sq-AL" b="1" dirty="0"/>
            </a:br>
            <a:endParaRPr lang="sq-AL" b="1" dirty="0"/>
          </a:p>
        </p:txBody>
      </p:sp>
      <p:sp>
        <p:nvSpPr>
          <p:cNvPr id="3" name="Content Placeholder 2"/>
          <p:cNvSpPr>
            <a:spLocks noGrp="1"/>
          </p:cNvSpPr>
          <p:nvPr>
            <p:ph idx="1"/>
          </p:nvPr>
        </p:nvSpPr>
        <p:spPr>
          <a:xfrm>
            <a:off x="228600" y="1295400"/>
            <a:ext cx="8915400" cy="4525963"/>
          </a:xfrm>
        </p:spPr>
        <p:txBody>
          <a:bodyPr>
            <a:noAutofit/>
          </a:bodyPr>
          <a:lstStyle/>
          <a:p>
            <a:pPr marL="0" indent="0">
              <a:buNone/>
            </a:pPr>
            <a:r>
              <a:rPr lang="en-US" sz="2300" dirty="0" smtClean="0"/>
              <a:t>Inspection procedures are carried out according to the rules defined by the law of inspection and by laws that support its implementation.</a:t>
            </a:r>
          </a:p>
          <a:p>
            <a:pPr marL="0" indent="0">
              <a:buNone/>
            </a:pPr>
            <a:r>
              <a:rPr lang="en-US" sz="2300" dirty="0" smtClean="0"/>
              <a:t>Inspection is carried out based on the annual and monthly inspection schedule, taking into consideration the methodology of the risk assessment.</a:t>
            </a:r>
          </a:p>
          <a:p>
            <a:pPr marL="0" indent="0">
              <a:buNone/>
            </a:pPr>
            <a:endParaRPr lang="en-US" sz="2300" dirty="0" smtClean="0"/>
          </a:p>
          <a:p>
            <a:pPr marL="0" indent="0">
              <a:buNone/>
            </a:pPr>
            <a:r>
              <a:rPr lang="en-US" sz="2300" b="1" dirty="0" smtClean="0"/>
              <a:t>Plans are developed as follows:</a:t>
            </a:r>
          </a:p>
          <a:p>
            <a:pPr marL="0" indent="0"/>
            <a:r>
              <a:rPr lang="en-US" sz="2300" b="1" dirty="0" smtClean="0">
                <a:solidFill>
                  <a:srgbClr val="FF0000"/>
                </a:solidFill>
              </a:rPr>
              <a:t>The annual plan </a:t>
            </a:r>
            <a:r>
              <a:rPr lang="en-US" sz="2300" dirty="0" smtClean="0"/>
              <a:t>is compiled based on the priorities and relevant topics of inspection, under the advice of The General Inspectorate approved by the Minister of Education. </a:t>
            </a:r>
          </a:p>
          <a:p>
            <a:pPr marL="0" indent="0"/>
            <a:r>
              <a:rPr lang="en-US" sz="2300" b="1" dirty="0" smtClean="0">
                <a:solidFill>
                  <a:srgbClr val="FF0000"/>
                </a:solidFill>
              </a:rPr>
              <a:t>The monthly plan </a:t>
            </a:r>
            <a:r>
              <a:rPr lang="en-US" sz="2300" dirty="0" smtClean="0"/>
              <a:t>is compiled by selecting upon the list of entities to be inspected,  taking into consideration the assessment risk. The plan is submitted for approval to the General inspectorate.  </a:t>
            </a:r>
            <a:endParaRPr lang="sq-AL" sz="2300" dirty="0"/>
          </a:p>
        </p:txBody>
      </p:sp>
    </p:spTree>
    <p:extLst>
      <p:ext uri="{BB962C8B-B14F-4D97-AF65-F5344CB8AC3E}">
        <p14:creationId xmlns="" xmlns:p14="http://schemas.microsoft.com/office/powerpoint/2010/main" val="9305534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8/1. </a:t>
            </a:r>
            <a:r>
              <a:rPr lang="en-US" sz="3600" b="1" dirty="0" smtClean="0"/>
              <a:t>THE INSPECTION PROCEDURES </a:t>
            </a:r>
            <a:endParaRPr lang="sq-AL" sz="3600" b="1" dirty="0"/>
          </a:p>
        </p:txBody>
      </p:sp>
      <p:sp>
        <p:nvSpPr>
          <p:cNvPr id="3" name="Content Placeholder 2"/>
          <p:cNvSpPr>
            <a:spLocks noGrp="1"/>
          </p:cNvSpPr>
          <p:nvPr>
            <p:ph idx="1"/>
          </p:nvPr>
        </p:nvSpPr>
        <p:spPr>
          <a:xfrm>
            <a:off x="467544" y="1484784"/>
            <a:ext cx="8295456" cy="4392488"/>
          </a:xfrm>
        </p:spPr>
        <p:txBody>
          <a:bodyPr>
            <a:normAutofit fontScale="85000" lnSpcReduction="20000"/>
          </a:bodyPr>
          <a:lstStyle/>
          <a:p>
            <a:pPr marL="114300" lvl="0" indent="0">
              <a:buNone/>
            </a:pPr>
            <a:endParaRPr lang="sq-AL" dirty="0"/>
          </a:p>
          <a:p>
            <a:pPr marL="114300" indent="0">
              <a:buNone/>
            </a:pPr>
            <a:r>
              <a:rPr lang="en-US" dirty="0" smtClean="0"/>
              <a:t>SEI establishes  criteria for the assessment of  risk-based entities, according to the fields of inspection respectively </a:t>
            </a:r>
          </a:p>
          <a:p>
            <a:pPr marL="114300" indent="0">
              <a:buNone/>
            </a:pPr>
            <a:r>
              <a:rPr lang="en-US" dirty="0" smtClean="0"/>
              <a:t>The procedures are documented according to the standard formats approved by the General Inspectorate</a:t>
            </a:r>
          </a:p>
          <a:p>
            <a:pPr marL="114300" indent="0">
              <a:buNone/>
            </a:pPr>
            <a:endParaRPr lang="en-US" dirty="0" smtClean="0"/>
          </a:p>
          <a:p>
            <a:pPr marL="114300" indent="0">
              <a:buNone/>
            </a:pPr>
            <a:r>
              <a:rPr lang="en-US" b="1" dirty="0" smtClean="0"/>
              <a:t>The standard formats are</a:t>
            </a:r>
            <a:r>
              <a:rPr lang="en-US" dirty="0" smtClean="0"/>
              <a:t>:</a:t>
            </a:r>
          </a:p>
          <a:p>
            <a:pPr marL="114300" indent="0">
              <a:buNone/>
            </a:pPr>
            <a:r>
              <a:rPr lang="en-US" i="1" dirty="0" smtClean="0">
                <a:solidFill>
                  <a:srgbClr val="FF0000"/>
                </a:solidFill>
              </a:rPr>
              <a:t>1. Inspection Authorization</a:t>
            </a:r>
          </a:p>
          <a:p>
            <a:pPr marL="114300" indent="0">
              <a:buNone/>
            </a:pPr>
            <a:r>
              <a:rPr lang="en-US" i="1" dirty="0" smtClean="0">
                <a:solidFill>
                  <a:srgbClr val="FF0000"/>
                </a:solidFill>
              </a:rPr>
              <a:t>2. The inspection record (act of occurrence) </a:t>
            </a:r>
          </a:p>
          <a:p>
            <a:pPr marL="114300" indent="0">
              <a:buNone/>
            </a:pPr>
            <a:r>
              <a:rPr lang="en-US" i="1" dirty="0" smtClean="0">
                <a:solidFill>
                  <a:srgbClr val="FF0000"/>
                </a:solidFill>
              </a:rPr>
              <a:t>3. The final decision of inspection</a:t>
            </a:r>
          </a:p>
          <a:p>
            <a:pPr marL="114300" indent="0">
              <a:buNone/>
            </a:pPr>
            <a:r>
              <a:rPr lang="en-US" i="1" dirty="0" smtClean="0">
                <a:solidFill>
                  <a:srgbClr val="FF0000"/>
                </a:solidFill>
              </a:rPr>
              <a:t>4. The decision of the appeal commission.</a:t>
            </a:r>
            <a:endParaRPr lang="en-GB" i="1" dirty="0" smtClean="0">
              <a:solidFill>
                <a:srgbClr val="FF0000"/>
              </a:solidFill>
            </a:endParaRPr>
          </a:p>
        </p:txBody>
      </p:sp>
    </p:spTree>
    <p:extLst>
      <p:ext uri="{BB962C8B-B14F-4D97-AF65-F5344CB8AC3E}">
        <p14:creationId xmlns="" xmlns:p14="http://schemas.microsoft.com/office/powerpoint/2010/main" val="2658505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8/2. THE </a:t>
            </a:r>
            <a:r>
              <a:rPr lang="en-US" sz="3600" b="1" dirty="0"/>
              <a:t>INSPECTION PROCEDURES</a:t>
            </a:r>
            <a:endParaRPr lang="sq-AL" sz="3600" b="1" dirty="0"/>
          </a:p>
        </p:txBody>
      </p:sp>
      <p:sp>
        <p:nvSpPr>
          <p:cNvPr id="3" name="Content Placeholder 2"/>
          <p:cNvSpPr>
            <a:spLocks noGrp="1"/>
          </p:cNvSpPr>
          <p:nvPr>
            <p:ph idx="1"/>
          </p:nvPr>
        </p:nvSpPr>
        <p:spPr>
          <a:xfrm>
            <a:off x="152400" y="1556792"/>
            <a:ext cx="8839200" cy="4844008"/>
          </a:xfrm>
        </p:spPr>
        <p:txBody>
          <a:bodyPr>
            <a:normAutofit fontScale="92500" lnSpcReduction="20000"/>
          </a:bodyPr>
          <a:lstStyle/>
          <a:p>
            <a:pPr marL="114300" lvl="0" indent="0">
              <a:buNone/>
            </a:pPr>
            <a:r>
              <a:rPr lang="en-US" b="1" dirty="0"/>
              <a:t>T</a:t>
            </a:r>
            <a:r>
              <a:rPr lang="en-US" b="1" dirty="0" smtClean="0"/>
              <a:t>he inspection Authorization</a:t>
            </a:r>
          </a:p>
          <a:p>
            <a:pPr lvl="0"/>
            <a:endParaRPr lang="en-US" dirty="0" smtClean="0"/>
          </a:p>
          <a:p>
            <a:pPr lvl="0"/>
            <a:r>
              <a:rPr lang="en-US" dirty="0" smtClean="0"/>
              <a:t>The inspection begins with the authorization released by the chief inspector, specifying the name of the entity, the address, the length of inspection and the inspectors authorized to conduct the inspection.</a:t>
            </a:r>
          </a:p>
          <a:p>
            <a:pPr lvl="0"/>
            <a:r>
              <a:rPr lang="en-US" dirty="0" smtClean="0"/>
              <a:t>The authorization is valid only for the duration explicitly defined in the authorization. </a:t>
            </a:r>
          </a:p>
          <a:p>
            <a:pPr lvl="0"/>
            <a:r>
              <a:rPr lang="en-US" dirty="0" smtClean="0"/>
              <a:t>The entity of the inspection is informed no later than 3 days before the inspection, except in cases of specification, as foreseen in the legislation.</a:t>
            </a:r>
            <a:endParaRPr lang="sq-AL" dirty="0"/>
          </a:p>
          <a:p>
            <a:pPr marL="0" indent="0">
              <a:buNone/>
            </a:pPr>
            <a:endParaRPr lang="sq-AL" dirty="0"/>
          </a:p>
        </p:txBody>
      </p:sp>
    </p:spTree>
    <p:extLst>
      <p:ext uri="{BB962C8B-B14F-4D97-AF65-F5344CB8AC3E}">
        <p14:creationId xmlns="" xmlns:p14="http://schemas.microsoft.com/office/powerpoint/2010/main" val="6659968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8/3. </a:t>
            </a:r>
            <a:r>
              <a:rPr lang="en-US" sz="3600" b="1" dirty="0"/>
              <a:t>THE INSPECTION PROCEDURES</a:t>
            </a:r>
            <a:r>
              <a:rPr lang="en-US" sz="3600" b="1" dirty="0" smtClean="0"/>
              <a:t> </a:t>
            </a:r>
            <a:endParaRPr lang="sq-AL" sz="3600" b="1" dirty="0"/>
          </a:p>
        </p:txBody>
      </p:sp>
      <p:sp>
        <p:nvSpPr>
          <p:cNvPr id="3" name="Content Placeholder 2"/>
          <p:cNvSpPr>
            <a:spLocks noGrp="1"/>
          </p:cNvSpPr>
          <p:nvPr>
            <p:ph idx="1"/>
          </p:nvPr>
        </p:nvSpPr>
        <p:spPr>
          <a:xfrm>
            <a:off x="304800" y="1484784"/>
            <a:ext cx="8534400" cy="4916016"/>
          </a:xfrm>
        </p:spPr>
        <p:txBody>
          <a:bodyPr>
            <a:normAutofit fontScale="85000" lnSpcReduction="10000"/>
          </a:bodyPr>
          <a:lstStyle/>
          <a:p>
            <a:pPr marL="114300" lvl="0" indent="0">
              <a:buNone/>
            </a:pPr>
            <a:r>
              <a:rPr lang="en-GB" b="1" dirty="0" smtClean="0"/>
              <a:t>The inspection </a:t>
            </a:r>
            <a:r>
              <a:rPr lang="en-GB" b="1" dirty="0"/>
              <a:t>R</a:t>
            </a:r>
            <a:r>
              <a:rPr lang="en-GB" b="1" dirty="0" smtClean="0"/>
              <a:t>ecord:</a:t>
            </a:r>
          </a:p>
          <a:p>
            <a:pPr marL="114300" lvl="0" indent="0">
              <a:buNone/>
            </a:pPr>
            <a:endParaRPr lang="en-GB" b="1" dirty="0" smtClean="0"/>
          </a:p>
          <a:p>
            <a:pPr lvl="0"/>
            <a:r>
              <a:rPr lang="en-US" dirty="0" smtClean="0"/>
              <a:t>The procedure of inspection is included in the inspection record, compiled by the inspector/team of inspectors and is notified without delay to the entity, by personal delivery. </a:t>
            </a:r>
            <a:endParaRPr lang="en-GB" dirty="0" smtClean="0"/>
          </a:p>
          <a:p>
            <a:pPr lvl="0"/>
            <a:r>
              <a:rPr lang="en-US" dirty="0" smtClean="0"/>
              <a:t>When the inspection record can’t be delivered on the spot, it is completed in  the office and notified within 5 days from the date of completion of inspection.</a:t>
            </a:r>
          </a:p>
          <a:p>
            <a:pPr lvl="0"/>
            <a:r>
              <a:rPr lang="en-US" dirty="0" smtClean="0"/>
              <a:t>The record inspection reflects all findings from the inspection and includes the  verification of all the check-lists filled  during the inspection.</a:t>
            </a:r>
            <a:endParaRPr lang="sq-AL" dirty="0"/>
          </a:p>
          <a:p>
            <a:pPr marL="0" indent="0">
              <a:buNone/>
            </a:pPr>
            <a:endParaRPr lang="sq-AL" dirty="0"/>
          </a:p>
        </p:txBody>
      </p:sp>
    </p:spTree>
    <p:extLst>
      <p:ext uri="{BB962C8B-B14F-4D97-AF65-F5344CB8AC3E}">
        <p14:creationId xmlns="" xmlns:p14="http://schemas.microsoft.com/office/powerpoint/2010/main" val="5321439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6632"/>
            <a:ext cx="7620000" cy="721568"/>
          </a:xfrm>
        </p:spPr>
        <p:txBody>
          <a:bodyPr>
            <a:normAutofit fontScale="90000"/>
          </a:bodyPr>
          <a:lstStyle/>
          <a:p>
            <a:r>
              <a:rPr lang="en-GB" b="1" dirty="0" smtClean="0"/>
              <a:t/>
            </a:r>
            <a:br>
              <a:rPr lang="en-GB" b="1" dirty="0" smtClean="0"/>
            </a:br>
            <a:r>
              <a:rPr lang="en-GB" sz="4000" b="1" dirty="0" smtClean="0"/>
              <a:t>8/3/1. The </a:t>
            </a:r>
            <a:r>
              <a:rPr lang="en-US" sz="4000" b="1" dirty="0" smtClean="0"/>
              <a:t>procedures of inspection </a:t>
            </a:r>
            <a:endParaRPr lang="sq-AL" sz="4000" b="1" dirty="0"/>
          </a:p>
        </p:txBody>
      </p:sp>
      <p:sp>
        <p:nvSpPr>
          <p:cNvPr id="3" name="Content Placeholder 2"/>
          <p:cNvSpPr>
            <a:spLocks noGrp="1"/>
          </p:cNvSpPr>
          <p:nvPr>
            <p:ph idx="1"/>
          </p:nvPr>
        </p:nvSpPr>
        <p:spPr>
          <a:xfrm>
            <a:off x="457200" y="838200"/>
            <a:ext cx="8229600" cy="4525963"/>
          </a:xfrm>
        </p:spPr>
        <p:txBody>
          <a:bodyPr>
            <a:noAutofit/>
          </a:bodyPr>
          <a:lstStyle/>
          <a:p>
            <a:pPr marL="0" indent="0">
              <a:buNone/>
            </a:pPr>
            <a:endParaRPr lang="en-GB" sz="2200" dirty="0" smtClean="0"/>
          </a:p>
          <a:p>
            <a:pPr marL="571500" indent="-457200">
              <a:buNone/>
            </a:pPr>
            <a:r>
              <a:rPr lang="en-US" sz="2200" b="1" dirty="0" smtClean="0"/>
              <a:t>The inspection Record (2)</a:t>
            </a:r>
            <a:endParaRPr lang="en-US" sz="2200" dirty="0" smtClean="0"/>
          </a:p>
          <a:p>
            <a:pPr marL="571500" indent="-457200">
              <a:buNone/>
            </a:pPr>
            <a:r>
              <a:rPr lang="en-US" sz="2200" dirty="0" smtClean="0"/>
              <a:t>The inspection record report describes:</a:t>
            </a:r>
          </a:p>
          <a:p>
            <a:pPr marL="571500" indent="-457200"/>
            <a:r>
              <a:rPr lang="en-US" sz="2200" dirty="0" smtClean="0"/>
              <a:t>Findings and judgments relating the school activity.</a:t>
            </a:r>
          </a:p>
          <a:p>
            <a:pPr marL="571500" indent="-457200"/>
            <a:r>
              <a:rPr lang="en-US" sz="2200" dirty="0" smtClean="0"/>
              <a:t>School achievements and needs for improvement to its normal functioning .</a:t>
            </a:r>
          </a:p>
          <a:p>
            <a:pPr marL="571500" indent="-457200"/>
            <a:r>
              <a:rPr lang="en-US" sz="2200" dirty="0" smtClean="0"/>
              <a:t>Consideration of recommendations given from previous inspection</a:t>
            </a:r>
          </a:p>
          <a:p>
            <a:pPr marL="571500" indent="-457200"/>
            <a:r>
              <a:rPr lang="en-US" sz="2200" dirty="0"/>
              <a:t>V</a:t>
            </a:r>
            <a:r>
              <a:rPr lang="en-US" sz="2200" dirty="0" smtClean="0"/>
              <a:t>iolations found and the legal basis upon which the inspection team is based  to conclude the final decision.</a:t>
            </a:r>
          </a:p>
          <a:p>
            <a:pPr marL="571500" indent="-457200"/>
            <a:r>
              <a:rPr lang="en-US" sz="2200" dirty="0" smtClean="0"/>
              <a:t>Main administrative penalty and /or complimentary punishment given or proposed by the inspection team in case of legal violations.</a:t>
            </a:r>
          </a:p>
          <a:p>
            <a:pPr marL="571500" indent="-457200"/>
            <a:r>
              <a:rPr lang="en-US" sz="2200" dirty="0" smtClean="0"/>
              <a:t>recommendation /orders to correct violations and to eliminate their consequences, thereby setting a reasonable deadline.</a:t>
            </a:r>
            <a:endParaRPr lang="sq-AL" sz="2200" dirty="0"/>
          </a:p>
          <a:p>
            <a:endParaRPr lang="sq-AL" sz="2200" dirty="0"/>
          </a:p>
        </p:txBody>
      </p:sp>
    </p:spTree>
    <p:extLst>
      <p:ext uri="{BB962C8B-B14F-4D97-AF65-F5344CB8AC3E}">
        <p14:creationId xmlns="" xmlns:p14="http://schemas.microsoft.com/office/powerpoint/2010/main" val="25151565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8/4. </a:t>
            </a:r>
            <a:r>
              <a:rPr lang="en-US" sz="3600" b="1" dirty="0"/>
              <a:t>THE INSPECTION PROCEDURES</a:t>
            </a:r>
            <a:r>
              <a:rPr lang="en-US" sz="3600" b="1" dirty="0" smtClean="0"/>
              <a:t> </a:t>
            </a:r>
            <a:endParaRPr lang="sq-AL" sz="3600" b="1" dirty="0"/>
          </a:p>
        </p:txBody>
      </p:sp>
      <p:sp>
        <p:nvSpPr>
          <p:cNvPr id="3" name="Content Placeholder 2"/>
          <p:cNvSpPr>
            <a:spLocks noGrp="1"/>
          </p:cNvSpPr>
          <p:nvPr>
            <p:ph idx="1"/>
          </p:nvPr>
        </p:nvSpPr>
        <p:spPr>
          <a:xfrm>
            <a:off x="323528" y="1219200"/>
            <a:ext cx="8515672" cy="5450160"/>
          </a:xfrm>
        </p:spPr>
        <p:txBody>
          <a:bodyPr>
            <a:normAutofit fontScale="77500" lnSpcReduction="20000"/>
          </a:bodyPr>
          <a:lstStyle/>
          <a:p>
            <a:pPr marL="114300" lvl="0" indent="0">
              <a:buNone/>
            </a:pPr>
            <a:endParaRPr lang="en-GB" sz="3800" dirty="0" smtClean="0"/>
          </a:p>
          <a:p>
            <a:pPr marL="114300" lvl="0" indent="0">
              <a:buNone/>
            </a:pPr>
            <a:r>
              <a:rPr lang="en-US" sz="2600" b="1" dirty="0" smtClean="0"/>
              <a:t>The final decision (1)</a:t>
            </a:r>
          </a:p>
          <a:p>
            <a:pPr lvl="0"/>
            <a:endParaRPr lang="en-US" dirty="0" smtClean="0"/>
          </a:p>
          <a:p>
            <a:pPr lvl="0"/>
            <a:r>
              <a:rPr lang="en-US" dirty="0" smtClean="0"/>
              <a:t>The inspection process has a final inspection decision made by the inspector or inspectors that carry out the inspections  unless in cases where it is foreseen by special law, that  the final decision has to be taken by a unit or another institution. </a:t>
            </a:r>
          </a:p>
          <a:p>
            <a:pPr lvl="0"/>
            <a:r>
              <a:rPr lang="en-US" dirty="0" smtClean="0"/>
              <a:t>The final decision is taken on the spot if provided by the special law or within 30 days of notification  from the delivery of the inspection records  to the subject of inspection. </a:t>
            </a:r>
          </a:p>
          <a:p>
            <a:pPr lvl="0"/>
            <a:r>
              <a:rPr lang="en-US" dirty="0" smtClean="0"/>
              <a:t>If the final decision is the competence of another institution  the inspector sends the record  (file Inspection ) within the time specified,  to this institution along with his proposal.</a:t>
            </a:r>
          </a:p>
          <a:p>
            <a:pPr lvl="0"/>
            <a:endParaRPr lang="sq-AL" dirty="0"/>
          </a:p>
          <a:p>
            <a:pPr marL="0" indent="0">
              <a:buNone/>
            </a:pPr>
            <a:endParaRPr lang="sq-AL" dirty="0"/>
          </a:p>
        </p:txBody>
      </p:sp>
    </p:spTree>
    <p:extLst>
      <p:ext uri="{BB962C8B-B14F-4D97-AF65-F5344CB8AC3E}">
        <p14:creationId xmlns="" xmlns:p14="http://schemas.microsoft.com/office/powerpoint/2010/main" val="2722473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827112"/>
          </a:xfrm>
        </p:spPr>
        <p:txBody>
          <a:bodyPr>
            <a:normAutofit fontScale="90000"/>
          </a:bodyPr>
          <a:lstStyle/>
          <a:p>
            <a:r>
              <a:rPr lang="en-GB" b="1" dirty="0" smtClean="0"/>
              <a:t/>
            </a:r>
            <a:br>
              <a:rPr lang="en-GB" b="1" dirty="0" smtClean="0"/>
            </a:br>
            <a:r>
              <a:rPr lang="en-GB" b="1" dirty="0"/>
              <a:t/>
            </a:r>
            <a:br>
              <a:rPr lang="en-GB" b="1" dirty="0"/>
            </a:br>
            <a:r>
              <a:rPr lang="en-GB" b="1" dirty="0" smtClean="0"/>
              <a:t/>
            </a:r>
            <a:br>
              <a:rPr lang="en-GB" b="1" dirty="0" smtClean="0"/>
            </a:br>
            <a:r>
              <a:rPr lang="en-GB" b="1" dirty="0" smtClean="0"/>
              <a:t/>
            </a:r>
            <a:br>
              <a:rPr lang="en-GB" b="1" dirty="0" smtClean="0"/>
            </a:br>
            <a:r>
              <a:rPr lang="en-GB" b="1" dirty="0" smtClean="0"/>
              <a:t>CONTENT </a:t>
            </a:r>
            <a:br>
              <a:rPr lang="en-GB" b="1" dirty="0" smtClean="0"/>
            </a:br>
            <a:r>
              <a:rPr lang="en-GB" b="1" dirty="0"/>
              <a:t/>
            </a:r>
            <a:br>
              <a:rPr lang="en-GB" b="1" dirty="0"/>
            </a:br>
            <a:r>
              <a:rPr lang="en-GB" b="1" dirty="0" smtClean="0"/>
              <a:t/>
            </a:r>
            <a:br>
              <a:rPr lang="en-GB" b="1" dirty="0" smtClean="0"/>
            </a:br>
            <a:r>
              <a:rPr lang="en-GB" b="1" dirty="0"/>
              <a:t/>
            </a:r>
            <a:br>
              <a:rPr lang="en-GB" b="1" dirty="0"/>
            </a:br>
            <a:endParaRPr lang="sq-AL" b="1" dirty="0"/>
          </a:p>
        </p:txBody>
      </p:sp>
      <p:sp>
        <p:nvSpPr>
          <p:cNvPr id="3" name="Subtitle 2"/>
          <p:cNvSpPr>
            <a:spLocks noGrp="1"/>
          </p:cNvSpPr>
          <p:nvPr>
            <p:ph type="subTitle" idx="1"/>
          </p:nvPr>
        </p:nvSpPr>
        <p:spPr>
          <a:xfrm>
            <a:off x="571472" y="1524000"/>
            <a:ext cx="3924328" cy="4114800"/>
          </a:xfrm>
        </p:spPr>
        <p:txBody>
          <a:bodyPr>
            <a:noAutofit/>
          </a:bodyPr>
          <a:lstStyle/>
          <a:p>
            <a:pPr marL="514350" indent="-514350" algn="l"/>
            <a:r>
              <a:rPr lang="en-GB" sz="1800" dirty="0" smtClean="0">
                <a:solidFill>
                  <a:schemeClr val="tx1"/>
                </a:solidFill>
              </a:rPr>
              <a:t>1. The  mission 			</a:t>
            </a:r>
          </a:p>
          <a:p>
            <a:pPr marL="514350" indent="-514350" algn="l"/>
            <a:r>
              <a:rPr lang="en-GB" sz="1800" dirty="0" smtClean="0">
                <a:solidFill>
                  <a:schemeClr val="tx1"/>
                </a:solidFill>
              </a:rPr>
              <a:t>2.  The </a:t>
            </a:r>
            <a:r>
              <a:rPr lang="en-US" sz="1800" dirty="0" smtClean="0">
                <a:solidFill>
                  <a:schemeClr val="tx1"/>
                </a:solidFill>
              </a:rPr>
              <a:t>status </a:t>
            </a:r>
            <a:r>
              <a:rPr lang="en-GB" sz="1800" dirty="0" smtClean="0">
                <a:solidFill>
                  <a:schemeClr val="tx1"/>
                </a:solidFill>
              </a:rPr>
              <a:t>			</a:t>
            </a:r>
          </a:p>
          <a:p>
            <a:pPr marL="514350" indent="-514350" algn="l"/>
            <a:r>
              <a:rPr lang="en-GB" sz="1800" dirty="0" smtClean="0">
                <a:solidFill>
                  <a:schemeClr val="tx1"/>
                </a:solidFill>
              </a:rPr>
              <a:t>3. The legal framework 		</a:t>
            </a:r>
          </a:p>
          <a:p>
            <a:pPr marL="514350" indent="-514350" algn="l"/>
            <a:r>
              <a:rPr lang="en-GB" sz="1800" dirty="0" smtClean="0">
                <a:solidFill>
                  <a:schemeClr val="tx1"/>
                </a:solidFill>
              </a:rPr>
              <a:t>4. The range of activities </a:t>
            </a:r>
          </a:p>
          <a:p>
            <a:pPr marL="514350" indent="-514350" algn="l"/>
            <a:r>
              <a:rPr lang="en-GB" sz="1800" dirty="0" smtClean="0">
                <a:solidFill>
                  <a:schemeClr val="tx1"/>
                </a:solidFill>
              </a:rPr>
              <a:t>5. The functions 		</a:t>
            </a:r>
          </a:p>
          <a:p>
            <a:pPr marL="514350" indent="-514350" algn="l"/>
            <a:r>
              <a:rPr lang="en-GB" sz="1800" dirty="0" smtClean="0">
                <a:solidFill>
                  <a:schemeClr val="tx1"/>
                </a:solidFill>
              </a:rPr>
              <a:t>6</a:t>
            </a:r>
            <a:r>
              <a:rPr lang="en-GB" sz="1800" dirty="0">
                <a:solidFill>
                  <a:schemeClr val="tx1"/>
                </a:solidFill>
              </a:rPr>
              <a:t>. </a:t>
            </a:r>
            <a:r>
              <a:rPr lang="en-GB" sz="1800" dirty="0" smtClean="0">
                <a:solidFill>
                  <a:schemeClr val="tx1"/>
                </a:solidFill>
              </a:rPr>
              <a:t>Types of inspection </a:t>
            </a:r>
          </a:p>
          <a:p>
            <a:pPr marL="514350" indent="-514350" algn="l"/>
            <a:r>
              <a:rPr lang="en-GB" sz="1800" dirty="0" smtClean="0">
                <a:solidFill>
                  <a:schemeClr val="tx1"/>
                </a:solidFill>
              </a:rPr>
              <a:t>7. The complaints </a:t>
            </a:r>
          </a:p>
          <a:p>
            <a:pPr marL="514350" indent="-514350" algn="just"/>
            <a:r>
              <a:rPr lang="en-GB" sz="1800" dirty="0" smtClean="0">
                <a:solidFill>
                  <a:schemeClr val="tx1"/>
                </a:solidFill>
              </a:rPr>
              <a:t>8. The </a:t>
            </a:r>
            <a:r>
              <a:rPr lang="en-US" sz="1800" dirty="0" smtClean="0">
                <a:solidFill>
                  <a:schemeClr val="tx1"/>
                </a:solidFill>
              </a:rPr>
              <a:t>inspection procedures </a:t>
            </a:r>
            <a:endParaRPr lang="en-GB" sz="1800" dirty="0" smtClean="0">
              <a:solidFill>
                <a:schemeClr val="tx1"/>
              </a:solidFill>
            </a:endParaRPr>
          </a:p>
          <a:p>
            <a:pPr marL="514350" indent="-514350" algn="just"/>
            <a:r>
              <a:rPr lang="en-GB" sz="1800" dirty="0" smtClean="0">
                <a:solidFill>
                  <a:schemeClr val="tx1"/>
                </a:solidFill>
              </a:rPr>
              <a:t>9. The </a:t>
            </a:r>
            <a:r>
              <a:rPr lang="en-US" sz="1800" dirty="0" smtClean="0">
                <a:solidFill>
                  <a:schemeClr val="tx1"/>
                </a:solidFill>
              </a:rPr>
              <a:t>methodology of inspection </a:t>
            </a:r>
            <a:endParaRPr lang="en-GB" sz="1800" dirty="0" smtClean="0">
              <a:solidFill>
                <a:schemeClr val="tx1"/>
              </a:solidFill>
            </a:endParaRPr>
          </a:p>
          <a:p>
            <a:pPr marL="514350" indent="-514350" algn="just"/>
            <a:r>
              <a:rPr lang="en-GB" sz="1800" dirty="0" smtClean="0">
                <a:solidFill>
                  <a:schemeClr val="tx1"/>
                </a:solidFill>
              </a:rPr>
              <a:t>10.</a:t>
            </a:r>
            <a:r>
              <a:rPr lang="sq-AL" sz="1800" b="1" dirty="0" smtClean="0">
                <a:solidFill>
                  <a:schemeClr val="tx1"/>
                </a:solidFill>
              </a:rPr>
              <a:t> </a:t>
            </a:r>
            <a:r>
              <a:rPr lang="en-GB" sz="1800" dirty="0" smtClean="0">
                <a:solidFill>
                  <a:schemeClr val="tx1"/>
                </a:solidFill>
              </a:rPr>
              <a:t>The administrative provisions  </a:t>
            </a:r>
          </a:p>
          <a:p>
            <a:pPr marL="514350" indent="-514350" algn="just"/>
            <a:r>
              <a:rPr lang="en-GB" sz="1800" dirty="0" smtClean="0">
                <a:solidFill>
                  <a:schemeClr val="tx1"/>
                </a:solidFill>
              </a:rPr>
              <a:t>11. Ethics </a:t>
            </a:r>
          </a:p>
          <a:p>
            <a:pPr marL="514350" indent="-514350" algn="just"/>
            <a:r>
              <a:rPr lang="en-GB" sz="1800" dirty="0" smtClean="0">
                <a:solidFill>
                  <a:schemeClr val="tx1"/>
                </a:solidFill>
              </a:rPr>
              <a:t>12</a:t>
            </a:r>
            <a:r>
              <a:rPr lang="en-GB" sz="1800" dirty="0">
                <a:solidFill>
                  <a:schemeClr val="tx1"/>
                </a:solidFill>
              </a:rPr>
              <a:t>. </a:t>
            </a:r>
            <a:r>
              <a:rPr lang="en-GB" sz="1800" dirty="0" smtClean="0">
                <a:solidFill>
                  <a:schemeClr val="tx1"/>
                </a:solidFill>
              </a:rPr>
              <a:t>E-inspection </a:t>
            </a:r>
          </a:p>
          <a:p>
            <a:pPr marL="514350" indent="-514350" algn="just"/>
            <a:r>
              <a:rPr lang="en-GB" sz="1800" dirty="0" smtClean="0">
                <a:solidFill>
                  <a:schemeClr val="tx1"/>
                </a:solidFill>
              </a:rPr>
              <a:t>13. The inspection guideline </a:t>
            </a:r>
          </a:p>
          <a:p>
            <a:pPr marL="514350" indent="-514350" algn="just"/>
            <a:r>
              <a:rPr lang="en-GB" sz="1800" dirty="0" smtClean="0">
                <a:solidFill>
                  <a:schemeClr val="tx1"/>
                </a:solidFill>
              </a:rPr>
              <a:t>14. The annual Report </a:t>
            </a:r>
          </a:p>
          <a:p>
            <a:pPr marL="514350" indent="-514350" algn="just"/>
            <a:endParaRPr lang="sq-AL" sz="1800" dirty="0">
              <a:solidFill>
                <a:schemeClr val="tx1"/>
              </a:solidFill>
            </a:endParaRPr>
          </a:p>
        </p:txBody>
      </p:sp>
      <p:pic>
        <p:nvPicPr>
          <p:cNvPr id="44036" name="Picture 4" descr="Related image"/>
          <p:cNvPicPr>
            <a:picLocks noChangeAspect="1" noChangeArrowheads="1"/>
          </p:cNvPicPr>
          <p:nvPr/>
        </p:nvPicPr>
        <p:blipFill>
          <a:blip r:embed="rId3"/>
          <a:srcRect/>
          <a:stretch>
            <a:fillRect/>
          </a:stretch>
        </p:blipFill>
        <p:spPr bwMode="auto">
          <a:xfrm>
            <a:off x="4267200" y="2362200"/>
            <a:ext cx="4622800" cy="2600326"/>
          </a:xfrm>
          <a:prstGeom prst="rect">
            <a:avLst/>
          </a:prstGeom>
          <a:noFill/>
        </p:spPr>
      </p:pic>
    </p:spTree>
    <p:extLst>
      <p:ext uri="{BB962C8B-B14F-4D97-AF65-F5344CB8AC3E}">
        <p14:creationId xmlns="" xmlns:p14="http://schemas.microsoft.com/office/powerpoint/2010/main" val="26222134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a:t>8</a:t>
            </a:r>
            <a:r>
              <a:rPr lang="en-GB" sz="3600" b="1" dirty="0" smtClean="0"/>
              <a:t>/4/1. </a:t>
            </a:r>
            <a:r>
              <a:rPr lang="en-US" sz="3600" b="1" dirty="0"/>
              <a:t>THE INSPECTION PROCEDURES</a:t>
            </a:r>
            <a:r>
              <a:rPr lang="en-US" sz="3600" b="1" dirty="0" smtClean="0"/>
              <a:t> </a:t>
            </a:r>
            <a:endParaRPr lang="sq-AL" sz="3600" b="1" dirty="0"/>
          </a:p>
        </p:txBody>
      </p:sp>
      <p:sp>
        <p:nvSpPr>
          <p:cNvPr id="3" name="Content Placeholder 2"/>
          <p:cNvSpPr>
            <a:spLocks noGrp="1"/>
          </p:cNvSpPr>
          <p:nvPr>
            <p:ph idx="1"/>
          </p:nvPr>
        </p:nvSpPr>
        <p:spPr>
          <a:xfrm>
            <a:off x="304800" y="1600200"/>
            <a:ext cx="8458200" cy="4724400"/>
          </a:xfrm>
        </p:spPr>
        <p:txBody>
          <a:bodyPr>
            <a:normAutofit fontScale="85000" lnSpcReduction="10000"/>
          </a:bodyPr>
          <a:lstStyle/>
          <a:p>
            <a:pPr marL="114300" indent="0">
              <a:buNone/>
            </a:pPr>
            <a:r>
              <a:rPr lang="en-GB" sz="2400" b="1" dirty="0" smtClean="0"/>
              <a:t>The final decision (2)</a:t>
            </a:r>
            <a:endParaRPr lang="en-GB" sz="2400" b="1" dirty="0"/>
          </a:p>
          <a:p>
            <a:pPr lvl="0"/>
            <a:endParaRPr lang="en-GB" sz="2400" dirty="0" smtClean="0"/>
          </a:p>
          <a:p>
            <a:pPr lvl="0"/>
            <a:r>
              <a:rPr lang="en-US" dirty="0" smtClean="0"/>
              <a:t>At the end of the inspection process, in cases of violations of legal requirements, the inspector takes administrative actions radical and  complementary ones.</a:t>
            </a:r>
          </a:p>
          <a:p>
            <a:pPr lvl="0"/>
            <a:r>
              <a:rPr lang="en-US" dirty="0" smtClean="0"/>
              <a:t>When necessary, the administrative penalty is associated with recommendations given to the inspection entity to correct the violations found, to be committed  by a certain deadline.</a:t>
            </a:r>
          </a:p>
          <a:p>
            <a:pPr lvl="0"/>
            <a:r>
              <a:rPr lang="en-US" dirty="0" smtClean="0"/>
              <a:t>To verify the correction of violations a re-inspection  can be conducted, according to the legislation in force. </a:t>
            </a:r>
            <a:endParaRPr lang="sq-AL" dirty="0"/>
          </a:p>
          <a:p>
            <a:pPr marL="114300" indent="0">
              <a:buNone/>
            </a:pPr>
            <a:endParaRPr lang="sq-AL" dirty="0"/>
          </a:p>
        </p:txBody>
      </p:sp>
    </p:spTree>
    <p:extLst>
      <p:ext uri="{BB962C8B-B14F-4D97-AF65-F5344CB8AC3E}">
        <p14:creationId xmlns="" xmlns:p14="http://schemas.microsoft.com/office/powerpoint/2010/main" val="1918839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8.5. </a:t>
            </a:r>
            <a:r>
              <a:rPr lang="en-US" sz="3600" b="1" dirty="0"/>
              <a:t>THE INSPECTION PROCEDURES</a:t>
            </a:r>
          </a:p>
        </p:txBody>
      </p:sp>
      <p:sp>
        <p:nvSpPr>
          <p:cNvPr id="3" name="Content Placeholder 2"/>
          <p:cNvSpPr>
            <a:spLocks noGrp="1"/>
          </p:cNvSpPr>
          <p:nvPr>
            <p:ph idx="1"/>
          </p:nvPr>
        </p:nvSpPr>
        <p:spPr>
          <a:xfrm>
            <a:off x="685800" y="1371600"/>
            <a:ext cx="8001000" cy="4525963"/>
          </a:xfrm>
        </p:spPr>
        <p:txBody>
          <a:bodyPr>
            <a:noAutofit/>
          </a:bodyPr>
          <a:lstStyle/>
          <a:p>
            <a:pPr marL="742950" indent="-742950">
              <a:buNone/>
            </a:pPr>
            <a:r>
              <a:rPr lang="en-US" sz="2000" b="1" dirty="0" smtClean="0"/>
              <a:t>The commission of complaints review</a:t>
            </a:r>
          </a:p>
          <a:p>
            <a:pPr marL="742950" indent="-742950">
              <a:buNone/>
            </a:pPr>
            <a:endParaRPr lang="en-US" sz="1800" b="1" dirty="0"/>
          </a:p>
          <a:p>
            <a:pPr marL="742950" indent="-742950">
              <a:buAutoNum type="arabicPeriod"/>
            </a:pPr>
            <a:r>
              <a:rPr lang="en-US" sz="1800" dirty="0" smtClean="0"/>
              <a:t>The Commission is a permanent organ of SIE, headed by the chief inspector  and consists of: a) a representative covering legal issues; b) a representative covering issues of the inspection methodology; c) two other specialists of SEI. </a:t>
            </a:r>
          </a:p>
          <a:p>
            <a:pPr marL="742950" indent="-742950">
              <a:buAutoNum type="arabicPeriod"/>
            </a:pPr>
            <a:r>
              <a:rPr lang="en-US" sz="1800" dirty="0" smtClean="0"/>
              <a:t>The commission is  established by order of the  chief inspector</a:t>
            </a:r>
          </a:p>
          <a:p>
            <a:pPr marL="742950" indent="-742950">
              <a:buAutoNum type="arabicPeriod"/>
            </a:pPr>
            <a:r>
              <a:rPr lang="en-US" sz="1800" dirty="0" smtClean="0"/>
              <a:t>The Commission considers administrative appeals against the final decision of the inspection team presented according to the provisions of the Code of Administrative Procedure</a:t>
            </a:r>
          </a:p>
          <a:p>
            <a:pPr marL="742950" indent="-742950">
              <a:buAutoNum type="arabicPeriod"/>
            </a:pPr>
            <a:r>
              <a:rPr lang="en-US" sz="1800" dirty="0" smtClean="0"/>
              <a:t>After reviewing the complaints coming from the subjects of inspection towards the final decision, the commission decides on one of the options:</a:t>
            </a:r>
          </a:p>
          <a:p>
            <a:pPr marL="914400" lvl="1" indent="-514350"/>
            <a:r>
              <a:rPr lang="en-US" sz="1800" i="1" dirty="0" smtClean="0">
                <a:solidFill>
                  <a:srgbClr val="FF0000"/>
                </a:solidFill>
              </a:rPr>
              <a:t>to uphold the final decision</a:t>
            </a:r>
          </a:p>
          <a:p>
            <a:pPr marL="914400" lvl="1" indent="-514350"/>
            <a:r>
              <a:rPr lang="en-US" sz="1800" i="1" dirty="0" smtClean="0">
                <a:solidFill>
                  <a:srgbClr val="FF0000"/>
                </a:solidFill>
              </a:rPr>
              <a:t>nullify  the final decision </a:t>
            </a:r>
            <a:endParaRPr lang="en-US" sz="1800" i="1" dirty="0">
              <a:solidFill>
                <a:srgbClr val="FF0000"/>
              </a:solidFill>
            </a:endParaRPr>
          </a:p>
          <a:p>
            <a:pPr marL="914400" lvl="1" indent="-514350"/>
            <a:r>
              <a:rPr lang="en-US" sz="1800" i="1" dirty="0" smtClean="0">
                <a:solidFill>
                  <a:srgbClr val="FF0000"/>
                </a:solidFill>
              </a:rPr>
              <a:t>to amend the final decision</a:t>
            </a:r>
          </a:p>
          <a:p>
            <a:pPr marL="514350" indent="-514350">
              <a:buFont typeface="+mj-lt"/>
              <a:buAutoNum type="arabicPeriod"/>
            </a:pPr>
            <a:r>
              <a:rPr lang="en-US" sz="1800" dirty="0" smtClean="0"/>
              <a:t>The Commission's decision is notified to the complainer subject within the legal deadlines</a:t>
            </a:r>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a:t/>
            </a:r>
            <a:br>
              <a:rPr lang="en-GB" b="1" dirty="0"/>
            </a:br>
            <a:r>
              <a:rPr lang="en-GB" sz="4000" b="1" dirty="0" smtClean="0"/>
              <a:t>9. </a:t>
            </a:r>
            <a:r>
              <a:rPr lang="en-US" sz="4000" b="1" dirty="0" smtClean="0"/>
              <a:t>METHODOLOGY OF INSPECTION </a:t>
            </a:r>
            <a:r>
              <a:rPr lang="sq-AL" b="1" dirty="0"/>
              <a:t/>
            </a:r>
            <a:br>
              <a:rPr lang="sq-AL" b="1" dirty="0"/>
            </a:br>
            <a:r>
              <a:rPr lang="sq-AL" b="1" dirty="0"/>
              <a:t> </a:t>
            </a:r>
            <a:br>
              <a:rPr lang="sq-AL" b="1" dirty="0"/>
            </a:br>
            <a:endParaRPr lang="sq-AL" b="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Inspections are carried out in accordance with the law no. 10433 date 16.06.2011 “</a:t>
            </a:r>
            <a:r>
              <a:rPr lang="en-US" b="1" dirty="0" smtClean="0"/>
              <a:t>Inspection in the Republic of Albania</a:t>
            </a:r>
            <a:r>
              <a:rPr lang="en-US" dirty="0" smtClean="0"/>
              <a:t>".</a:t>
            </a:r>
          </a:p>
          <a:p>
            <a:pPr marL="0" indent="0">
              <a:buNone/>
            </a:pPr>
            <a:endParaRPr lang="en-US" dirty="0" smtClean="0"/>
          </a:p>
          <a:p>
            <a:pPr marL="457200" indent="-457200">
              <a:buFont typeface="+mj-lt"/>
              <a:buAutoNum type="arabicPeriod"/>
            </a:pPr>
            <a:r>
              <a:rPr lang="en-US" sz="2000" dirty="0" smtClean="0"/>
              <a:t>SIE publishes the inspection methodology that applies to the educational institutions</a:t>
            </a:r>
          </a:p>
          <a:p>
            <a:pPr marL="457200" indent="-457200">
              <a:buFont typeface="+mj-lt"/>
              <a:buAutoNum type="arabicPeriod"/>
            </a:pPr>
            <a:r>
              <a:rPr lang="en-US" sz="2000" dirty="0" smtClean="0"/>
              <a:t>The educational institutions subject to inspection are selected based on the  assessment risk. </a:t>
            </a:r>
          </a:p>
          <a:p>
            <a:pPr marL="457200" indent="-457200">
              <a:buFont typeface="+mj-lt"/>
              <a:buAutoNum type="arabicPeriod"/>
            </a:pPr>
            <a:r>
              <a:rPr lang="en-US" sz="2000" dirty="0" smtClean="0"/>
              <a:t>The number of institutions inspected should be sufficient,  for the conclusions to have an acceptable degree of reliability</a:t>
            </a:r>
          </a:p>
          <a:p>
            <a:pPr marL="457200" indent="-457200">
              <a:buFont typeface="+mj-lt"/>
              <a:buAutoNum type="arabicPeriod"/>
            </a:pPr>
            <a:r>
              <a:rPr lang="en-US" sz="2000" dirty="0" smtClean="0"/>
              <a:t>SEI  prioritizes: </a:t>
            </a:r>
          </a:p>
          <a:p>
            <a:pPr marL="0" indent="0">
              <a:buNone/>
            </a:pPr>
            <a:r>
              <a:rPr lang="en-US" sz="2000" dirty="0" smtClean="0"/>
              <a:t>	- institutions that have shown weakness in previous inspections</a:t>
            </a:r>
          </a:p>
          <a:p>
            <a:pPr marL="0" indent="0">
              <a:buNone/>
            </a:pPr>
            <a:r>
              <a:rPr lang="en-US" sz="2000" dirty="0" smtClean="0"/>
              <a:t>	- institutions that demonstrate low students achievement in the 		  national general exams (State Matura, Release Exams).</a:t>
            </a:r>
            <a:endParaRPr lang="sq-AL" sz="2000" dirty="0"/>
          </a:p>
          <a:p>
            <a:pPr marL="0" indent="0">
              <a:buNone/>
            </a:pPr>
            <a:endParaRPr lang="sq-AL" sz="2000" dirty="0"/>
          </a:p>
        </p:txBody>
      </p:sp>
    </p:spTree>
    <p:extLst>
      <p:ext uri="{BB962C8B-B14F-4D97-AF65-F5344CB8AC3E}">
        <p14:creationId xmlns="" xmlns:p14="http://schemas.microsoft.com/office/powerpoint/2010/main" val="8970413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9/1. </a:t>
            </a:r>
            <a:r>
              <a:rPr lang="en-US" sz="3600" b="1" dirty="0" smtClean="0"/>
              <a:t>METHODOLOGY OF INSPECTION </a:t>
            </a:r>
            <a:endParaRPr lang="sq-AL" sz="3600" b="1" dirty="0"/>
          </a:p>
        </p:txBody>
      </p:sp>
      <p:sp>
        <p:nvSpPr>
          <p:cNvPr id="3" name="Content Placeholder 2"/>
          <p:cNvSpPr>
            <a:spLocks noGrp="1"/>
          </p:cNvSpPr>
          <p:nvPr>
            <p:ph idx="1"/>
          </p:nvPr>
        </p:nvSpPr>
        <p:spPr>
          <a:xfrm>
            <a:off x="228600" y="1676400"/>
            <a:ext cx="8458200" cy="4800600"/>
          </a:xfrm>
        </p:spPr>
        <p:txBody>
          <a:bodyPr>
            <a:normAutofit fontScale="70000" lnSpcReduction="20000"/>
          </a:bodyPr>
          <a:lstStyle/>
          <a:p>
            <a:pPr marL="114300" indent="0">
              <a:buNone/>
            </a:pPr>
            <a:r>
              <a:rPr lang="en-US" dirty="0" smtClean="0"/>
              <a:t>5. During the inspection of an educational institution inspectors also rely on the internal evaluation report done by the institution itself.</a:t>
            </a:r>
          </a:p>
          <a:p>
            <a:pPr marL="114300" indent="0">
              <a:buNone/>
            </a:pPr>
            <a:r>
              <a:rPr lang="en-US" dirty="0" smtClean="0"/>
              <a:t>6. The inspector evaluates the activity of the educational institution through:</a:t>
            </a:r>
          </a:p>
          <a:p>
            <a:pPr marL="114300" indent="0"/>
            <a:r>
              <a:rPr lang="en-US" dirty="0" smtClean="0"/>
              <a:t>	direct observations in classroom, extracurricular 	activities, meetings with teachers parents, principals etc. </a:t>
            </a:r>
          </a:p>
          <a:p>
            <a:pPr marL="114300" indent="0"/>
            <a:r>
              <a:rPr lang="en-US" dirty="0" smtClean="0"/>
              <a:t>	surveys, questionnaires and conversations/interviews (with 	teachers, parents, students, specialists, heads of the 	institution and representatives of the community) </a:t>
            </a:r>
          </a:p>
          <a:p>
            <a:pPr marL="114300" indent="0"/>
            <a:r>
              <a:rPr lang="en-US" dirty="0" smtClean="0"/>
              <a:t>	review of official documentation (such as self-evaluation 	reports, analysis and conclusions upon the annual performance, 	the institutional internal regulation, annual school plans, records 	of meetings, records of attendance, teachers daily plan, 	students' homework, tests, etc).</a:t>
            </a:r>
            <a:endParaRPr lang="sq-AL" dirty="0"/>
          </a:p>
          <a:p>
            <a:pPr marL="0" indent="0">
              <a:buNone/>
            </a:pPr>
            <a:endParaRPr lang="sq-AL" dirty="0"/>
          </a:p>
        </p:txBody>
      </p:sp>
    </p:spTree>
    <p:extLst>
      <p:ext uri="{BB962C8B-B14F-4D97-AF65-F5344CB8AC3E}">
        <p14:creationId xmlns="" xmlns:p14="http://schemas.microsoft.com/office/powerpoint/2010/main" val="11655514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9/2. </a:t>
            </a:r>
            <a:r>
              <a:rPr lang="en-US" sz="3600" b="1" dirty="0" smtClean="0"/>
              <a:t>METHODOLOGY OF INSPECTION</a:t>
            </a:r>
            <a:endParaRPr lang="sq-AL" sz="3600" b="1" dirty="0"/>
          </a:p>
        </p:txBody>
      </p:sp>
      <p:sp>
        <p:nvSpPr>
          <p:cNvPr id="3" name="Content Placeholder 2"/>
          <p:cNvSpPr>
            <a:spLocks noGrp="1"/>
          </p:cNvSpPr>
          <p:nvPr>
            <p:ph idx="1"/>
          </p:nvPr>
        </p:nvSpPr>
        <p:spPr>
          <a:xfrm>
            <a:off x="457200" y="1600200"/>
            <a:ext cx="8229600" cy="4419600"/>
          </a:xfrm>
        </p:spPr>
        <p:txBody>
          <a:bodyPr>
            <a:normAutofit/>
          </a:bodyPr>
          <a:lstStyle/>
          <a:p>
            <a:pPr marL="114300" indent="0">
              <a:buNone/>
            </a:pPr>
            <a:r>
              <a:rPr lang="en-US" sz="2300" dirty="0" smtClean="0"/>
              <a:t>7. Inspectors evaluate the learning achievements of students through:</a:t>
            </a:r>
          </a:p>
          <a:p>
            <a:pPr marL="114300" indent="0">
              <a:buNone/>
            </a:pPr>
            <a:r>
              <a:rPr lang="en-US" sz="2300" dirty="0" smtClean="0"/>
              <a:t>- 	Standardized tests</a:t>
            </a:r>
          </a:p>
          <a:p>
            <a:pPr marL="114300" indent="0">
              <a:buNone/>
            </a:pPr>
            <a:r>
              <a:rPr lang="en-US" sz="2300" dirty="0" smtClean="0"/>
              <a:t>- 	Short tests to judge upon the effectiveness of objective 	achievement in a lesson.</a:t>
            </a:r>
          </a:p>
          <a:p>
            <a:pPr marL="114300" indent="0">
              <a:buNone/>
            </a:pPr>
            <a:r>
              <a:rPr lang="en-US" sz="2300" dirty="0" smtClean="0"/>
              <a:t>8. SEI estimates  the educational service quality of an institution based on  a four-level benchmark performance: "Very Good", "Good", "Satisfactory" or "Poor".</a:t>
            </a:r>
          </a:p>
          <a:p>
            <a:pPr marL="114300" indent="0">
              <a:buNone/>
            </a:pPr>
            <a:r>
              <a:rPr lang="en-US" sz="2300" dirty="0" smtClean="0"/>
              <a:t>9. During the inspection, the inspector has the right to request and receive copies of the activity, in accordance with the object of inspection. </a:t>
            </a:r>
            <a:endParaRPr lang="sq-AL" sz="2300" dirty="0" smtClean="0"/>
          </a:p>
          <a:p>
            <a:pPr marL="0" indent="0">
              <a:buNone/>
            </a:pPr>
            <a:endParaRPr lang="sq-AL" sz="2300" dirty="0"/>
          </a:p>
        </p:txBody>
      </p:sp>
    </p:spTree>
    <p:extLst>
      <p:ext uri="{BB962C8B-B14F-4D97-AF65-F5344CB8AC3E}">
        <p14:creationId xmlns="" xmlns:p14="http://schemas.microsoft.com/office/powerpoint/2010/main" val="22414535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6629400" cy="1143000"/>
          </a:xfrm>
        </p:spPr>
        <p:txBody>
          <a:bodyPr>
            <a:normAutofit fontScale="90000"/>
          </a:bodyPr>
          <a:lstStyle/>
          <a:p>
            <a:pPr algn="l"/>
            <a:r>
              <a:rPr lang="en-GB" b="1" dirty="0" smtClean="0"/>
              <a:t/>
            </a:r>
            <a:br>
              <a:rPr lang="en-GB" b="1" dirty="0" smtClean="0"/>
            </a:br>
            <a:r>
              <a:rPr lang="en-GB" sz="4000" b="1" dirty="0" smtClean="0"/>
              <a:t>10. </a:t>
            </a:r>
            <a:r>
              <a:rPr lang="en-US" sz="4000" b="1" dirty="0" smtClean="0"/>
              <a:t>ADMINISTRATIVE PROVISIONS </a:t>
            </a:r>
            <a:r>
              <a:rPr lang="sq-AL" b="1" dirty="0"/>
              <a:t/>
            </a:r>
            <a:br>
              <a:rPr lang="sq-AL" b="1" dirty="0"/>
            </a:br>
            <a:endParaRPr lang="sq-AL" b="1" dirty="0"/>
          </a:p>
        </p:txBody>
      </p:sp>
      <p:sp>
        <p:nvSpPr>
          <p:cNvPr id="3" name="Content Placeholder 2"/>
          <p:cNvSpPr>
            <a:spLocks noGrp="1"/>
          </p:cNvSpPr>
          <p:nvPr>
            <p:ph idx="1"/>
          </p:nvPr>
        </p:nvSpPr>
        <p:spPr>
          <a:xfrm>
            <a:off x="304800" y="1600200"/>
            <a:ext cx="8610600" cy="4525963"/>
          </a:xfrm>
        </p:spPr>
        <p:txBody>
          <a:bodyPr>
            <a:normAutofit/>
          </a:bodyPr>
          <a:lstStyle/>
          <a:p>
            <a:pPr marL="0" indent="0">
              <a:buNone/>
            </a:pPr>
            <a:r>
              <a:rPr lang="en-US" sz="2000" dirty="0" smtClean="0"/>
              <a:t>The inspection team has the right to impose fines or penalties on the institutions or their employees individually </a:t>
            </a:r>
          </a:p>
          <a:p>
            <a:pPr marL="0" indent="0">
              <a:buNone/>
            </a:pPr>
            <a:r>
              <a:rPr lang="en-US" sz="2000" dirty="0" smtClean="0"/>
              <a:t>2. Penalties are given to directors or employees, while fines are given to institutions/educational leaders when:</a:t>
            </a:r>
          </a:p>
          <a:p>
            <a:pPr marL="0" indent="0">
              <a:buNone/>
            </a:pPr>
            <a:r>
              <a:rPr lang="en-US" sz="2000" dirty="0" smtClean="0"/>
              <a:t>a) Their acts or passivity are in contradiction with the laws and regulations in force</a:t>
            </a:r>
          </a:p>
          <a:p>
            <a:pPr marL="0" indent="0">
              <a:buNone/>
            </a:pPr>
            <a:r>
              <a:rPr lang="en-US" sz="2000" dirty="0" smtClean="0"/>
              <a:t>b) Breach of the professional code of ethics has been proven.</a:t>
            </a:r>
          </a:p>
          <a:p>
            <a:pPr marL="0" indent="0">
              <a:buNone/>
            </a:pPr>
            <a:r>
              <a:rPr lang="en-US" sz="2000" dirty="0" smtClean="0"/>
              <a:t>c) In case of lack of professionalism.</a:t>
            </a:r>
          </a:p>
          <a:p>
            <a:pPr marL="0" indent="0">
              <a:buNone/>
            </a:pPr>
            <a:r>
              <a:rPr lang="en-US" sz="2000" dirty="0" smtClean="0"/>
              <a:t>3. The inspection team, in cases of grave violations of legal requirements, has the right to propose the closure of an educational institution. When the chief inspector considers the proposal valid,  he submits it to the Minister who takes the final decision.</a:t>
            </a:r>
          </a:p>
          <a:p>
            <a:pPr marL="0" indent="0">
              <a:buNone/>
            </a:pPr>
            <a:r>
              <a:rPr lang="en-US" sz="2000" dirty="0" smtClean="0"/>
              <a:t>4. The Chief inspector has the right to proceed individuals and institutions. </a:t>
            </a:r>
            <a:endParaRPr lang="sq-AL" sz="2000" dirty="0"/>
          </a:p>
          <a:p>
            <a:pPr>
              <a:buNone/>
            </a:pPr>
            <a:endParaRPr lang="sq-AL" dirty="0"/>
          </a:p>
        </p:txBody>
      </p:sp>
      <p:pic>
        <p:nvPicPr>
          <p:cNvPr id="5" name="Picture 4" descr="Related image"/>
          <p:cNvPicPr>
            <a:picLocks noChangeAspect="1" noChangeArrowheads="1"/>
          </p:cNvPicPr>
          <p:nvPr/>
        </p:nvPicPr>
        <p:blipFill>
          <a:blip r:embed="rId2" cstate="print"/>
          <a:srcRect/>
          <a:stretch>
            <a:fillRect/>
          </a:stretch>
        </p:blipFill>
        <p:spPr bwMode="auto">
          <a:xfrm>
            <a:off x="7086600" y="228600"/>
            <a:ext cx="1878597" cy="1447800"/>
          </a:xfrm>
          <a:prstGeom prst="rect">
            <a:avLst/>
          </a:prstGeom>
          <a:noFill/>
        </p:spPr>
      </p:pic>
    </p:spTree>
    <p:extLst>
      <p:ext uri="{BB962C8B-B14F-4D97-AF65-F5344CB8AC3E}">
        <p14:creationId xmlns="" xmlns:p14="http://schemas.microsoft.com/office/powerpoint/2010/main" val="39919016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229600" cy="1143000"/>
          </a:xfrm>
        </p:spPr>
        <p:txBody>
          <a:bodyPr>
            <a:normAutofit fontScale="90000"/>
          </a:bodyPr>
          <a:lstStyle/>
          <a:p>
            <a:r>
              <a:rPr lang="en-GB" b="1" dirty="0" smtClean="0"/>
              <a:t/>
            </a:r>
            <a:br>
              <a:rPr lang="en-GB" b="1" dirty="0" smtClean="0"/>
            </a:br>
            <a:r>
              <a:rPr lang="en-GB" sz="4000" b="1" dirty="0" smtClean="0"/>
              <a:t>11. </a:t>
            </a:r>
            <a:r>
              <a:rPr lang="sq-AL" sz="4000" b="1" dirty="0" smtClean="0"/>
              <a:t>E</a:t>
            </a:r>
            <a:r>
              <a:rPr lang="en-US" sz="4000" b="1" dirty="0" smtClean="0"/>
              <a:t>THICS </a:t>
            </a:r>
            <a:r>
              <a:rPr lang="sq-AL" b="1" dirty="0"/>
              <a:t/>
            </a:r>
            <a:br>
              <a:rPr lang="sq-AL" b="1" dirty="0"/>
            </a:br>
            <a:endParaRPr lang="sq-AL" b="1" dirty="0"/>
          </a:p>
        </p:txBody>
      </p:sp>
      <p:sp>
        <p:nvSpPr>
          <p:cNvPr id="3" name="Content Placeholder 2"/>
          <p:cNvSpPr>
            <a:spLocks noGrp="1"/>
          </p:cNvSpPr>
          <p:nvPr>
            <p:ph idx="1"/>
          </p:nvPr>
        </p:nvSpPr>
        <p:spPr>
          <a:xfrm>
            <a:off x="457200" y="1560984"/>
            <a:ext cx="8534400" cy="4992216"/>
          </a:xfrm>
        </p:spPr>
        <p:txBody>
          <a:bodyPr>
            <a:normAutofit fontScale="32500" lnSpcReduction="20000"/>
          </a:bodyPr>
          <a:lstStyle/>
          <a:p>
            <a:pPr marL="1143000" indent="-1143000">
              <a:buNone/>
            </a:pPr>
            <a:r>
              <a:rPr lang="en-US" sz="6200" dirty="0" smtClean="0"/>
              <a:t>1. SIE’s  fundamental values are: </a:t>
            </a:r>
          </a:p>
          <a:p>
            <a:pPr marL="1143000" indent="-1143000">
              <a:buAutoNum type="arabicPeriod"/>
            </a:pPr>
            <a:endParaRPr lang="en-US" sz="6200" dirty="0" smtClean="0"/>
          </a:p>
          <a:p>
            <a:pPr marL="0" indent="0" algn="ctr">
              <a:buNone/>
            </a:pPr>
            <a:r>
              <a:rPr lang="en-US" sz="7400" b="1" i="1" dirty="0" smtClean="0">
                <a:solidFill>
                  <a:srgbClr val="FF0000"/>
                </a:solidFill>
              </a:rPr>
              <a:t>Honesty, Professionalism, Objectivity and Impartiality</a:t>
            </a:r>
          </a:p>
          <a:p>
            <a:pPr marL="0" indent="0">
              <a:buNone/>
            </a:pPr>
            <a:endParaRPr lang="en-US" sz="6200" dirty="0" smtClean="0"/>
          </a:p>
          <a:p>
            <a:pPr marL="0" indent="0">
              <a:buNone/>
            </a:pPr>
            <a:r>
              <a:rPr lang="en-US" sz="6200" dirty="0" smtClean="0"/>
              <a:t>2. SEI performs its activity by prioritizing the interest of students.</a:t>
            </a:r>
          </a:p>
          <a:p>
            <a:pPr marL="0" indent="0">
              <a:buNone/>
            </a:pPr>
            <a:r>
              <a:rPr lang="en-US" sz="6200" dirty="0" smtClean="0"/>
              <a:t>3. The inspection conclusions are achieved as a result of:</a:t>
            </a:r>
          </a:p>
          <a:p>
            <a:pPr marL="0" indent="0">
              <a:buNone/>
            </a:pPr>
            <a:r>
              <a:rPr lang="en-US" sz="6200" dirty="0" smtClean="0"/>
              <a:t>a) Direct observations of school activities.</a:t>
            </a:r>
          </a:p>
          <a:p>
            <a:pPr marL="0" indent="0">
              <a:buNone/>
            </a:pPr>
            <a:r>
              <a:rPr lang="en-US" sz="6200" dirty="0" smtClean="0"/>
              <a:t>b) After gathering sufficient material, which enables an accurate and reliable evaluation. </a:t>
            </a:r>
          </a:p>
          <a:p>
            <a:pPr marL="0" indent="0">
              <a:buNone/>
            </a:pPr>
            <a:r>
              <a:rPr lang="en-US" sz="6200" dirty="0" smtClean="0"/>
              <a:t>c) After analyzing the data correctly.</a:t>
            </a:r>
          </a:p>
          <a:p>
            <a:pPr marL="0" indent="0">
              <a:buNone/>
            </a:pPr>
            <a:r>
              <a:rPr lang="en-US" sz="6200" dirty="0" smtClean="0"/>
              <a:t>4. Between the inspector and educational institution the cooperation is  established, based on professionalism and strong communication. </a:t>
            </a:r>
          </a:p>
          <a:p>
            <a:pPr marL="0" indent="0">
              <a:buNone/>
            </a:pPr>
            <a:r>
              <a:rPr lang="en-US" sz="6200" dirty="0" smtClean="0"/>
              <a:t>5. The inspector is not allowed to inspect an institution where he previously has been employed or one of his family members work</a:t>
            </a:r>
          </a:p>
          <a:p>
            <a:pPr marL="0" indent="0">
              <a:buNone/>
            </a:pPr>
            <a:r>
              <a:rPr lang="en-US" sz="6200" dirty="0" smtClean="0"/>
              <a:t>6. SEI preserves the confidentiality of individual data that are provided during the inspection.</a:t>
            </a:r>
            <a:endParaRPr lang="sq-AL" sz="6200" dirty="0"/>
          </a:p>
          <a:p>
            <a:pPr marL="0" indent="0">
              <a:buNone/>
            </a:pPr>
            <a:endParaRPr lang="sq-AL" dirty="0"/>
          </a:p>
        </p:txBody>
      </p:sp>
      <p:pic>
        <p:nvPicPr>
          <p:cNvPr id="18434" name="Picture 2" descr="Image result for ethics clipart"/>
          <p:cNvPicPr>
            <a:picLocks noChangeAspect="1" noChangeArrowheads="1"/>
          </p:cNvPicPr>
          <p:nvPr/>
        </p:nvPicPr>
        <p:blipFill>
          <a:blip r:embed="rId2" cstate="print"/>
          <a:srcRect/>
          <a:stretch>
            <a:fillRect/>
          </a:stretch>
        </p:blipFill>
        <p:spPr bwMode="auto">
          <a:xfrm>
            <a:off x="6400800" y="381000"/>
            <a:ext cx="2212975" cy="1659731"/>
          </a:xfrm>
          <a:prstGeom prst="rect">
            <a:avLst/>
          </a:prstGeom>
          <a:noFill/>
        </p:spPr>
      </p:pic>
    </p:spTree>
    <p:extLst>
      <p:ext uri="{BB962C8B-B14F-4D97-AF65-F5344CB8AC3E}">
        <p14:creationId xmlns="" xmlns:p14="http://schemas.microsoft.com/office/powerpoint/2010/main" val="388028246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t>12. E-INSPECTION</a:t>
            </a:r>
            <a:endParaRPr lang="sq-AL" sz="3600" b="1" dirty="0"/>
          </a:p>
        </p:txBody>
      </p:sp>
      <p:sp>
        <p:nvSpPr>
          <p:cNvPr id="3" name="Content Placeholder 2"/>
          <p:cNvSpPr>
            <a:spLocks noGrp="1"/>
          </p:cNvSpPr>
          <p:nvPr>
            <p:ph idx="1"/>
          </p:nvPr>
        </p:nvSpPr>
        <p:spPr>
          <a:xfrm>
            <a:off x="457200" y="1798637"/>
            <a:ext cx="8229600" cy="4525963"/>
          </a:xfrm>
        </p:spPr>
        <p:txBody>
          <a:bodyPr>
            <a:noAutofit/>
          </a:bodyPr>
          <a:lstStyle/>
          <a:p>
            <a:pPr marL="457200" lvl="0" indent="-457200">
              <a:buFont typeface="+mj-lt"/>
              <a:buAutoNum type="arabicPeriod"/>
            </a:pPr>
            <a:r>
              <a:rPr lang="en-US" sz="2400" dirty="0" smtClean="0"/>
              <a:t>SEI inspectors are required to carry out their inspection functions via electronic procedures through  e-inspection portal, after receiving the inspection kits. </a:t>
            </a:r>
          </a:p>
          <a:p>
            <a:pPr marL="457200" lvl="0" indent="-457200">
              <a:buFont typeface="+mj-lt"/>
              <a:buAutoNum type="arabicPeriod"/>
            </a:pPr>
            <a:r>
              <a:rPr lang="en-US" sz="2400" dirty="0" smtClean="0"/>
              <a:t> The inspector equipped with the kit device follows the procedures of the electronic inspection, according to the formats approved by the General Inspectorate. This procedure should be followed also, in cases of inspections outside "</a:t>
            </a:r>
            <a:r>
              <a:rPr lang="en-US" sz="2400" b="1" u="sng" dirty="0" smtClean="0"/>
              <a:t>e-inspection portal</a:t>
            </a:r>
            <a:r>
              <a:rPr lang="en-US" sz="2400" dirty="0" smtClean="0"/>
              <a:t>“.</a:t>
            </a:r>
          </a:p>
          <a:p>
            <a:pPr marL="457200" lvl="0" indent="-457200">
              <a:buFont typeface="+mj-lt"/>
              <a:buAutoNum type="arabicPeriod"/>
            </a:pPr>
            <a:r>
              <a:rPr lang="en-US" sz="2400" dirty="0" smtClean="0"/>
              <a:t>Users of the "e-inspection" portal should follow the rules of use set by the General Inspectorate.</a:t>
            </a:r>
            <a:endParaRPr lang="sq-AL" sz="2400" dirty="0" smtClean="0"/>
          </a:p>
          <a:p>
            <a:pPr marL="457200" indent="-457200">
              <a:buFont typeface="+mj-lt"/>
              <a:buAutoNum type="arabicPeriod"/>
            </a:pPr>
            <a:endParaRPr lang="sq-AL" sz="2400" dirty="0"/>
          </a:p>
        </p:txBody>
      </p:sp>
      <p:pic>
        <p:nvPicPr>
          <p:cNvPr id="17410" name="Picture 2" descr="Image result for inspector clipart"/>
          <p:cNvPicPr>
            <a:picLocks noChangeAspect="1" noChangeArrowheads="1"/>
          </p:cNvPicPr>
          <p:nvPr/>
        </p:nvPicPr>
        <p:blipFill>
          <a:blip r:embed="rId3"/>
          <a:srcRect/>
          <a:stretch>
            <a:fillRect/>
          </a:stretch>
        </p:blipFill>
        <p:spPr bwMode="auto">
          <a:xfrm>
            <a:off x="685800" y="152400"/>
            <a:ext cx="1619250" cy="1619251"/>
          </a:xfrm>
          <a:prstGeom prst="rect">
            <a:avLst/>
          </a:prstGeom>
          <a:noFill/>
        </p:spPr>
      </p:pic>
    </p:spTree>
    <p:extLst>
      <p:ext uri="{BB962C8B-B14F-4D97-AF65-F5344CB8AC3E}">
        <p14:creationId xmlns="" xmlns:p14="http://schemas.microsoft.com/office/powerpoint/2010/main" val="19723874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620000" cy="1143000"/>
          </a:xfrm>
        </p:spPr>
        <p:txBody>
          <a:bodyPr>
            <a:normAutofit/>
          </a:bodyPr>
          <a:lstStyle/>
          <a:p>
            <a:r>
              <a:rPr lang="en-GB" sz="3600" b="1" dirty="0" smtClean="0"/>
              <a:t>13. </a:t>
            </a:r>
            <a:r>
              <a:rPr lang="en-US" sz="3600" b="1" dirty="0" smtClean="0"/>
              <a:t>THE INSPECTION GUIDELINE </a:t>
            </a:r>
            <a:endParaRPr lang="sq-AL" sz="3600" b="1" dirty="0"/>
          </a:p>
        </p:txBody>
      </p:sp>
      <p:sp>
        <p:nvSpPr>
          <p:cNvPr id="3" name="Content Placeholder 2"/>
          <p:cNvSpPr>
            <a:spLocks noGrp="1"/>
          </p:cNvSpPr>
          <p:nvPr>
            <p:ph idx="1"/>
          </p:nvPr>
        </p:nvSpPr>
        <p:spPr>
          <a:xfrm>
            <a:off x="533400" y="1226096"/>
            <a:ext cx="8305800" cy="4565104"/>
          </a:xfrm>
        </p:spPr>
        <p:txBody>
          <a:bodyPr>
            <a:noAutofit/>
          </a:bodyPr>
          <a:lstStyle/>
          <a:p>
            <a:pPr marL="0" indent="0">
              <a:buNone/>
            </a:pPr>
            <a:r>
              <a:rPr lang="en-US" sz="2000" dirty="0" smtClean="0"/>
              <a:t>1. The  Inspection guideline is a professional document that serves inspectors to carry out inspection in institutions/educational units. It serves to the institutions themselves (kindergarten, school, Regional Education Directories, Education Offices) to carry out the internal evaluation.</a:t>
            </a:r>
          </a:p>
          <a:p>
            <a:pPr marL="0" indent="0">
              <a:buNone/>
            </a:pPr>
            <a:r>
              <a:rPr lang="en-US" sz="2000" dirty="0" smtClean="0"/>
              <a:t>2. The inspection Guideline:</a:t>
            </a:r>
          </a:p>
          <a:p>
            <a:pPr marL="0" indent="0"/>
            <a:r>
              <a:rPr lang="en-US" sz="2000" dirty="0" smtClean="0"/>
              <a:t>	Describes the inspection procedures applied to the 		institutions / local educational units.</a:t>
            </a:r>
          </a:p>
          <a:p>
            <a:pPr marL="0" indent="0"/>
            <a:r>
              <a:rPr lang="en-US" sz="2000" dirty="0" smtClean="0"/>
              <a:t>  	Contains standard formats for each procedural step inspection and 	formats of evaluation instruments, such as questionnaires, class 	observation etc., as well as the reporting formats.</a:t>
            </a:r>
          </a:p>
          <a:p>
            <a:pPr marL="0" indent="0"/>
            <a:r>
              <a:rPr lang="en-US" sz="2000" dirty="0" smtClean="0"/>
              <a:t>	Contains the criteria of evaluation relating specific aspects  of an 	organization or institution as a whole.</a:t>
            </a:r>
          </a:p>
          <a:p>
            <a:pPr marL="0" indent="0"/>
            <a:r>
              <a:rPr lang="en-US" sz="2000" dirty="0" smtClean="0"/>
              <a:t>	Contains fields, indicators, observation instruments, standards for 	external evaluation / inspection and internal evaluation of 	educational institutions</a:t>
            </a:r>
          </a:p>
          <a:p>
            <a:pPr marL="0" indent="0">
              <a:buNone/>
            </a:pPr>
            <a:r>
              <a:rPr lang="en-US" sz="2000" dirty="0" smtClean="0"/>
              <a:t>3. Inspection Manual is published on the website of SIE. </a:t>
            </a:r>
            <a:endParaRPr lang="sq-AL" sz="2000" dirty="0"/>
          </a:p>
          <a:p>
            <a:endParaRPr lang="sq-AL" sz="2000" dirty="0"/>
          </a:p>
        </p:txBody>
      </p:sp>
    </p:spTree>
    <p:extLst>
      <p:ext uri="{BB962C8B-B14F-4D97-AF65-F5344CB8AC3E}">
        <p14:creationId xmlns="" xmlns:p14="http://schemas.microsoft.com/office/powerpoint/2010/main" val="29039478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4572000" cy="685800"/>
          </a:xfrm>
        </p:spPr>
        <p:txBody>
          <a:bodyPr>
            <a:normAutofit fontScale="90000"/>
          </a:bodyPr>
          <a:lstStyle/>
          <a:p>
            <a:r>
              <a:rPr lang="en-GB" sz="4000" b="1" dirty="0" smtClean="0"/>
              <a:t>14. </a:t>
            </a:r>
            <a:r>
              <a:rPr lang="en-US" sz="4000" b="1" dirty="0" smtClean="0"/>
              <a:t>ANNUAL REPORT </a:t>
            </a:r>
            <a:r>
              <a:rPr lang="sq-AL" b="1" dirty="0"/>
              <a:t/>
            </a:r>
            <a:br>
              <a:rPr lang="sq-AL" b="1" dirty="0"/>
            </a:br>
            <a:endParaRPr lang="sq-AL" b="1" dirty="0"/>
          </a:p>
        </p:txBody>
      </p:sp>
      <p:sp>
        <p:nvSpPr>
          <p:cNvPr id="3" name="Content Placeholder 2"/>
          <p:cNvSpPr>
            <a:spLocks noGrp="1"/>
          </p:cNvSpPr>
          <p:nvPr>
            <p:ph idx="1"/>
          </p:nvPr>
        </p:nvSpPr>
        <p:spPr>
          <a:xfrm>
            <a:off x="76200" y="762000"/>
            <a:ext cx="5029200" cy="5715000"/>
          </a:xfrm>
        </p:spPr>
        <p:txBody>
          <a:bodyPr>
            <a:normAutofit fontScale="92500" lnSpcReduction="20000"/>
          </a:bodyPr>
          <a:lstStyle/>
          <a:p>
            <a:pPr marL="457200" indent="-457200">
              <a:buNone/>
            </a:pPr>
            <a:r>
              <a:rPr lang="en-US" sz="2000" b="1" dirty="0" smtClean="0"/>
              <a:t>The annual report features:</a:t>
            </a:r>
            <a:r>
              <a:rPr lang="en-US" sz="2000" dirty="0" smtClean="0"/>
              <a:t> </a:t>
            </a:r>
          </a:p>
          <a:p>
            <a:pPr marL="457200" indent="-457200">
              <a:buFont typeface="+mj-lt"/>
              <a:buAutoNum type="arabicPeriod"/>
            </a:pPr>
            <a:endParaRPr lang="en-US" sz="2000" dirty="0" smtClean="0"/>
          </a:p>
          <a:p>
            <a:pPr marL="457200" indent="-457200">
              <a:buFont typeface="+mj-lt"/>
              <a:buAutoNum type="arabicPeriod"/>
            </a:pPr>
            <a:r>
              <a:rPr lang="en-US" sz="2000" dirty="0" smtClean="0"/>
              <a:t>The  </a:t>
            </a:r>
            <a:r>
              <a:rPr lang="en-US" sz="2000" dirty="0" smtClean="0"/>
              <a:t>summary of the main annual activities performed by SIE.</a:t>
            </a:r>
          </a:p>
          <a:p>
            <a:pPr marL="457200" indent="-457200">
              <a:buFont typeface="+mj-lt"/>
              <a:buAutoNum type="arabicPeriod"/>
            </a:pPr>
            <a:r>
              <a:rPr lang="en-US" sz="2000" dirty="0" smtClean="0"/>
              <a:t>The </a:t>
            </a:r>
            <a:r>
              <a:rPr lang="en-US" sz="2000" dirty="0" smtClean="0"/>
              <a:t>degree of fulfillment of the annual plan objectives. </a:t>
            </a:r>
          </a:p>
          <a:p>
            <a:pPr marL="457200" indent="-457200">
              <a:buFont typeface="+mj-lt"/>
              <a:buAutoNum type="arabicPeriod"/>
            </a:pPr>
            <a:r>
              <a:rPr lang="en-US" sz="2000" dirty="0" smtClean="0"/>
              <a:t>The  </a:t>
            </a:r>
            <a:r>
              <a:rPr lang="en-US" sz="2000" dirty="0" smtClean="0"/>
              <a:t>findings synthesis taken from the inspections carried out during the school year.</a:t>
            </a:r>
          </a:p>
          <a:p>
            <a:pPr marL="457200" indent="-457200">
              <a:buFont typeface="+mj-lt"/>
              <a:buAutoNum type="arabicPeriod"/>
            </a:pPr>
            <a:r>
              <a:rPr lang="en-US" sz="2000" dirty="0" smtClean="0"/>
              <a:t>The </a:t>
            </a:r>
            <a:r>
              <a:rPr lang="en-US" sz="2000" dirty="0" smtClean="0"/>
              <a:t>summary of complaints which has been addressed to the Minister or the Chief Inspector.</a:t>
            </a:r>
          </a:p>
          <a:p>
            <a:pPr marL="457200" indent="-457200">
              <a:buFont typeface="+mj-lt"/>
              <a:buAutoNum type="arabicPeriod"/>
            </a:pPr>
            <a:r>
              <a:rPr lang="en-US" sz="2000" dirty="0" smtClean="0"/>
              <a:t>The </a:t>
            </a:r>
            <a:r>
              <a:rPr lang="en-US" sz="2000" dirty="0" smtClean="0"/>
              <a:t>summary of successful  practices.</a:t>
            </a:r>
          </a:p>
          <a:p>
            <a:pPr marL="457200" indent="-457200">
              <a:buFont typeface="+mj-lt"/>
              <a:buAutoNum type="arabicPeriod"/>
            </a:pPr>
            <a:r>
              <a:rPr lang="en-US" sz="2000" dirty="0" smtClean="0"/>
              <a:t>The  </a:t>
            </a:r>
            <a:r>
              <a:rPr lang="en-US" sz="2000" dirty="0" smtClean="0"/>
              <a:t>recommendations for improving the quality of educational service.</a:t>
            </a:r>
          </a:p>
          <a:p>
            <a:pPr marL="457200" indent="-457200">
              <a:buFont typeface="+mj-lt"/>
              <a:buAutoNum type="arabicPeriod"/>
            </a:pPr>
            <a:r>
              <a:rPr lang="en-US" sz="2000" dirty="0" smtClean="0"/>
              <a:t>The </a:t>
            </a:r>
            <a:r>
              <a:rPr lang="en-US" sz="2000" dirty="0" smtClean="0"/>
              <a:t>summary of contemporary trends in improving the inspection system.</a:t>
            </a:r>
          </a:p>
          <a:p>
            <a:pPr marL="457200" indent="-457200">
              <a:buFont typeface="+mj-lt"/>
              <a:buAutoNum type="arabicPeriod"/>
            </a:pPr>
            <a:endParaRPr lang="en-US" sz="2000" dirty="0" smtClean="0"/>
          </a:p>
          <a:p>
            <a:pPr marL="457200" indent="-457200">
              <a:buNone/>
            </a:pPr>
            <a:r>
              <a:rPr lang="en-US" sz="2000" dirty="0" smtClean="0"/>
              <a:t>	The </a:t>
            </a:r>
            <a:r>
              <a:rPr lang="en-US" sz="2000" dirty="0" smtClean="0"/>
              <a:t>annual report is sent to the Minister </a:t>
            </a:r>
            <a:r>
              <a:rPr lang="en-US" sz="2000" dirty="0" smtClean="0"/>
              <a:t>of Education </a:t>
            </a:r>
            <a:r>
              <a:rPr lang="en-US" sz="2000" dirty="0" smtClean="0"/>
              <a:t>and is published within March of the following year.</a:t>
            </a:r>
          </a:p>
          <a:p>
            <a:pPr marL="457200" indent="-457200">
              <a:buFont typeface="+mj-lt"/>
              <a:buAutoNum type="arabicPeriod"/>
            </a:pPr>
            <a:endParaRPr lang="sq-AL" sz="2000" dirty="0"/>
          </a:p>
          <a:p>
            <a:pPr marL="514350" indent="-514350">
              <a:buFont typeface="+mj-lt"/>
              <a:buAutoNum type="arabicPeriod"/>
            </a:pPr>
            <a:endParaRPr lang="sq-AL" dirty="0"/>
          </a:p>
        </p:txBody>
      </p:sp>
      <p:pic>
        <p:nvPicPr>
          <p:cNvPr id="1026" name="Picture 2"/>
          <p:cNvPicPr>
            <a:picLocks noChangeAspect="1" noChangeArrowheads="1"/>
          </p:cNvPicPr>
          <p:nvPr/>
        </p:nvPicPr>
        <p:blipFill>
          <a:blip r:embed="rId2"/>
          <a:srcRect l="2442" r="2332" b="1667"/>
          <a:stretch>
            <a:fillRect/>
          </a:stretch>
        </p:blipFill>
        <p:spPr bwMode="auto">
          <a:xfrm rot="202329">
            <a:off x="5264971" y="688525"/>
            <a:ext cx="3657600" cy="5533293"/>
          </a:xfrm>
          <a:prstGeom prst="rect">
            <a:avLst/>
          </a:prstGeom>
          <a:noFill/>
          <a:ln w="9525">
            <a:noFill/>
            <a:miter lim="800000"/>
            <a:headEnd/>
            <a:tailEnd/>
          </a:ln>
          <a:effectLst/>
        </p:spPr>
      </p:pic>
    </p:spTree>
    <p:extLst>
      <p:ext uri="{BB962C8B-B14F-4D97-AF65-F5344CB8AC3E}">
        <p14:creationId xmlns="" xmlns:p14="http://schemas.microsoft.com/office/powerpoint/2010/main" val="2077830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5728"/>
            <a:ext cx="8229600" cy="1143000"/>
          </a:xfrm>
        </p:spPr>
        <p:txBody>
          <a:bodyPr>
            <a:normAutofit/>
          </a:bodyPr>
          <a:lstStyle/>
          <a:p>
            <a:r>
              <a:rPr lang="en-GB" sz="3600" b="1" dirty="0" smtClean="0"/>
              <a:t>1.  MISSION </a:t>
            </a:r>
            <a:endParaRPr lang="sq-AL" sz="3600" b="1" dirty="0"/>
          </a:p>
        </p:txBody>
      </p:sp>
      <p:sp>
        <p:nvSpPr>
          <p:cNvPr id="3" name="Content Placeholder 2"/>
          <p:cNvSpPr>
            <a:spLocks noGrp="1"/>
          </p:cNvSpPr>
          <p:nvPr>
            <p:ph idx="1"/>
          </p:nvPr>
        </p:nvSpPr>
        <p:spPr>
          <a:xfrm>
            <a:off x="670992" y="2057401"/>
            <a:ext cx="8168208" cy="1981199"/>
          </a:xfrm>
        </p:spPr>
        <p:txBody>
          <a:bodyPr>
            <a:noAutofit/>
          </a:bodyPr>
          <a:lstStyle/>
          <a:p>
            <a:pPr marL="114300" indent="0">
              <a:buNone/>
            </a:pPr>
            <a:r>
              <a:rPr lang="en-US" dirty="0" smtClean="0"/>
              <a:t>State Inspectorate of Education has the mission of improving the quality of  the educational service offered in the pre-university education through the inspection of the implementation of professional and legal requirements</a:t>
            </a:r>
            <a:endParaRPr lang="en-GB" dirty="0" smtClean="0"/>
          </a:p>
          <a:p>
            <a:pPr marL="114300" indent="0">
              <a:buNone/>
            </a:pPr>
            <a:endParaRPr lang="sq-AL" dirty="0"/>
          </a:p>
          <a:p>
            <a:pPr marL="0" indent="0">
              <a:buNone/>
            </a:pPr>
            <a:endParaRPr lang="sq-AL" dirty="0"/>
          </a:p>
        </p:txBody>
      </p:sp>
    </p:spTree>
    <p:extLst>
      <p:ext uri="{BB962C8B-B14F-4D97-AF65-F5344CB8AC3E}">
        <p14:creationId xmlns="" xmlns:p14="http://schemas.microsoft.com/office/powerpoint/2010/main" val="4350822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5257800" y="4267200"/>
            <a:ext cx="3048000" cy="1600200"/>
          </a:xfrm>
        </p:spPr>
        <p:txBody>
          <a:bodyPr/>
          <a:lstStyle/>
          <a:p>
            <a:pPr algn="ctr">
              <a:buNone/>
            </a:pPr>
            <a:r>
              <a:rPr lang="en-US" b="1" dirty="0" err="1" smtClean="0">
                <a:latin typeface="+mj-lt"/>
              </a:rPr>
              <a:t>Bashkim</a:t>
            </a:r>
            <a:r>
              <a:rPr lang="en-US" b="1" dirty="0" smtClean="0">
                <a:latin typeface="+mj-lt"/>
              </a:rPr>
              <a:t> </a:t>
            </a:r>
            <a:r>
              <a:rPr lang="en-US" b="1" dirty="0" err="1" smtClean="0">
                <a:latin typeface="+mj-lt"/>
              </a:rPr>
              <a:t>Muça</a:t>
            </a:r>
            <a:endParaRPr lang="en-US" b="1" dirty="0" smtClean="0">
              <a:latin typeface="+mj-lt"/>
            </a:endParaRPr>
          </a:p>
          <a:p>
            <a:pPr algn="ctr">
              <a:buNone/>
            </a:pPr>
            <a:r>
              <a:rPr lang="en-US" b="1" dirty="0" smtClean="0">
                <a:latin typeface="+mj-lt"/>
              </a:rPr>
              <a:t>Chief Inspector</a:t>
            </a:r>
            <a:endParaRPr lang="en-US" b="1" dirty="0">
              <a:latin typeface="+mj-lt"/>
            </a:endParaRPr>
          </a:p>
        </p:txBody>
      </p:sp>
      <p:sp>
        <p:nvSpPr>
          <p:cNvPr id="9" name="Rectangle 8"/>
          <p:cNvSpPr/>
          <p:nvPr/>
        </p:nvSpPr>
        <p:spPr>
          <a:xfrm>
            <a:off x="1814321" y="988874"/>
            <a:ext cx="5653279"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 </a:t>
            </a: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for your attention!</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1033" name="Picture 9" descr="Related image"/>
          <p:cNvPicPr>
            <a:picLocks noChangeAspect="1" noChangeArrowheads="1"/>
          </p:cNvPicPr>
          <p:nvPr/>
        </p:nvPicPr>
        <p:blipFill>
          <a:blip r:embed="rId2" cstate="print"/>
          <a:srcRect/>
          <a:stretch>
            <a:fillRect/>
          </a:stretch>
        </p:blipFill>
        <p:spPr bwMode="auto">
          <a:xfrm>
            <a:off x="990600" y="3733800"/>
            <a:ext cx="3152688" cy="2362200"/>
          </a:xfrm>
          <a:prstGeom prst="rect">
            <a:avLst/>
          </a:prstGeom>
          <a:noFill/>
        </p:spPr>
      </p:pic>
    </p:spTree>
    <p:extLst>
      <p:ext uri="{BB962C8B-B14F-4D97-AF65-F5344CB8AC3E}">
        <p14:creationId xmlns="" xmlns:p14="http://schemas.microsoft.com/office/powerpoint/2010/main" val="3656177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534400" cy="4525963"/>
          </a:xfrm>
        </p:spPr>
        <p:txBody>
          <a:bodyPr>
            <a:normAutofit lnSpcReduction="10000"/>
          </a:bodyPr>
          <a:lstStyle/>
          <a:p>
            <a:r>
              <a:rPr lang="en-US" dirty="0" smtClean="0"/>
              <a:t>State Inspectorate of Education has been established based on the Decision of Council of Ministers nr. 352, date  03. 04. 2013 "On the establishment of the State Inspectorate of Education“.</a:t>
            </a:r>
          </a:p>
          <a:p>
            <a:r>
              <a:rPr lang="en-US" dirty="0" smtClean="0"/>
              <a:t>SIE is a legal, public and  budgetary institution.</a:t>
            </a:r>
          </a:p>
          <a:p>
            <a:r>
              <a:rPr lang="en-US" dirty="0" smtClean="0"/>
              <a:t>SIE is a an institution  that  subordinates directly from the Minister of Education and Sport.</a:t>
            </a:r>
          </a:p>
          <a:p>
            <a:r>
              <a:rPr lang="en-US" dirty="0" smtClean="0"/>
              <a:t>The SIE headquarters are located in Tirana.</a:t>
            </a:r>
            <a:endParaRPr lang="en-US" dirty="0"/>
          </a:p>
        </p:txBody>
      </p:sp>
      <p:sp>
        <p:nvSpPr>
          <p:cNvPr id="4" name="Title 1"/>
          <p:cNvSpPr>
            <a:spLocks noGrp="1"/>
          </p:cNvSpPr>
          <p:nvPr>
            <p:ph type="title"/>
          </p:nvPr>
        </p:nvSpPr>
        <p:spPr>
          <a:xfrm>
            <a:off x="457200" y="533400"/>
            <a:ext cx="8229600" cy="1143000"/>
          </a:xfrm>
        </p:spPr>
        <p:txBody>
          <a:bodyPr>
            <a:normAutofit fontScale="90000"/>
          </a:bodyPr>
          <a:lstStyle/>
          <a:p>
            <a:r>
              <a:rPr lang="en-GB" sz="4000" b="1" dirty="0" smtClean="0"/>
              <a:t>2. </a:t>
            </a:r>
            <a:r>
              <a:rPr lang="en-US" sz="4000" b="1" dirty="0" smtClean="0"/>
              <a:t> STATUS </a:t>
            </a:r>
            <a:r>
              <a:rPr lang="sq-AL" b="1" dirty="0"/>
              <a:t/>
            </a:r>
            <a:br>
              <a:rPr lang="sq-AL" b="1" dirty="0"/>
            </a:br>
            <a:endParaRPr lang="sq-AL"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b="1" dirty="0" smtClean="0"/>
              <a:t>3. LEGAL FRAMEWORK </a:t>
            </a:r>
            <a:endParaRPr lang="sq-AL" sz="3600" b="1" dirty="0"/>
          </a:p>
        </p:txBody>
      </p:sp>
      <p:sp>
        <p:nvSpPr>
          <p:cNvPr id="3" name="Content Placeholder 2"/>
          <p:cNvSpPr>
            <a:spLocks noGrp="1"/>
          </p:cNvSpPr>
          <p:nvPr>
            <p:ph idx="1"/>
          </p:nvPr>
        </p:nvSpPr>
        <p:spPr>
          <a:xfrm>
            <a:off x="152400" y="990600"/>
            <a:ext cx="8686800" cy="4732115"/>
          </a:xfrm>
        </p:spPr>
        <p:txBody>
          <a:bodyPr>
            <a:noAutofit/>
          </a:bodyPr>
          <a:lstStyle/>
          <a:p>
            <a:pPr marL="0" indent="0">
              <a:buNone/>
            </a:pPr>
            <a:endParaRPr lang="sq-AL" sz="2400" dirty="0"/>
          </a:p>
          <a:p>
            <a:pPr lvl="0"/>
            <a:endParaRPr lang="en-GB" sz="2400" dirty="0" smtClean="0"/>
          </a:p>
          <a:p>
            <a:pPr lvl="0"/>
            <a:r>
              <a:rPr lang="en-US" sz="2400" dirty="0" smtClean="0"/>
              <a:t>Law no. 10 433, date16.06.2011, “On inspection in the Republic of Albania".</a:t>
            </a:r>
          </a:p>
          <a:p>
            <a:pPr lvl="0"/>
            <a:r>
              <a:rPr lang="en-US" sz="2400" dirty="0" smtClean="0"/>
              <a:t>Law no. 69/2012, “On pre-university education system in the Republic of Albania".</a:t>
            </a:r>
          </a:p>
          <a:p>
            <a:pPr lvl="0"/>
            <a:r>
              <a:rPr lang="en-US" sz="2400" dirty="0" smtClean="0"/>
              <a:t>Decision of Council of Ministers no. 352, date 03.04.2013, "On the organization and functioning of the State Inspectorate of Education".</a:t>
            </a:r>
          </a:p>
          <a:p>
            <a:pPr lvl="0"/>
            <a:r>
              <a:rPr lang="en-US" sz="2400" dirty="0" smtClean="0"/>
              <a:t>Normative provisions.</a:t>
            </a:r>
          </a:p>
          <a:p>
            <a:pPr lvl="0"/>
            <a:r>
              <a:rPr lang="en-US" sz="2400" dirty="0" smtClean="0"/>
              <a:t>Orders and instructions  released by  the Minister of Education and Sports.</a:t>
            </a:r>
            <a:endParaRPr lang="sq-AL" sz="2400" dirty="0" smtClean="0"/>
          </a:p>
          <a:p>
            <a:pPr marL="0" indent="0">
              <a:buNone/>
            </a:pPr>
            <a:endParaRPr lang="sq-AL" sz="2400" dirty="0"/>
          </a:p>
        </p:txBody>
      </p:sp>
      <p:pic>
        <p:nvPicPr>
          <p:cNvPr id="39938" name="Picture 2" descr="Related image"/>
          <p:cNvPicPr>
            <a:picLocks noChangeAspect="1" noChangeArrowheads="1"/>
          </p:cNvPicPr>
          <p:nvPr/>
        </p:nvPicPr>
        <p:blipFill>
          <a:blip r:embed="rId2"/>
          <a:srcRect/>
          <a:stretch>
            <a:fillRect/>
          </a:stretch>
        </p:blipFill>
        <p:spPr bwMode="auto">
          <a:xfrm>
            <a:off x="381000" y="381000"/>
            <a:ext cx="1619250" cy="1162050"/>
          </a:xfrm>
          <a:prstGeom prst="rect">
            <a:avLst/>
          </a:prstGeom>
          <a:noFill/>
        </p:spPr>
      </p:pic>
    </p:spTree>
    <p:extLst>
      <p:ext uri="{BB962C8B-B14F-4D97-AF65-F5344CB8AC3E}">
        <p14:creationId xmlns="" xmlns:p14="http://schemas.microsoft.com/office/powerpoint/2010/main" val="296543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4. </a:t>
            </a:r>
            <a:r>
              <a:rPr lang="en-GB" sz="3600" b="1" dirty="0" smtClean="0"/>
              <a:t>AIM OF ACTIVITIES</a:t>
            </a:r>
            <a:endParaRPr lang="en-US" sz="3600" dirty="0"/>
          </a:p>
        </p:txBody>
      </p:sp>
      <p:sp>
        <p:nvSpPr>
          <p:cNvPr id="3" name="Content Placeholder 2"/>
          <p:cNvSpPr>
            <a:spLocks noGrp="1"/>
          </p:cNvSpPr>
          <p:nvPr>
            <p:ph idx="1"/>
          </p:nvPr>
        </p:nvSpPr>
        <p:spPr/>
        <p:txBody>
          <a:bodyPr/>
          <a:lstStyle/>
          <a:p>
            <a:r>
              <a:rPr lang="en-US" dirty="0" smtClean="0"/>
              <a:t>SIE exercises its functions and activities in the pre-university system of education in the Republic of Albania.</a:t>
            </a:r>
          </a:p>
          <a:p>
            <a:r>
              <a:rPr lang="en-US" dirty="0" smtClean="0"/>
              <a:t>SEI inspects public, private, religious and complementary educational institutions in the pre-university educational system. </a:t>
            </a:r>
          </a:p>
          <a:p>
            <a:r>
              <a:rPr lang="en-US" dirty="0" smtClean="0"/>
              <a:t>SEI cooperates with other inspectorates of other countries within the  SICI</a:t>
            </a:r>
            <a:endParaRPr lang="sq-AL" dirty="0" smtClean="0"/>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39784"/>
          </a:xfrm>
        </p:spPr>
        <p:txBody>
          <a:bodyPr>
            <a:normAutofit fontScale="90000"/>
          </a:bodyPr>
          <a:lstStyle/>
          <a:p>
            <a:r>
              <a:rPr lang="en-GB" b="1" dirty="0" smtClean="0"/>
              <a:t/>
            </a:r>
            <a:br>
              <a:rPr lang="en-GB" b="1" dirty="0" smtClean="0"/>
            </a:br>
            <a:r>
              <a:rPr lang="en-GB" sz="4000" b="1" dirty="0" smtClean="0"/>
              <a:t>5. F</a:t>
            </a:r>
            <a:r>
              <a:rPr lang="sq-AL" sz="4000" b="1" dirty="0" smtClean="0"/>
              <a:t>UN</a:t>
            </a:r>
            <a:r>
              <a:rPr lang="en-GB" sz="4000" b="1" dirty="0" smtClean="0"/>
              <a:t>CTIONS</a:t>
            </a:r>
            <a:endParaRPr lang="sq-AL" b="1" dirty="0"/>
          </a:p>
        </p:txBody>
      </p:sp>
      <p:sp>
        <p:nvSpPr>
          <p:cNvPr id="3" name="Content Placeholder 2"/>
          <p:cNvSpPr>
            <a:spLocks noGrp="1"/>
          </p:cNvSpPr>
          <p:nvPr>
            <p:ph idx="1"/>
          </p:nvPr>
        </p:nvSpPr>
        <p:spPr>
          <a:xfrm>
            <a:off x="457200" y="1196752"/>
            <a:ext cx="8686800" cy="5184576"/>
          </a:xfrm>
        </p:spPr>
        <p:txBody>
          <a:bodyPr>
            <a:normAutofit fontScale="47500" lnSpcReduction="20000"/>
          </a:bodyPr>
          <a:lstStyle/>
          <a:p>
            <a:pPr marL="0" indent="0">
              <a:buNone/>
            </a:pPr>
            <a:endParaRPr lang="en-GB" sz="4400" b="1" dirty="0" smtClean="0"/>
          </a:p>
          <a:p>
            <a:pPr marL="0" indent="0">
              <a:buNone/>
            </a:pPr>
            <a:r>
              <a:rPr lang="en-US" sz="4400" dirty="0" smtClean="0"/>
              <a:t>SEI performs the following functions:</a:t>
            </a:r>
          </a:p>
          <a:p>
            <a:pPr marL="0" indent="0">
              <a:buNone/>
            </a:pPr>
            <a:endParaRPr lang="en-US" sz="4400" dirty="0" smtClean="0"/>
          </a:p>
          <a:p>
            <a:pPr marL="0" indent="0">
              <a:buNone/>
            </a:pPr>
            <a:r>
              <a:rPr lang="en-US" sz="4400" dirty="0" smtClean="0"/>
              <a:t>a) Assesses the quality of service, offered by educational institutions and local educational units. (</a:t>
            </a:r>
            <a:r>
              <a:rPr lang="en-US" sz="4400" i="1" dirty="0" smtClean="0">
                <a:solidFill>
                  <a:srgbClr val="FF0000"/>
                </a:solidFill>
              </a:rPr>
              <a:t>The evaluating function</a:t>
            </a:r>
            <a:r>
              <a:rPr lang="en-US" sz="4400" dirty="0" smtClean="0"/>
              <a:t>).</a:t>
            </a:r>
          </a:p>
          <a:p>
            <a:pPr marL="0" indent="0">
              <a:buNone/>
            </a:pPr>
            <a:r>
              <a:rPr lang="en-US" sz="4400" dirty="0" smtClean="0"/>
              <a:t>b) Inspects the compliance of the activities committed by educational institutions and local educational units in relation to laws and regulations in force. (</a:t>
            </a:r>
            <a:r>
              <a:rPr lang="en-US" sz="4400" i="1" dirty="0" smtClean="0">
                <a:solidFill>
                  <a:srgbClr val="FF0000"/>
                </a:solidFill>
              </a:rPr>
              <a:t>Controlling function</a:t>
            </a:r>
            <a:r>
              <a:rPr lang="en-US" sz="4400" dirty="0" smtClean="0"/>
              <a:t>).</a:t>
            </a:r>
          </a:p>
          <a:p>
            <a:pPr marL="0" indent="0">
              <a:buNone/>
            </a:pPr>
            <a:r>
              <a:rPr lang="en-US" sz="4400" dirty="0" smtClean="0"/>
              <a:t>c) Advises managers ( principals) and employees of educational institutions and local educational units. (</a:t>
            </a:r>
            <a:r>
              <a:rPr lang="en-US" sz="4400" i="1" dirty="0" smtClean="0">
                <a:solidFill>
                  <a:srgbClr val="FF0000"/>
                </a:solidFill>
              </a:rPr>
              <a:t>Advisory function</a:t>
            </a:r>
            <a:r>
              <a:rPr lang="en-US" sz="4400" dirty="0" smtClean="0"/>
              <a:t>).</a:t>
            </a:r>
          </a:p>
          <a:p>
            <a:pPr marL="0" indent="0">
              <a:buNone/>
            </a:pPr>
            <a:r>
              <a:rPr lang="en-US" sz="4400" dirty="0" smtClean="0"/>
              <a:t>d) Informs the Minister, local educational units and educational institutions upon the inspection findings and publishes them. (</a:t>
            </a:r>
            <a:r>
              <a:rPr lang="en-US" sz="4400" i="1" dirty="0" smtClean="0">
                <a:solidFill>
                  <a:srgbClr val="FF0000"/>
                </a:solidFill>
              </a:rPr>
              <a:t>Informative/reporting function</a:t>
            </a:r>
            <a:r>
              <a:rPr lang="en-US" sz="4400" dirty="0" smtClean="0"/>
              <a:t>).</a:t>
            </a:r>
          </a:p>
          <a:p>
            <a:pPr marL="0" indent="0">
              <a:buNone/>
            </a:pPr>
            <a:endParaRPr lang="en-US" sz="4400" dirty="0" smtClean="0"/>
          </a:p>
          <a:p>
            <a:pPr marL="0" indent="0">
              <a:buNone/>
            </a:pPr>
            <a:r>
              <a:rPr lang="en-US" sz="4400" dirty="0" smtClean="0"/>
              <a:t>SEI  promotes successful practices of educational institutions and local educational units.</a:t>
            </a:r>
            <a:endParaRPr lang="sq-AL" sz="4400" dirty="0"/>
          </a:p>
          <a:p>
            <a:endParaRPr lang="sq-AL" sz="4400" dirty="0"/>
          </a:p>
        </p:txBody>
      </p:sp>
    </p:spTree>
    <p:extLst>
      <p:ext uri="{BB962C8B-B14F-4D97-AF65-F5344CB8AC3E}">
        <p14:creationId xmlns="" xmlns:p14="http://schemas.microsoft.com/office/powerpoint/2010/main" val="3437920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7620000" cy="1143000"/>
          </a:xfrm>
        </p:spPr>
        <p:txBody>
          <a:bodyPr>
            <a:normAutofit fontScale="90000"/>
          </a:bodyPr>
          <a:lstStyle/>
          <a:p>
            <a:r>
              <a:rPr lang="en-GB" sz="4000" b="1" dirty="0" smtClean="0"/>
              <a:t>5.1. </a:t>
            </a:r>
            <a:r>
              <a:rPr lang="en-US" sz="4000" b="1" dirty="0" smtClean="0"/>
              <a:t>THE EVALUATING FUNCTION </a:t>
            </a:r>
            <a:r>
              <a:rPr lang="sq-AL" b="1" dirty="0"/>
              <a:t/>
            </a:r>
            <a:br>
              <a:rPr lang="sq-AL" b="1" dirty="0"/>
            </a:br>
            <a:endParaRPr lang="sq-AL" b="1" dirty="0"/>
          </a:p>
        </p:txBody>
      </p:sp>
      <p:sp>
        <p:nvSpPr>
          <p:cNvPr id="3" name="Content Placeholder 2"/>
          <p:cNvSpPr>
            <a:spLocks noGrp="1"/>
          </p:cNvSpPr>
          <p:nvPr>
            <p:ph idx="1"/>
          </p:nvPr>
        </p:nvSpPr>
        <p:spPr>
          <a:xfrm>
            <a:off x="457200" y="1600200"/>
            <a:ext cx="8534400" cy="4876800"/>
          </a:xfrm>
        </p:spPr>
        <p:txBody>
          <a:bodyPr>
            <a:noAutofit/>
          </a:bodyPr>
          <a:lstStyle/>
          <a:p>
            <a:pPr marL="457200" indent="-457200">
              <a:buFont typeface="+mj-lt"/>
              <a:buAutoNum type="arabicPeriod"/>
            </a:pPr>
            <a:r>
              <a:rPr lang="en-US" sz="2400" dirty="0" smtClean="0"/>
              <a:t>SEI evaluates the quality of educational institutions (kindergarten/school) at national and regional level.</a:t>
            </a:r>
          </a:p>
          <a:p>
            <a:pPr marL="457200" indent="-457200">
              <a:buFont typeface="+mj-lt"/>
              <a:buAutoNum type="arabicPeriod"/>
            </a:pPr>
            <a:r>
              <a:rPr lang="en-US" sz="2400" dirty="0" smtClean="0"/>
              <a:t>SEI evaluates:</a:t>
            </a:r>
          </a:p>
          <a:p>
            <a:pPr marL="857250" lvl="1" indent="-457200"/>
            <a:r>
              <a:rPr lang="en-US" sz="2000" i="1" dirty="0" smtClean="0"/>
              <a:t>The management of educational institutions.</a:t>
            </a:r>
          </a:p>
          <a:p>
            <a:pPr marL="857250" lvl="1" indent="-457200"/>
            <a:r>
              <a:rPr lang="en-US" sz="2000" i="1" dirty="0" smtClean="0"/>
              <a:t>The quality of applied curricula.</a:t>
            </a:r>
            <a:endParaRPr lang="en-US" sz="2000" i="1" dirty="0"/>
          </a:p>
          <a:p>
            <a:pPr marL="857250" lvl="1" indent="-457200"/>
            <a:r>
              <a:rPr lang="en-US" sz="2000" i="1" dirty="0" smtClean="0"/>
              <a:t>Teaching and learning process.</a:t>
            </a:r>
            <a:endParaRPr lang="en-US" sz="2000" i="1" dirty="0"/>
          </a:p>
          <a:p>
            <a:pPr marL="857250" lvl="1" indent="-457200"/>
            <a:r>
              <a:rPr lang="en-US" sz="2000" i="1" dirty="0" smtClean="0"/>
              <a:t>Climate ethos and care offered for the students in school.</a:t>
            </a:r>
            <a:endParaRPr lang="en-US" sz="2000" i="1" dirty="0"/>
          </a:p>
          <a:p>
            <a:pPr marL="857250" lvl="1" indent="-457200"/>
            <a:r>
              <a:rPr lang="en-US" sz="2000" i="1" dirty="0" smtClean="0"/>
              <a:t>Student achievements.</a:t>
            </a:r>
          </a:p>
          <a:p>
            <a:pPr marL="457200" indent="-457200">
              <a:buFont typeface="+mj-lt"/>
              <a:buAutoNum type="arabicPeriod"/>
            </a:pPr>
            <a:r>
              <a:rPr lang="en-US" sz="2400" dirty="0" smtClean="0"/>
              <a:t>SEI evaluates the local educational units’ functioning under laws in force.</a:t>
            </a:r>
          </a:p>
          <a:p>
            <a:pPr marL="457200" indent="-457200">
              <a:buFont typeface="+mj-lt"/>
              <a:buAutoNum type="arabicPeriod"/>
            </a:pPr>
            <a:r>
              <a:rPr lang="en-US" sz="2400" dirty="0" smtClean="0"/>
              <a:t>SEI compiles and develops evaluation reports, informative letters to institutions/educational units.</a:t>
            </a:r>
          </a:p>
          <a:p>
            <a:pPr marL="457200" indent="-457200">
              <a:buFont typeface="+mj-lt"/>
              <a:buAutoNum type="arabicPeriod"/>
            </a:pPr>
            <a:endParaRPr lang="en-US" sz="2400" dirty="0" smtClean="0"/>
          </a:p>
          <a:p>
            <a:pPr marL="457200" indent="-457200">
              <a:buFont typeface="+mj-lt"/>
              <a:buAutoNum type="arabicPeriod"/>
            </a:pPr>
            <a:endParaRPr lang="sq-AL" sz="2400" dirty="0"/>
          </a:p>
          <a:p>
            <a:pPr marL="457200" indent="-457200">
              <a:buFont typeface="+mj-lt"/>
              <a:buAutoNum type="arabicPeriod"/>
            </a:pPr>
            <a:endParaRPr lang="sq-AL" sz="2400" dirty="0"/>
          </a:p>
        </p:txBody>
      </p:sp>
    </p:spTree>
    <p:extLst>
      <p:ext uri="{BB962C8B-B14F-4D97-AF65-F5344CB8AC3E}">
        <p14:creationId xmlns="" xmlns:p14="http://schemas.microsoft.com/office/powerpoint/2010/main" val="1906384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92696"/>
            <a:ext cx="7620000" cy="1143000"/>
          </a:xfrm>
        </p:spPr>
        <p:txBody>
          <a:bodyPr>
            <a:normAutofit fontScale="90000"/>
          </a:bodyPr>
          <a:lstStyle/>
          <a:p>
            <a:r>
              <a:rPr lang="en-GB" sz="4000" b="1" dirty="0" smtClean="0"/>
              <a:t>5.2</a:t>
            </a:r>
            <a:r>
              <a:rPr lang="en-US" sz="4000" b="1" dirty="0" smtClean="0"/>
              <a:t> THE CONTROLLING FUNCTION </a:t>
            </a:r>
            <a:r>
              <a:rPr lang="sq-AL" b="1" dirty="0"/>
              <a:t/>
            </a:r>
            <a:br>
              <a:rPr lang="sq-AL" b="1" dirty="0"/>
            </a:br>
            <a:endParaRPr lang="sq-AL" b="1" dirty="0"/>
          </a:p>
        </p:txBody>
      </p:sp>
      <p:sp>
        <p:nvSpPr>
          <p:cNvPr id="3" name="Content Placeholder 2"/>
          <p:cNvSpPr>
            <a:spLocks noGrp="1"/>
          </p:cNvSpPr>
          <p:nvPr>
            <p:ph idx="1"/>
          </p:nvPr>
        </p:nvSpPr>
        <p:spPr>
          <a:xfrm>
            <a:off x="457200" y="1844824"/>
            <a:ext cx="8458200" cy="4098776"/>
          </a:xfrm>
        </p:spPr>
        <p:txBody>
          <a:bodyPr>
            <a:normAutofit/>
          </a:bodyPr>
          <a:lstStyle/>
          <a:p>
            <a:pPr marL="571500" indent="-457200">
              <a:buFont typeface="+mj-lt"/>
              <a:buAutoNum type="arabicPeriod"/>
            </a:pPr>
            <a:r>
              <a:rPr lang="en-US" sz="2500" dirty="0" smtClean="0"/>
              <a:t>SEI inspects the quality of implementation of laws and regulations within the activity of educational institutions.</a:t>
            </a:r>
          </a:p>
          <a:p>
            <a:pPr marL="571500" indent="-457200">
              <a:buFont typeface="+mj-lt"/>
              <a:buAutoNum type="arabicPeriod"/>
            </a:pPr>
            <a:r>
              <a:rPr lang="en-US" sz="2500" dirty="0" smtClean="0"/>
              <a:t>SEI inspects complaints received by groups of interests such as: employees of educational institutions, parents, students, citizens, and other organisms. </a:t>
            </a:r>
          </a:p>
          <a:p>
            <a:pPr marL="571500" indent="-457200">
              <a:buFont typeface="+mj-lt"/>
              <a:buAutoNum type="arabicPeriod"/>
            </a:pPr>
            <a:r>
              <a:rPr lang="en-US" sz="2500" dirty="0" smtClean="0"/>
              <a:t>The Minister may address to SEI complaints to be solved,  or the review of other special situations raised in the educational institutions. </a:t>
            </a:r>
            <a:endParaRPr lang="sq-AL" sz="2500" dirty="0"/>
          </a:p>
        </p:txBody>
      </p:sp>
    </p:spTree>
    <p:extLst>
      <p:ext uri="{BB962C8B-B14F-4D97-AF65-F5344CB8AC3E}">
        <p14:creationId xmlns="" xmlns:p14="http://schemas.microsoft.com/office/powerpoint/2010/main" val="2412593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1359</TotalTime>
  <Words>2382</Words>
  <Application>Microsoft Office PowerPoint</Application>
  <PresentationFormat>On-screen Show (4:3)</PresentationFormat>
  <Paragraphs>230</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State Inspectorate of Education </vt:lpstr>
      <vt:lpstr>    CONTENT     </vt:lpstr>
      <vt:lpstr>1.  MISSION </vt:lpstr>
      <vt:lpstr>2.  STATUS  </vt:lpstr>
      <vt:lpstr>3. LEGAL FRAMEWORK </vt:lpstr>
      <vt:lpstr>4. AIM OF ACTIVITIES</vt:lpstr>
      <vt:lpstr> 5. FUNCTIONS</vt:lpstr>
      <vt:lpstr>5.1. THE EVALUATING FUNCTION  </vt:lpstr>
      <vt:lpstr>5.2 THE CONTROLLING FUNCTION  </vt:lpstr>
      <vt:lpstr>5.3 THE ADVISORY FUNCTION </vt:lpstr>
      <vt:lpstr>5.4 THE INFORMATIVE/REPORTING FUNCTION</vt:lpstr>
      <vt:lpstr>6. TYPES OF INSPECTIONS </vt:lpstr>
      <vt:lpstr>7. COMPLAINTS </vt:lpstr>
      <vt:lpstr>8. THE INSPECTION PROCEDURES  </vt:lpstr>
      <vt:lpstr>8/1. THE INSPECTION PROCEDURES </vt:lpstr>
      <vt:lpstr>8/2. THE INSPECTION PROCEDURES</vt:lpstr>
      <vt:lpstr>8/3. THE INSPECTION PROCEDURES </vt:lpstr>
      <vt:lpstr> 8/3/1. The procedures of inspection </vt:lpstr>
      <vt:lpstr>8/4. THE INSPECTION PROCEDURES </vt:lpstr>
      <vt:lpstr>8/4/1. THE INSPECTION PROCEDURES </vt:lpstr>
      <vt:lpstr>8.5. THE INSPECTION PROCEDURES</vt:lpstr>
      <vt:lpstr>  9. METHODOLOGY OF INSPECTION    </vt:lpstr>
      <vt:lpstr>9/1. METHODOLOGY OF INSPECTION </vt:lpstr>
      <vt:lpstr>9/2. METHODOLOGY OF INSPECTION</vt:lpstr>
      <vt:lpstr> 10. ADMINISTRATIVE PROVISIONS  </vt:lpstr>
      <vt:lpstr> 11. ETHICS  </vt:lpstr>
      <vt:lpstr>12. E-INSPECTION</vt:lpstr>
      <vt:lpstr>13. THE INSPECTION GUIDELINE </vt:lpstr>
      <vt:lpstr>14. ANNUAL REPORT  </vt:lpstr>
      <vt:lpstr>Slide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Pwrmbajtja</dc:title>
  <dc:creator>User</dc:creator>
  <cp:lastModifiedBy>dena</cp:lastModifiedBy>
  <cp:revision>463</cp:revision>
  <dcterms:created xsi:type="dcterms:W3CDTF">2016-11-21T21:48:17Z</dcterms:created>
  <dcterms:modified xsi:type="dcterms:W3CDTF">2016-12-01T16:17:27Z</dcterms:modified>
</cp:coreProperties>
</file>