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12" r:id="rId2"/>
  </p:sldMasterIdLst>
  <p:notesMasterIdLst>
    <p:notesMasterId r:id="rId42"/>
  </p:notesMasterIdLst>
  <p:handoutMasterIdLst>
    <p:handoutMasterId r:id="rId43"/>
  </p:handoutMasterIdLst>
  <p:sldIdLst>
    <p:sldId id="256" r:id="rId3"/>
    <p:sldId id="275" r:id="rId4"/>
    <p:sldId id="280" r:id="rId5"/>
    <p:sldId id="291" r:id="rId6"/>
    <p:sldId id="327" r:id="rId7"/>
    <p:sldId id="292" r:id="rId8"/>
    <p:sldId id="294" r:id="rId9"/>
    <p:sldId id="293" r:id="rId10"/>
    <p:sldId id="295" r:id="rId11"/>
    <p:sldId id="284" r:id="rId12"/>
    <p:sldId id="323" r:id="rId13"/>
    <p:sldId id="326" r:id="rId14"/>
    <p:sldId id="298" r:id="rId15"/>
    <p:sldId id="297" r:id="rId16"/>
    <p:sldId id="285" r:id="rId17"/>
    <p:sldId id="304" r:id="rId18"/>
    <p:sldId id="305" r:id="rId19"/>
    <p:sldId id="287" r:id="rId20"/>
    <p:sldId id="288" r:id="rId21"/>
    <p:sldId id="300" r:id="rId22"/>
    <p:sldId id="302" r:id="rId23"/>
    <p:sldId id="321" r:id="rId24"/>
    <p:sldId id="324" r:id="rId25"/>
    <p:sldId id="314" r:id="rId26"/>
    <p:sldId id="313" r:id="rId27"/>
    <p:sldId id="328" r:id="rId28"/>
    <p:sldId id="315" r:id="rId29"/>
    <p:sldId id="306" r:id="rId30"/>
    <p:sldId id="310" r:id="rId31"/>
    <p:sldId id="312" r:id="rId32"/>
    <p:sldId id="316" r:id="rId33"/>
    <p:sldId id="317" r:id="rId34"/>
    <p:sldId id="318" r:id="rId35"/>
    <p:sldId id="319" r:id="rId36"/>
    <p:sldId id="320" r:id="rId37"/>
    <p:sldId id="322" r:id="rId38"/>
    <p:sldId id="325" r:id="rId39"/>
    <p:sldId id="281" r:id="rId40"/>
    <p:sldId id="279" r:id="rId41"/>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C2D9"/>
    <a:srgbClr val="A7659F"/>
    <a:srgbClr val="DBCBE1"/>
    <a:srgbClr val="CAB7CD"/>
    <a:srgbClr val="F9F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8" autoAdjust="0"/>
  </p:normalViewPr>
  <p:slideViewPr>
    <p:cSldViewPr snapToGrid="0">
      <p:cViewPr varScale="1">
        <p:scale>
          <a:sx n="96" d="100"/>
          <a:sy n="96" d="100"/>
        </p:scale>
        <p:origin x="37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C68EF-7B4D-4CFA-BEE5-0C7EDF361804}"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785C65A7-9ACF-4AAB-A59B-EAFEEACB9C2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800" b="1" dirty="0" smtClean="0"/>
            <a:t>National literacy assessment: the identification of pupils ‘at risk’ in Cyprus</a:t>
          </a:r>
        </a:p>
        <a:p>
          <a:pPr lvl="0" defTabSz="1822450">
            <a:lnSpc>
              <a:spcPct val="90000"/>
            </a:lnSpc>
            <a:spcBef>
              <a:spcPct val="0"/>
            </a:spcBef>
            <a:spcAft>
              <a:spcPct val="35000"/>
            </a:spcAft>
          </a:pPr>
          <a:endParaRPr lang="en-US" dirty="0"/>
        </a:p>
      </dgm:t>
    </dgm:pt>
    <dgm:pt modelId="{14881FA4-121F-48D6-8F4B-E0342C1AB6B7}" type="parTrans" cxnId="{231BE600-86A3-40D3-9413-489C18E9D3D5}">
      <dgm:prSet/>
      <dgm:spPr/>
      <dgm:t>
        <a:bodyPr/>
        <a:lstStyle/>
        <a:p>
          <a:endParaRPr lang="en-US"/>
        </a:p>
      </dgm:t>
    </dgm:pt>
    <dgm:pt modelId="{05DD2C60-D473-47B9-8EA1-3FFDBFC0E025}" type="sibTrans" cxnId="{231BE600-86A3-40D3-9413-489C18E9D3D5}">
      <dgm:prSet/>
      <dgm:spPr/>
      <dgm:t>
        <a:bodyPr/>
        <a:lstStyle/>
        <a:p>
          <a:endParaRPr lang="en-US"/>
        </a:p>
      </dgm:t>
    </dgm:pt>
    <dgm:pt modelId="{39CFD561-B176-4467-9359-70B331B04C6D}">
      <dgm:prSet custT="1"/>
      <dgm:spPr/>
      <dgm:t>
        <a:bodyPr/>
        <a:lstStyle/>
        <a:p>
          <a:r>
            <a:rPr lang="en-GB" sz="2800" b="1" dirty="0" smtClean="0"/>
            <a:t>The program seeks targeted reinforcement of specific students at increased risk of literacy in Language and Mathematics</a:t>
          </a:r>
          <a:endParaRPr lang="en-US" sz="2800" b="1" dirty="0"/>
        </a:p>
      </dgm:t>
    </dgm:pt>
    <dgm:pt modelId="{555D68BB-3A87-47CF-95C0-22A24F95B476}" type="parTrans" cxnId="{A6BECB5D-3BEE-4333-B07C-D2ACE4B53252}">
      <dgm:prSet/>
      <dgm:spPr/>
      <dgm:t>
        <a:bodyPr/>
        <a:lstStyle/>
        <a:p>
          <a:endParaRPr lang="en-US"/>
        </a:p>
      </dgm:t>
    </dgm:pt>
    <dgm:pt modelId="{B8FE213E-8FFC-4C07-BFBA-9DE4A6033865}" type="sibTrans" cxnId="{A6BECB5D-3BEE-4333-B07C-D2ACE4B53252}">
      <dgm:prSet/>
      <dgm:spPr/>
      <dgm:t>
        <a:bodyPr/>
        <a:lstStyle/>
        <a:p>
          <a:endParaRPr lang="en-US"/>
        </a:p>
      </dgm:t>
    </dgm:pt>
    <dgm:pt modelId="{408C28DC-4DF4-45F1-81E5-79CEB2946220}">
      <dgm:prSet custT="1"/>
      <dgm:spPr/>
      <dgm:t>
        <a:bodyPr/>
        <a:lstStyle/>
        <a:p>
          <a:r>
            <a:rPr lang="en-GB" sz="2800" b="1" dirty="0" smtClean="0"/>
            <a:t>According to data gathered from schools, a number of them are selected to participate in the above program</a:t>
          </a:r>
          <a:endParaRPr lang="en-US" sz="2800" b="1" dirty="0"/>
        </a:p>
      </dgm:t>
    </dgm:pt>
    <dgm:pt modelId="{2C637E6B-AEFD-432F-95AB-DF7EDA6DB2A6}" type="parTrans" cxnId="{42EFDA9A-1D59-49B3-8AEA-D2DE9802EFE8}">
      <dgm:prSet/>
      <dgm:spPr/>
      <dgm:t>
        <a:bodyPr/>
        <a:lstStyle/>
        <a:p>
          <a:endParaRPr lang="en-US"/>
        </a:p>
      </dgm:t>
    </dgm:pt>
    <dgm:pt modelId="{706C2E23-A4B4-4608-B1FF-D8398E37AC52}" type="sibTrans" cxnId="{42EFDA9A-1D59-49B3-8AEA-D2DE9802EFE8}">
      <dgm:prSet/>
      <dgm:spPr/>
      <dgm:t>
        <a:bodyPr/>
        <a:lstStyle/>
        <a:p>
          <a:endParaRPr lang="en-US"/>
        </a:p>
      </dgm:t>
    </dgm:pt>
    <dgm:pt modelId="{73DD7660-B6E8-47C0-B0C7-92DBACC1C170}" type="pres">
      <dgm:prSet presAssocID="{0E6C68EF-7B4D-4CFA-BEE5-0C7EDF361804}" presName="linear" presStyleCnt="0">
        <dgm:presLayoutVars>
          <dgm:dir/>
          <dgm:animLvl val="lvl"/>
          <dgm:resizeHandles val="exact"/>
        </dgm:presLayoutVars>
      </dgm:prSet>
      <dgm:spPr/>
      <dgm:t>
        <a:bodyPr/>
        <a:lstStyle/>
        <a:p>
          <a:endParaRPr lang="en-US"/>
        </a:p>
      </dgm:t>
    </dgm:pt>
    <dgm:pt modelId="{86EAEE44-CCD8-41BF-8E46-D80D118C52F3}" type="pres">
      <dgm:prSet presAssocID="{785C65A7-9ACF-4AAB-A59B-EAFEEACB9C25}" presName="parentLin" presStyleCnt="0"/>
      <dgm:spPr/>
    </dgm:pt>
    <dgm:pt modelId="{56E3EEE3-29A8-4B00-B0F8-F002B5EB79B5}" type="pres">
      <dgm:prSet presAssocID="{785C65A7-9ACF-4AAB-A59B-EAFEEACB9C25}" presName="parentLeftMargin" presStyleLbl="node1" presStyleIdx="0" presStyleCnt="3"/>
      <dgm:spPr/>
      <dgm:t>
        <a:bodyPr/>
        <a:lstStyle/>
        <a:p>
          <a:endParaRPr lang="en-US"/>
        </a:p>
      </dgm:t>
    </dgm:pt>
    <dgm:pt modelId="{02E3D0EE-C614-4AED-B90C-579D0AECE179}" type="pres">
      <dgm:prSet presAssocID="{785C65A7-9ACF-4AAB-A59B-EAFEEACB9C25}" presName="parentText" presStyleLbl="node1" presStyleIdx="0" presStyleCnt="3" custScaleX="137054" custScaleY="223530" custLinFactNeighborX="-88066" custLinFactNeighborY="48966">
        <dgm:presLayoutVars>
          <dgm:chMax val="0"/>
          <dgm:bulletEnabled val="1"/>
        </dgm:presLayoutVars>
      </dgm:prSet>
      <dgm:spPr/>
      <dgm:t>
        <a:bodyPr/>
        <a:lstStyle/>
        <a:p>
          <a:endParaRPr lang="en-US"/>
        </a:p>
      </dgm:t>
    </dgm:pt>
    <dgm:pt modelId="{496A3B33-F930-451E-A8CE-6A5D973FA9B8}" type="pres">
      <dgm:prSet presAssocID="{785C65A7-9ACF-4AAB-A59B-EAFEEACB9C25}" presName="negativeSpace" presStyleCnt="0"/>
      <dgm:spPr/>
    </dgm:pt>
    <dgm:pt modelId="{4B8689A5-1575-4C3D-A595-A1C345EF2DD6}" type="pres">
      <dgm:prSet presAssocID="{785C65A7-9ACF-4AAB-A59B-EAFEEACB9C25}" presName="childText" presStyleLbl="conFgAcc1" presStyleIdx="0" presStyleCnt="3">
        <dgm:presLayoutVars>
          <dgm:bulletEnabled val="1"/>
        </dgm:presLayoutVars>
      </dgm:prSet>
      <dgm:spPr>
        <a:noFill/>
      </dgm:spPr>
      <dgm:t>
        <a:bodyPr/>
        <a:lstStyle/>
        <a:p>
          <a:endParaRPr lang="en-US"/>
        </a:p>
      </dgm:t>
    </dgm:pt>
    <dgm:pt modelId="{F9C4CF40-5719-41D1-92EE-92A0B534FA2C}" type="pres">
      <dgm:prSet presAssocID="{05DD2C60-D473-47B9-8EA1-3FFDBFC0E025}" presName="spaceBetweenRectangles" presStyleCnt="0"/>
      <dgm:spPr/>
    </dgm:pt>
    <dgm:pt modelId="{585B273E-604B-44FC-8522-E60DDA32DD8D}" type="pres">
      <dgm:prSet presAssocID="{408C28DC-4DF4-45F1-81E5-79CEB2946220}" presName="parentLin" presStyleCnt="0"/>
      <dgm:spPr/>
    </dgm:pt>
    <dgm:pt modelId="{55825761-A4F3-4527-8BAB-4E9A31A48C06}" type="pres">
      <dgm:prSet presAssocID="{408C28DC-4DF4-45F1-81E5-79CEB2946220}" presName="parentLeftMargin" presStyleLbl="node1" presStyleIdx="0" presStyleCnt="3"/>
      <dgm:spPr/>
      <dgm:t>
        <a:bodyPr/>
        <a:lstStyle/>
        <a:p>
          <a:endParaRPr lang="en-US"/>
        </a:p>
      </dgm:t>
    </dgm:pt>
    <dgm:pt modelId="{516180CB-815E-4D84-AC8F-24BE6EEBCA02}" type="pres">
      <dgm:prSet presAssocID="{408C28DC-4DF4-45F1-81E5-79CEB2946220}" presName="parentText" presStyleLbl="node1" presStyleIdx="1" presStyleCnt="3" custScaleX="142997" custScaleY="238478" custLinFactNeighborX="-89700" custLinFactNeighborY="46092">
        <dgm:presLayoutVars>
          <dgm:chMax val="0"/>
          <dgm:bulletEnabled val="1"/>
        </dgm:presLayoutVars>
      </dgm:prSet>
      <dgm:spPr/>
      <dgm:t>
        <a:bodyPr/>
        <a:lstStyle/>
        <a:p>
          <a:endParaRPr lang="en-US"/>
        </a:p>
      </dgm:t>
    </dgm:pt>
    <dgm:pt modelId="{84A8054D-E62C-449C-85B1-98E75896E108}" type="pres">
      <dgm:prSet presAssocID="{408C28DC-4DF4-45F1-81E5-79CEB2946220}" presName="negativeSpace" presStyleCnt="0"/>
      <dgm:spPr/>
    </dgm:pt>
    <dgm:pt modelId="{E8B85D2D-8702-4D38-97E6-F52F60BDC0E3}" type="pres">
      <dgm:prSet presAssocID="{408C28DC-4DF4-45F1-81E5-79CEB2946220}" presName="childText" presStyleLbl="conFgAcc1" presStyleIdx="1" presStyleCnt="3">
        <dgm:presLayoutVars>
          <dgm:bulletEnabled val="1"/>
        </dgm:presLayoutVars>
      </dgm:prSet>
      <dgm:spPr>
        <a:noFill/>
      </dgm:spPr>
      <dgm:t>
        <a:bodyPr/>
        <a:lstStyle/>
        <a:p>
          <a:endParaRPr lang="en-US"/>
        </a:p>
      </dgm:t>
    </dgm:pt>
    <dgm:pt modelId="{8AA7F6F6-E9A7-40F4-9F3A-058AE7AC7B74}" type="pres">
      <dgm:prSet presAssocID="{706C2E23-A4B4-4608-B1FF-D8398E37AC52}" presName="spaceBetweenRectangles" presStyleCnt="0"/>
      <dgm:spPr/>
    </dgm:pt>
    <dgm:pt modelId="{86A7E141-9A19-4108-B554-C77F37A57D9C}" type="pres">
      <dgm:prSet presAssocID="{39CFD561-B176-4467-9359-70B331B04C6D}" presName="parentLin" presStyleCnt="0"/>
      <dgm:spPr/>
    </dgm:pt>
    <dgm:pt modelId="{AFFE3A8C-748B-4C47-91DD-0E6299FA5938}" type="pres">
      <dgm:prSet presAssocID="{39CFD561-B176-4467-9359-70B331B04C6D}" presName="parentLeftMargin" presStyleLbl="node1" presStyleIdx="1" presStyleCnt="3"/>
      <dgm:spPr/>
      <dgm:t>
        <a:bodyPr/>
        <a:lstStyle/>
        <a:p>
          <a:endParaRPr lang="en-US"/>
        </a:p>
      </dgm:t>
    </dgm:pt>
    <dgm:pt modelId="{5BB639D9-78C0-4FDF-B8DA-881E6661E827}" type="pres">
      <dgm:prSet presAssocID="{39CFD561-B176-4467-9359-70B331B04C6D}" presName="parentText" presStyleLbl="node1" presStyleIdx="2" presStyleCnt="3" custScaleX="158489" custScaleY="233087" custLinFactNeighborX="-91828" custLinFactNeighborY="59246">
        <dgm:presLayoutVars>
          <dgm:chMax val="0"/>
          <dgm:bulletEnabled val="1"/>
        </dgm:presLayoutVars>
      </dgm:prSet>
      <dgm:spPr/>
      <dgm:t>
        <a:bodyPr/>
        <a:lstStyle/>
        <a:p>
          <a:endParaRPr lang="en-US"/>
        </a:p>
      </dgm:t>
    </dgm:pt>
    <dgm:pt modelId="{9F7C928D-255F-43AF-8728-CEB9A38F9CDF}" type="pres">
      <dgm:prSet presAssocID="{39CFD561-B176-4467-9359-70B331B04C6D}" presName="negativeSpace" presStyleCnt="0"/>
      <dgm:spPr/>
    </dgm:pt>
    <dgm:pt modelId="{37E6713D-0D3E-44FF-B967-7346AF6FE4DC}" type="pres">
      <dgm:prSet presAssocID="{39CFD561-B176-4467-9359-70B331B04C6D}" presName="childText" presStyleLbl="conFgAcc1" presStyleIdx="2" presStyleCnt="3">
        <dgm:presLayoutVars>
          <dgm:bulletEnabled val="1"/>
        </dgm:presLayoutVars>
      </dgm:prSet>
      <dgm:spPr>
        <a:noFill/>
      </dgm:spPr>
      <dgm:t>
        <a:bodyPr/>
        <a:lstStyle/>
        <a:p>
          <a:endParaRPr lang="en-US"/>
        </a:p>
      </dgm:t>
    </dgm:pt>
  </dgm:ptLst>
  <dgm:cxnLst>
    <dgm:cxn modelId="{5BB9D470-51B6-4EC5-833F-B22283CF6228}" type="presOf" srcId="{785C65A7-9ACF-4AAB-A59B-EAFEEACB9C25}" destId="{02E3D0EE-C614-4AED-B90C-579D0AECE179}" srcOrd="1" destOrd="0" presId="urn:microsoft.com/office/officeart/2005/8/layout/list1"/>
    <dgm:cxn modelId="{DDEBC475-32F0-40A9-B6D0-961368F9C64A}" type="presOf" srcId="{408C28DC-4DF4-45F1-81E5-79CEB2946220}" destId="{55825761-A4F3-4527-8BAB-4E9A31A48C06}" srcOrd="0" destOrd="0" presId="urn:microsoft.com/office/officeart/2005/8/layout/list1"/>
    <dgm:cxn modelId="{42EFDA9A-1D59-49B3-8AEA-D2DE9802EFE8}" srcId="{0E6C68EF-7B4D-4CFA-BEE5-0C7EDF361804}" destId="{408C28DC-4DF4-45F1-81E5-79CEB2946220}" srcOrd="1" destOrd="0" parTransId="{2C637E6B-AEFD-432F-95AB-DF7EDA6DB2A6}" sibTransId="{706C2E23-A4B4-4608-B1FF-D8398E37AC52}"/>
    <dgm:cxn modelId="{A6BECB5D-3BEE-4333-B07C-D2ACE4B53252}" srcId="{0E6C68EF-7B4D-4CFA-BEE5-0C7EDF361804}" destId="{39CFD561-B176-4467-9359-70B331B04C6D}" srcOrd="2" destOrd="0" parTransId="{555D68BB-3A87-47CF-95C0-22A24F95B476}" sibTransId="{B8FE213E-8FFC-4C07-BFBA-9DE4A6033865}"/>
    <dgm:cxn modelId="{2E575FB2-F789-45C3-8DF7-110EA6159171}" type="presOf" srcId="{0E6C68EF-7B4D-4CFA-BEE5-0C7EDF361804}" destId="{73DD7660-B6E8-47C0-B0C7-92DBACC1C170}" srcOrd="0" destOrd="0" presId="urn:microsoft.com/office/officeart/2005/8/layout/list1"/>
    <dgm:cxn modelId="{459CB87E-FF1A-43A8-BB8E-C7FED451F4F8}" type="presOf" srcId="{408C28DC-4DF4-45F1-81E5-79CEB2946220}" destId="{516180CB-815E-4D84-AC8F-24BE6EEBCA02}" srcOrd="1" destOrd="0" presId="urn:microsoft.com/office/officeart/2005/8/layout/list1"/>
    <dgm:cxn modelId="{231BE600-86A3-40D3-9413-489C18E9D3D5}" srcId="{0E6C68EF-7B4D-4CFA-BEE5-0C7EDF361804}" destId="{785C65A7-9ACF-4AAB-A59B-EAFEEACB9C25}" srcOrd="0" destOrd="0" parTransId="{14881FA4-121F-48D6-8F4B-E0342C1AB6B7}" sibTransId="{05DD2C60-D473-47B9-8EA1-3FFDBFC0E025}"/>
    <dgm:cxn modelId="{4B42D211-7AB1-4E2D-AA2E-415218CC0E71}" type="presOf" srcId="{39CFD561-B176-4467-9359-70B331B04C6D}" destId="{5BB639D9-78C0-4FDF-B8DA-881E6661E827}" srcOrd="1" destOrd="0" presId="urn:microsoft.com/office/officeart/2005/8/layout/list1"/>
    <dgm:cxn modelId="{E7FE841A-B8B5-4DD8-8695-8621D8E67C15}" type="presOf" srcId="{39CFD561-B176-4467-9359-70B331B04C6D}" destId="{AFFE3A8C-748B-4C47-91DD-0E6299FA5938}" srcOrd="0" destOrd="0" presId="urn:microsoft.com/office/officeart/2005/8/layout/list1"/>
    <dgm:cxn modelId="{8E459533-F168-4295-8B97-A256682ED00E}" type="presOf" srcId="{785C65A7-9ACF-4AAB-A59B-EAFEEACB9C25}" destId="{56E3EEE3-29A8-4B00-B0F8-F002B5EB79B5}" srcOrd="0" destOrd="0" presId="urn:microsoft.com/office/officeart/2005/8/layout/list1"/>
    <dgm:cxn modelId="{8D8D5080-A4D9-4E36-994F-4CAD4F491DFD}" type="presParOf" srcId="{73DD7660-B6E8-47C0-B0C7-92DBACC1C170}" destId="{86EAEE44-CCD8-41BF-8E46-D80D118C52F3}" srcOrd="0" destOrd="0" presId="urn:microsoft.com/office/officeart/2005/8/layout/list1"/>
    <dgm:cxn modelId="{849C0DB5-0803-4BD2-AF78-FC74F5F384BC}" type="presParOf" srcId="{86EAEE44-CCD8-41BF-8E46-D80D118C52F3}" destId="{56E3EEE3-29A8-4B00-B0F8-F002B5EB79B5}" srcOrd="0" destOrd="0" presId="urn:microsoft.com/office/officeart/2005/8/layout/list1"/>
    <dgm:cxn modelId="{5A6E25DF-42A9-4CDE-BC9C-A8D961F7C781}" type="presParOf" srcId="{86EAEE44-CCD8-41BF-8E46-D80D118C52F3}" destId="{02E3D0EE-C614-4AED-B90C-579D0AECE179}" srcOrd="1" destOrd="0" presId="urn:microsoft.com/office/officeart/2005/8/layout/list1"/>
    <dgm:cxn modelId="{F04FE80C-FAFC-4387-8440-6A2F8698EB1D}" type="presParOf" srcId="{73DD7660-B6E8-47C0-B0C7-92DBACC1C170}" destId="{496A3B33-F930-451E-A8CE-6A5D973FA9B8}" srcOrd="1" destOrd="0" presId="urn:microsoft.com/office/officeart/2005/8/layout/list1"/>
    <dgm:cxn modelId="{3407DA79-92E5-4540-8EAD-9C82151D810E}" type="presParOf" srcId="{73DD7660-B6E8-47C0-B0C7-92DBACC1C170}" destId="{4B8689A5-1575-4C3D-A595-A1C345EF2DD6}" srcOrd="2" destOrd="0" presId="urn:microsoft.com/office/officeart/2005/8/layout/list1"/>
    <dgm:cxn modelId="{F9C29854-EF68-462E-881C-043DE65E2BAF}" type="presParOf" srcId="{73DD7660-B6E8-47C0-B0C7-92DBACC1C170}" destId="{F9C4CF40-5719-41D1-92EE-92A0B534FA2C}" srcOrd="3" destOrd="0" presId="urn:microsoft.com/office/officeart/2005/8/layout/list1"/>
    <dgm:cxn modelId="{8628350E-A1CD-4E02-83B3-456DA25DC278}" type="presParOf" srcId="{73DD7660-B6E8-47C0-B0C7-92DBACC1C170}" destId="{585B273E-604B-44FC-8522-E60DDA32DD8D}" srcOrd="4" destOrd="0" presId="urn:microsoft.com/office/officeart/2005/8/layout/list1"/>
    <dgm:cxn modelId="{FEC3E0E9-1C38-4BB3-AE4B-2C63D32B8D54}" type="presParOf" srcId="{585B273E-604B-44FC-8522-E60DDA32DD8D}" destId="{55825761-A4F3-4527-8BAB-4E9A31A48C06}" srcOrd="0" destOrd="0" presId="urn:microsoft.com/office/officeart/2005/8/layout/list1"/>
    <dgm:cxn modelId="{8C9FBF02-6AFD-49D6-8BDB-A5718AFC4DBD}" type="presParOf" srcId="{585B273E-604B-44FC-8522-E60DDA32DD8D}" destId="{516180CB-815E-4D84-AC8F-24BE6EEBCA02}" srcOrd="1" destOrd="0" presId="urn:microsoft.com/office/officeart/2005/8/layout/list1"/>
    <dgm:cxn modelId="{F5256CEB-B934-47C4-AFDC-9781DEE265BB}" type="presParOf" srcId="{73DD7660-B6E8-47C0-B0C7-92DBACC1C170}" destId="{84A8054D-E62C-449C-85B1-98E75896E108}" srcOrd="5" destOrd="0" presId="urn:microsoft.com/office/officeart/2005/8/layout/list1"/>
    <dgm:cxn modelId="{48138745-EF3E-44FD-9B02-8FFA2101F49A}" type="presParOf" srcId="{73DD7660-B6E8-47C0-B0C7-92DBACC1C170}" destId="{E8B85D2D-8702-4D38-97E6-F52F60BDC0E3}" srcOrd="6" destOrd="0" presId="urn:microsoft.com/office/officeart/2005/8/layout/list1"/>
    <dgm:cxn modelId="{F42DBA5E-1E40-4388-A304-23AEE8E27977}" type="presParOf" srcId="{73DD7660-B6E8-47C0-B0C7-92DBACC1C170}" destId="{8AA7F6F6-E9A7-40F4-9F3A-058AE7AC7B74}" srcOrd="7" destOrd="0" presId="urn:microsoft.com/office/officeart/2005/8/layout/list1"/>
    <dgm:cxn modelId="{0A5B98BF-6FBF-4AE5-B240-28A6A14AA5AF}" type="presParOf" srcId="{73DD7660-B6E8-47C0-B0C7-92DBACC1C170}" destId="{86A7E141-9A19-4108-B554-C77F37A57D9C}" srcOrd="8" destOrd="0" presId="urn:microsoft.com/office/officeart/2005/8/layout/list1"/>
    <dgm:cxn modelId="{4A5140C2-E7F2-4295-B3DD-0BCFBBD548F4}" type="presParOf" srcId="{86A7E141-9A19-4108-B554-C77F37A57D9C}" destId="{AFFE3A8C-748B-4C47-91DD-0E6299FA5938}" srcOrd="0" destOrd="0" presId="urn:microsoft.com/office/officeart/2005/8/layout/list1"/>
    <dgm:cxn modelId="{D4963DC7-9479-44A1-9CA0-1A22B3B0A47F}" type="presParOf" srcId="{86A7E141-9A19-4108-B554-C77F37A57D9C}" destId="{5BB639D9-78C0-4FDF-B8DA-881E6661E827}" srcOrd="1" destOrd="0" presId="urn:microsoft.com/office/officeart/2005/8/layout/list1"/>
    <dgm:cxn modelId="{B3CB3DCF-A7BE-4886-90B1-4A20AC13DDB9}" type="presParOf" srcId="{73DD7660-B6E8-47C0-B0C7-92DBACC1C170}" destId="{9F7C928D-255F-43AF-8728-CEB9A38F9CDF}" srcOrd="9" destOrd="0" presId="urn:microsoft.com/office/officeart/2005/8/layout/list1"/>
    <dgm:cxn modelId="{7F855261-F110-4687-A274-891E14E5948D}" type="presParOf" srcId="{73DD7660-B6E8-47C0-B0C7-92DBACC1C170}" destId="{37E6713D-0D3E-44FF-B967-7346AF6FE4D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689A5-1575-4C3D-A595-A1C345EF2DD6}">
      <dsp:nvSpPr>
        <dsp:cNvPr id="0" name=""/>
        <dsp:cNvSpPr/>
      </dsp:nvSpPr>
      <dsp:spPr>
        <a:xfrm>
          <a:off x="0" y="938862"/>
          <a:ext cx="10717306" cy="403200"/>
        </a:xfrm>
        <a:prstGeom prst="rect">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E3D0EE-C614-4AED-B90C-579D0AECE179}">
      <dsp:nvSpPr>
        <dsp:cNvPr id="0" name=""/>
        <dsp:cNvSpPr/>
      </dsp:nvSpPr>
      <dsp:spPr>
        <a:xfrm>
          <a:off x="63325" y="350521"/>
          <a:ext cx="10181537" cy="105577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562" tIns="0" rIns="28356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800" b="1" kern="1200" dirty="0" smtClean="0"/>
            <a:t>National literacy assessment: the identification of pupils ‘at risk’ in Cyprus</a:t>
          </a:r>
        </a:p>
        <a:p>
          <a:pPr lvl="0" algn="l" defTabSz="1822450">
            <a:lnSpc>
              <a:spcPct val="90000"/>
            </a:lnSpc>
            <a:spcBef>
              <a:spcPct val="0"/>
            </a:spcBef>
            <a:spcAft>
              <a:spcPct val="35000"/>
            </a:spcAft>
          </a:pPr>
          <a:endParaRPr lang="en-US" kern="1200" dirty="0"/>
        </a:p>
      </dsp:txBody>
      <dsp:txXfrm>
        <a:off x="114864" y="402060"/>
        <a:ext cx="10078459" cy="952698"/>
      </dsp:txXfrm>
    </dsp:sp>
    <dsp:sp modelId="{E8B85D2D-8702-4D38-97E6-F52F60BDC0E3}">
      <dsp:nvSpPr>
        <dsp:cNvPr id="0" name=""/>
        <dsp:cNvSpPr/>
      </dsp:nvSpPr>
      <dsp:spPr>
        <a:xfrm>
          <a:off x="0" y="2318681"/>
          <a:ext cx="10717306" cy="403200"/>
        </a:xfrm>
        <a:prstGeom prst="rect">
          <a:avLst/>
        </a:prstGeom>
        <a:noFill/>
        <a:ln w="12700" cap="flat" cmpd="sng" algn="ctr">
          <a:solidFill>
            <a:schemeClr val="accent4">
              <a:hueOff val="753705"/>
              <a:satOff val="-5296"/>
              <a:lumOff val="27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6180CB-815E-4D84-AC8F-24BE6EEBCA02}">
      <dsp:nvSpPr>
        <dsp:cNvPr id="0" name=""/>
        <dsp:cNvSpPr/>
      </dsp:nvSpPr>
      <dsp:spPr>
        <a:xfrm>
          <a:off x="52499" y="1646163"/>
          <a:ext cx="10203979" cy="1126379"/>
        </a:xfrm>
        <a:prstGeom prst="roundRect">
          <a:avLst/>
        </a:prstGeom>
        <a:solidFill>
          <a:schemeClr val="accent4">
            <a:hueOff val="753705"/>
            <a:satOff val="-5296"/>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562" tIns="0" rIns="283562" bIns="0" numCol="1" spcCol="1270" anchor="ctr" anchorCtr="0">
          <a:noAutofit/>
        </a:bodyPr>
        <a:lstStyle/>
        <a:p>
          <a:pPr lvl="0" algn="l" defTabSz="1244600">
            <a:lnSpc>
              <a:spcPct val="90000"/>
            </a:lnSpc>
            <a:spcBef>
              <a:spcPct val="0"/>
            </a:spcBef>
            <a:spcAft>
              <a:spcPct val="35000"/>
            </a:spcAft>
          </a:pPr>
          <a:r>
            <a:rPr lang="en-GB" sz="2800" b="1" kern="1200" dirty="0" smtClean="0"/>
            <a:t>According to data gathered from schools, a number of them are selected to participate in the above program</a:t>
          </a:r>
          <a:endParaRPr lang="en-US" sz="2800" b="1" kern="1200" dirty="0"/>
        </a:p>
      </dsp:txBody>
      <dsp:txXfrm>
        <a:off x="107484" y="1701148"/>
        <a:ext cx="10094009" cy="1016409"/>
      </dsp:txXfrm>
    </dsp:sp>
    <dsp:sp modelId="{37E6713D-0D3E-44FF-B967-7346AF6FE4DC}">
      <dsp:nvSpPr>
        <dsp:cNvPr id="0" name=""/>
        <dsp:cNvSpPr/>
      </dsp:nvSpPr>
      <dsp:spPr>
        <a:xfrm>
          <a:off x="0" y="3673037"/>
          <a:ext cx="10717306" cy="403200"/>
        </a:xfrm>
        <a:prstGeom prst="rect">
          <a:avLst/>
        </a:prstGeom>
        <a:noFill/>
        <a:ln w="12700" cap="flat" cmpd="sng" algn="ctr">
          <a:solidFill>
            <a:schemeClr val="accent4">
              <a:hueOff val="1507409"/>
              <a:satOff val="-10592"/>
              <a:lumOff val="54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B639D9-78C0-4FDF-B8DA-881E6661E827}">
      <dsp:nvSpPr>
        <dsp:cNvPr id="0" name=""/>
        <dsp:cNvSpPr/>
      </dsp:nvSpPr>
      <dsp:spPr>
        <a:xfrm>
          <a:off x="37761" y="3088112"/>
          <a:ext cx="10252824" cy="1100916"/>
        </a:xfrm>
        <a:prstGeom prst="roundRect">
          <a:avLst/>
        </a:prstGeom>
        <a:solidFill>
          <a:schemeClr val="accent4">
            <a:hueOff val="1507409"/>
            <a:satOff val="-10592"/>
            <a:lumOff val="5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562" tIns="0" rIns="283562" bIns="0" numCol="1" spcCol="1270" anchor="ctr" anchorCtr="0">
          <a:noAutofit/>
        </a:bodyPr>
        <a:lstStyle/>
        <a:p>
          <a:pPr lvl="0" algn="l" defTabSz="1244600">
            <a:lnSpc>
              <a:spcPct val="90000"/>
            </a:lnSpc>
            <a:spcBef>
              <a:spcPct val="0"/>
            </a:spcBef>
            <a:spcAft>
              <a:spcPct val="35000"/>
            </a:spcAft>
          </a:pPr>
          <a:r>
            <a:rPr lang="en-GB" sz="2800" b="1" kern="1200" dirty="0" smtClean="0"/>
            <a:t>The program seeks targeted reinforcement of specific students at increased risk of literacy in Language and Mathematics</a:t>
          </a:r>
          <a:endParaRPr lang="en-US" sz="2800" b="1" kern="1200" dirty="0"/>
        </a:p>
      </dsp:txBody>
      <dsp:txXfrm>
        <a:off x="91503" y="3141854"/>
        <a:ext cx="10145340" cy="9934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8671E9BA-ABB8-4AF4-930D-2B3729E57AB8}" type="datetimeFigureOut">
              <a:rPr lang="el-GR" smtClean="0"/>
              <a:t>8/4/2024</a:t>
            </a:fld>
            <a:endParaRPr lang="el-GR"/>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9C8534D7-6660-4363-A79C-78C1CBA7D6AF}" type="slidenum">
              <a:rPr lang="el-GR" smtClean="0"/>
              <a:t>‹#›</a:t>
            </a:fld>
            <a:endParaRPr lang="el-GR"/>
          </a:p>
        </p:txBody>
      </p:sp>
    </p:spTree>
    <p:extLst>
      <p:ext uri="{BB962C8B-B14F-4D97-AF65-F5344CB8AC3E}">
        <p14:creationId xmlns:p14="http://schemas.microsoft.com/office/powerpoint/2010/main" val="4278568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E940AD37-0461-407D-A88F-2BCA729589C1}" type="datetimeFigureOut">
              <a:rPr lang="x-none" smtClean="0"/>
              <a:t>4/8/2024</a:t>
            </a:fld>
            <a:endParaRPr lang="x-none"/>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D691AA05-1025-45D7-9B05-0CB6C517FB78}" type="slidenum">
              <a:rPr lang="x-none" smtClean="0"/>
              <a:t>‹#›</a:t>
            </a:fld>
            <a:endParaRPr lang="x-none"/>
          </a:p>
        </p:txBody>
      </p:sp>
    </p:spTree>
    <p:extLst>
      <p:ext uri="{BB962C8B-B14F-4D97-AF65-F5344CB8AC3E}">
        <p14:creationId xmlns:p14="http://schemas.microsoft.com/office/powerpoint/2010/main" val="42476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D691AA05-1025-45D7-9B05-0CB6C517FB78}" type="slidenum">
              <a:rPr lang="x-none" smtClean="0"/>
              <a:t>3</a:t>
            </a:fld>
            <a:endParaRPr lang="x-none"/>
          </a:p>
        </p:txBody>
      </p:sp>
    </p:spTree>
    <p:extLst>
      <p:ext uri="{BB962C8B-B14F-4D97-AF65-F5344CB8AC3E}">
        <p14:creationId xmlns:p14="http://schemas.microsoft.com/office/powerpoint/2010/main" val="3909709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Inspectors act as critical friends.</a:t>
            </a:r>
            <a:endParaRPr lang="en-GB" dirty="0"/>
          </a:p>
        </p:txBody>
      </p:sp>
      <p:sp>
        <p:nvSpPr>
          <p:cNvPr id="4" name="Slide Number Placeholder 3"/>
          <p:cNvSpPr>
            <a:spLocks noGrp="1"/>
          </p:cNvSpPr>
          <p:nvPr>
            <p:ph type="sldNum" sz="quarter" idx="10"/>
          </p:nvPr>
        </p:nvSpPr>
        <p:spPr/>
        <p:txBody>
          <a:bodyPr/>
          <a:lstStyle/>
          <a:p>
            <a:fld id="{D691AA05-1025-45D7-9B05-0CB6C517FB78}" type="slidenum">
              <a:rPr lang="x-none" smtClean="0"/>
              <a:t>33</a:t>
            </a:fld>
            <a:endParaRPr lang="x-none"/>
          </a:p>
        </p:txBody>
      </p:sp>
    </p:spTree>
    <p:extLst>
      <p:ext uri="{BB962C8B-B14F-4D97-AF65-F5344CB8AC3E}">
        <p14:creationId xmlns:p14="http://schemas.microsoft.com/office/powerpoint/2010/main" val="2332151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FF00"/>
                </a:solidFill>
              </a:rPr>
              <a:t>Schools face limited sanctions for failing to meet standards and limited rewards for performing well.</a:t>
            </a:r>
          </a:p>
          <a:p>
            <a:endParaRPr lang="en-GB" dirty="0"/>
          </a:p>
        </p:txBody>
      </p:sp>
      <p:sp>
        <p:nvSpPr>
          <p:cNvPr id="4" name="Slide Number Placeholder 3"/>
          <p:cNvSpPr>
            <a:spLocks noGrp="1"/>
          </p:cNvSpPr>
          <p:nvPr>
            <p:ph type="sldNum" sz="quarter" idx="10"/>
          </p:nvPr>
        </p:nvSpPr>
        <p:spPr/>
        <p:txBody>
          <a:bodyPr/>
          <a:lstStyle/>
          <a:p>
            <a:fld id="{D691AA05-1025-45D7-9B05-0CB6C517FB78}" type="slidenum">
              <a:rPr lang="x-none" smtClean="0"/>
              <a:t>34</a:t>
            </a:fld>
            <a:endParaRPr lang="x-none"/>
          </a:p>
        </p:txBody>
      </p:sp>
    </p:spTree>
    <p:extLst>
      <p:ext uri="{BB962C8B-B14F-4D97-AF65-F5344CB8AC3E}">
        <p14:creationId xmlns:p14="http://schemas.microsoft.com/office/powerpoint/2010/main" val="1113000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1AA05-1025-45D7-9B05-0CB6C517FB78}" type="slidenum">
              <a:rPr lang="x-none" smtClean="0"/>
              <a:t>35</a:t>
            </a:fld>
            <a:endParaRPr lang="x-none"/>
          </a:p>
        </p:txBody>
      </p:sp>
    </p:spTree>
    <p:extLst>
      <p:ext uri="{BB962C8B-B14F-4D97-AF65-F5344CB8AC3E}">
        <p14:creationId xmlns:p14="http://schemas.microsoft.com/office/powerpoint/2010/main" val="358107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D691AA05-1025-45D7-9B05-0CB6C517FB78}" type="slidenum">
              <a:rPr lang="x-none" smtClean="0"/>
              <a:t>39</a:t>
            </a:fld>
            <a:endParaRPr lang="x-none"/>
          </a:p>
        </p:txBody>
      </p:sp>
    </p:spTree>
    <p:extLst>
      <p:ext uri="{BB962C8B-B14F-4D97-AF65-F5344CB8AC3E}">
        <p14:creationId xmlns:p14="http://schemas.microsoft.com/office/powerpoint/2010/main" val="190933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1AA05-1025-45D7-9B05-0CB6C517FB78}" type="slidenum">
              <a:rPr lang="x-none" smtClean="0"/>
              <a:t>10</a:t>
            </a:fld>
            <a:endParaRPr lang="x-none"/>
          </a:p>
        </p:txBody>
      </p:sp>
    </p:spTree>
    <p:extLst>
      <p:ext uri="{BB962C8B-B14F-4D97-AF65-F5344CB8AC3E}">
        <p14:creationId xmlns:p14="http://schemas.microsoft.com/office/powerpoint/2010/main" val="260946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91AA05-1025-45D7-9B05-0CB6C517FB78}"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71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91AA05-1025-45D7-9B05-0CB6C517FB78}"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3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Inspectors carry out the policies of the Ministry of Education and are considered co-responsible with headteachers for their implementation. According to the current educational Law in Cyprus, Inspectors of Primary Education have three main duties: To advise teachers, To help them develop professionally, 	To assess them. That is, as we are going to analyse further on, on one hand inspectors are expected to be involved in </a:t>
            </a:r>
            <a:r>
              <a:rPr lang="en-US" dirty="0"/>
              <a:t>schools’ </a:t>
            </a:r>
            <a:r>
              <a:rPr lang="en-GB" dirty="0"/>
              <a:t>internal evaluation and on the other hand they are responsible for the school’s external evaluation as well.</a:t>
            </a:r>
          </a:p>
          <a:p>
            <a:endParaRPr lang="x-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91AA05-1025-45D7-9B05-0CB6C517FB78}"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464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Inspectorate acts as a body of educational policy connecting the bridges between the schools and the superior authority, that is the Ministry of Education, Culture, Sports and Youth. Inspectors can convey (transmit) the opinions, the views, and suggestions of the teachers on various issues of an educational nature to the Decision-making centre. They act as the link between the schools and the superior authority. </a:t>
            </a:r>
          </a:p>
          <a:p>
            <a:endParaRPr lang="x-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91AA05-1025-45D7-9B05-0CB6C517FB78}"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342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Inspectorate acts as a body of educational policy connecting the bridges between the schools and the superior authority, that is the Ministry of Education, Culture, Sports and Youth. Inspectors can convey (transmit) the opinions, the views, and suggestions of the teachers on various issues of an educational nature to the Decision-making centre. They act as the link between the schools and the superior authority. </a:t>
            </a:r>
          </a:p>
          <a:p>
            <a:endParaRPr lang="x-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91AA05-1025-45D7-9B05-0CB6C517FB78}"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288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their main roles of inspectors is to became a mentor, an advisor, a consultant, and an animator (animating spirit) for their teachers, their HTs, for their schools .. to guide and assist the teaching staff, to coordinate the teaching work. On the other hand inspectors are expected to be the evaluators.  In other words, inspectorate contributes to the selection of the best education executives for promotion.</a:t>
            </a:r>
            <a:endParaRPr lang="x-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91AA05-1025-45D7-9B05-0CB6C517FB78}"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619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relevant instructions and/or based on the relevant programme an Inspector:1. (a) Undertakes the inspection of primary education schools and the inspection and guidance of  their teaching staff and works with school HTs  to address administrative and educational issues of schools, as well as with the Inspectors of Special Subjects concerning matters of their specialty.</a:t>
            </a:r>
          </a:p>
          <a:p>
            <a:r>
              <a:rPr lang="en-GB" dirty="0"/>
              <a:t>(b) Actively participates in the organization and conduct of educational conferences and training courses for the teaching staff.</a:t>
            </a:r>
          </a:p>
          <a:p>
            <a:r>
              <a:rPr lang="en-GB" dirty="0"/>
              <a:t>2. Undertakes administrative and/or other specific tasks, e.g. coordination, planning, development programs, educational studies, researches, examinations, answering and/or discussing issues raised by parents, politicians or any other stakeholder etc.</a:t>
            </a:r>
          </a:p>
          <a:p>
            <a:r>
              <a:rPr lang="en-GB" dirty="0"/>
              <a:t>3. Performs any other tasks assigned to him/her</a:t>
            </a:r>
          </a:p>
          <a:p>
            <a:endParaRPr lang="x-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91AA05-1025-45D7-9B05-0CB6C517FB78}"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06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Monday, April 8, 2024</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97489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Monday, April 8, 2024</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38235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Monday, April 8, 2024</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570350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8D339E-2115-4FFB-BBF4-2064B1251E84}" type="datetime1">
              <a:rPr lang="en-US"/>
              <a:pPr>
                <a:defRPr/>
              </a:pPr>
              <a:t>4/8/2024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48F7E9D-74F5-405D-A231-72C6609CC293}" type="slidenum">
              <a:rPr lang="en-US" altLang="en-US"/>
              <a:pPr/>
              <a:t>‹#›</a:t>
            </a:fld>
            <a:endParaRPr lang="en-US" altLang="en-US"/>
          </a:p>
        </p:txBody>
      </p:sp>
    </p:spTree>
    <p:extLst>
      <p:ext uri="{BB962C8B-B14F-4D97-AF65-F5344CB8AC3E}">
        <p14:creationId xmlns:p14="http://schemas.microsoft.com/office/powerpoint/2010/main" val="2854486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CAFB79-9E7D-4C1E-8E85-7CAEDF0E75AC}" type="datetime1">
              <a:rPr lang="en-US"/>
              <a:pPr>
                <a:defRPr/>
              </a:pPr>
              <a:t>4/8/2024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B68B50-6680-471D-B5DB-5AF443499E73}" type="slidenum">
              <a:rPr lang="en-US" altLang="en-US"/>
              <a:pPr/>
              <a:t>‹#›</a:t>
            </a:fld>
            <a:endParaRPr lang="en-US" altLang="en-US"/>
          </a:p>
        </p:txBody>
      </p:sp>
    </p:spTree>
    <p:extLst>
      <p:ext uri="{BB962C8B-B14F-4D97-AF65-F5344CB8AC3E}">
        <p14:creationId xmlns:p14="http://schemas.microsoft.com/office/powerpoint/2010/main" val="1886102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7967FD-75F6-488B-8CDD-91F28FE41F61}" type="datetime1">
              <a:rPr lang="en-US"/>
              <a:pPr>
                <a:defRPr/>
              </a:pPr>
              <a:t>4/8/2024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1ABAFD-2DD2-49AE-BF27-22B1222B862E}" type="slidenum">
              <a:rPr lang="en-US" altLang="en-US"/>
              <a:pPr/>
              <a:t>‹#›</a:t>
            </a:fld>
            <a:endParaRPr lang="en-US" altLang="en-US"/>
          </a:p>
        </p:txBody>
      </p:sp>
    </p:spTree>
    <p:extLst>
      <p:ext uri="{BB962C8B-B14F-4D97-AF65-F5344CB8AC3E}">
        <p14:creationId xmlns:p14="http://schemas.microsoft.com/office/powerpoint/2010/main" val="2587289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16D91D-0CCA-4F4B-879B-5066CB87724A}" type="datetime1">
              <a:rPr lang="en-US"/>
              <a:pPr>
                <a:defRPr/>
              </a:pPr>
              <a:t>4/8/2024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12E7E53-2FC7-4087-BFD8-CCAE6562F175}" type="slidenum">
              <a:rPr lang="en-US" altLang="en-US"/>
              <a:pPr/>
              <a:t>‹#›</a:t>
            </a:fld>
            <a:endParaRPr lang="en-US" altLang="en-US"/>
          </a:p>
        </p:txBody>
      </p:sp>
    </p:spTree>
    <p:extLst>
      <p:ext uri="{BB962C8B-B14F-4D97-AF65-F5344CB8AC3E}">
        <p14:creationId xmlns:p14="http://schemas.microsoft.com/office/powerpoint/2010/main" val="2678833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0944A2-68C3-489A-8330-0131448ADB09}" type="datetime1">
              <a:rPr lang="en-US"/>
              <a:pPr>
                <a:defRPr/>
              </a:pPr>
              <a:t>4/8/2024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CC4A6D4-7E1F-4A0A-B8FB-B75F7F3D51D5}" type="slidenum">
              <a:rPr lang="en-US" altLang="en-US"/>
              <a:pPr/>
              <a:t>‹#›</a:t>
            </a:fld>
            <a:endParaRPr lang="en-US" altLang="en-US"/>
          </a:p>
        </p:txBody>
      </p:sp>
    </p:spTree>
    <p:extLst>
      <p:ext uri="{BB962C8B-B14F-4D97-AF65-F5344CB8AC3E}">
        <p14:creationId xmlns:p14="http://schemas.microsoft.com/office/powerpoint/2010/main" val="2381642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077711-7560-4869-BE84-E091C7475641}" type="datetime1">
              <a:rPr lang="en-US"/>
              <a:pPr>
                <a:defRPr/>
              </a:pPr>
              <a:t>4/8/2024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3A77A71-C2CC-49A4-BA7D-87D5C25EC456}" type="slidenum">
              <a:rPr lang="en-US" altLang="en-US"/>
              <a:pPr/>
              <a:t>‹#›</a:t>
            </a:fld>
            <a:endParaRPr lang="en-US" altLang="en-US"/>
          </a:p>
        </p:txBody>
      </p:sp>
    </p:spTree>
    <p:extLst>
      <p:ext uri="{BB962C8B-B14F-4D97-AF65-F5344CB8AC3E}">
        <p14:creationId xmlns:p14="http://schemas.microsoft.com/office/powerpoint/2010/main" val="4016844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2695AA-002E-4A7A-9782-09A7C7B602AC}" type="datetime1">
              <a:rPr lang="en-US"/>
              <a:pPr>
                <a:defRPr/>
              </a:pPr>
              <a:t>4/8/2024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A485D2D-80F4-4CB2-BA32-E58476B95203}" type="slidenum">
              <a:rPr lang="en-US" altLang="en-US"/>
              <a:pPr/>
              <a:t>‹#›</a:t>
            </a:fld>
            <a:endParaRPr lang="en-US" altLang="en-US"/>
          </a:p>
        </p:txBody>
      </p:sp>
    </p:spTree>
    <p:extLst>
      <p:ext uri="{BB962C8B-B14F-4D97-AF65-F5344CB8AC3E}">
        <p14:creationId xmlns:p14="http://schemas.microsoft.com/office/powerpoint/2010/main" val="892395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2A15BD-6EAC-411E-AFCE-AE1F91E1C11E}" type="datetime1">
              <a:rPr lang="en-US"/>
              <a:pPr>
                <a:defRPr/>
              </a:pPr>
              <a:t>4/8/2024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F58E67B-4444-44F8-86C1-60810DD6F2E0}" type="slidenum">
              <a:rPr lang="en-US" altLang="en-US"/>
              <a:pPr/>
              <a:t>‹#›</a:t>
            </a:fld>
            <a:endParaRPr lang="en-US" altLang="en-US"/>
          </a:p>
        </p:txBody>
      </p:sp>
    </p:spTree>
    <p:extLst>
      <p:ext uri="{BB962C8B-B14F-4D97-AF65-F5344CB8AC3E}">
        <p14:creationId xmlns:p14="http://schemas.microsoft.com/office/powerpoint/2010/main" val="3954916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Monday, April 8, 2024</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50350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AC35B6-98D2-4DB5-A157-D9B791C43C98}" type="datetime1">
              <a:rPr lang="en-US"/>
              <a:pPr>
                <a:defRPr/>
              </a:pPr>
              <a:t>4/8/2024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7699083-652A-42BF-9E2B-109A9BFE2E95}" type="slidenum">
              <a:rPr lang="en-US" altLang="en-US"/>
              <a:pPr/>
              <a:t>‹#›</a:t>
            </a:fld>
            <a:endParaRPr lang="en-US" altLang="en-US"/>
          </a:p>
        </p:txBody>
      </p:sp>
    </p:spTree>
    <p:extLst>
      <p:ext uri="{BB962C8B-B14F-4D97-AF65-F5344CB8AC3E}">
        <p14:creationId xmlns:p14="http://schemas.microsoft.com/office/powerpoint/2010/main" val="800043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D51748-6033-47B2-8142-BAB25BBF5C85}" type="datetime1">
              <a:rPr lang="en-US"/>
              <a:pPr>
                <a:defRPr/>
              </a:pPr>
              <a:t>4/8/2024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F69E09-D8AB-46CB-AEC8-6912CC417A1C}" type="slidenum">
              <a:rPr lang="en-US" altLang="en-US"/>
              <a:pPr/>
              <a:t>‹#›</a:t>
            </a:fld>
            <a:endParaRPr lang="en-US" altLang="en-US"/>
          </a:p>
        </p:txBody>
      </p:sp>
    </p:spTree>
    <p:extLst>
      <p:ext uri="{BB962C8B-B14F-4D97-AF65-F5344CB8AC3E}">
        <p14:creationId xmlns:p14="http://schemas.microsoft.com/office/powerpoint/2010/main" val="87658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6B8D00-EBD4-4653-A779-275511CCFCE6}" type="datetime1">
              <a:rPr lang="en-US"/>
              <a:pPr>
                <a:defRPr/>
              </a:pPr>
              <a:t>4/8/2024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B78CC4-4962-4ACF-BFA7-916A46B10B90}" type="slidenum">
              <a:rPr lang="en-US" altLang="en-US"/>
              <a:pPr/>
              <a:t>‹#›</a:t>
            </a:fld>
            <a:endParaRPr lang="en-US" altLang="en-US"/>
          </a:p>
        </p:txBody>
      </p:sp>
    </p:spTree>
    <p:extLst>
      <p:ext uri="{BB962C8B-B14F-4D97-AF65-F5344CB8AC3E}">
        <p14:creationId xmlns:p14="http://schemas.microsoft.com/office/powerpoint/2010/main" val="96560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Monday, April 8, 2024</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47797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Monday, April 8, 2024</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921704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Monday, April 8, 2024</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07719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Monday, April 8, 2024</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57745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Monday, April 8, 2024</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29879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Monday, April 8, 2024</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75606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Monday, April 8, 2024</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70778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1000">
              <a:srgbClr val="DFB5AF"/>
            </a:gs>
            <a:gs pos="0">
              <a:srgbClr val="CAB7CD"/>
            </a:gs>
            <a:gs pos="86000">
              <a:schemeClr val="accent1">
                <a:lumMod val="45000"/>
                <a:lumOff val="55000"/>
              </a:schemeClr>
            </a:gs>
            <a:gs pos="100000">
              <a:srgbClr val="DBCBE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Monday, April 8, 2024</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51109256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00" r:id="rId4"/>
    <p:sldLayoutId id="2147483701" r:id="rId5"/>
    <p:sldLayoutId id="2147483706" r:id="rId6"/>
    <p:sldLayoutId id="2147483702" r:id="rId7"/>
    <p:sldLayoutId id="2147483703" r:id="rId8"/>
    <p:sldLayoutId id="2147483704" r:id="rId9"/>
    <p:sldLayoutId id="2147483705" r:id="rId10"/>
    <p:sldLayoutId id="2147483707" r:id="rId11"/>
  </p:sldLayoutIdLst>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3E42519-D740-42CE-9BC5-868924EDD091}" type="datetime1">
              <a:rPr lang="en-US"/>
              <a:pPr>
                <a:defRPr/>
              </a:pPr>
              <a:t>4/8/2024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7ED7FA2-02EE-4A8D-A754-827E951D6842}" type="slidenum">
              <a:rPr lang="en-US" altLang="en-US"/>
              <a:pPr/>
              <a:t>‹#›</a:t>
            </a:fld>
            <a:endParaRPr lang="en-US" altLang="en-US"/>
          </a:p>
        </p:txBody>
      </p:sp>
    </p:spTree>
    <p:extLst>
      <p:ext uri="{BB962C8B-B14F-4D97-AF65-F5344CB8AC3E}">
        <p14:creationId xmlns:p14="http://schemas.microsoft.com/office/powerpoint/2010/main" val="165746604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urydice.eacea.ec.europa.eu/national-education-systems/cyprus/national-reforms-school-educ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urydice.eacea.ec.europa.eu/national-education-systems/cyprus/national-reforms-school-educa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urydice.eacea.ec.europa.eu/national-education-systems/cyprus/national-reforms-school-educ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ideo" Target="https://www.youtube.com/embed/Oo09JZNBgN4?feature=oembed"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urydice.eacea.ec.europa.eu/national-education-systems/cyprus/national-reforms-school-education#202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urydice.eacea.ec.europa.eu/national-education-systems/cyprus/national-reforms-school-education#202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epositphotos.com/16779235/stock-photo-comic-cartoon-of-a-man.ht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8QyPBYnMzX8?feature=oembed" TargetMode="Externa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urydice.eacea.ec.europa.eu/national-education-systems/cyprus/overvie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urydice.eacea.ec.europa.eu/national-education-systems/cyprus/overview" TargetMode="External"/><Relationship Id="rId2" Type="http://schemas.openxmlformats.org/officeDocument/2006/relationships/hyperlink" Target="https://www.moec.gov.c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urydice.eacea.ec.europa.eu/national-education-systems/cyprus/overview" TargetMode="External"/><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36F292AA-C8DB-4CAA-97C9-456CF85406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descr="Autumn red leaves on blue turquoise background">
            <a:extLst>
              <a:ext uri="{FF2B5EF4-FFF2-40B4-BE49-F238E27FC236}">
                <a16:creationId xmlns:a16="http://schemas.microsoft.com/office/drawing/2014/main" id="{D53DA8EB-E9C7-4875-B055-1E3AC81639AD}"/>
              </a:ext>
            </a:extLst>
          </p:cNvPr>
          <p:cNvPicPr>
            <a:picLocks noChangeAspect="1"/>
          </p:cNvPicPr>
          <p:nvPr/>
        </p:nvPicPr>
        <p:blipFill rotWithShape="1">
          <a:blip r:embed="rId2"/>
          <a:srcRect l="45692" r="12998" b="-1"/>
          <a:stretch/>
        </p:blipFill>
        <p:spPr>
          <a:xfrm>
            <a:off x="-1" y="10"/>
            <a:ext cx="4587901" cy="6857990"/>
          </a:xfrm>
          <a:prstGeom prst="rect">
            <a:avLst/>
          </a:prstGeom>
        </p:spPr>
      </p:pic>
      <p:sp>
        <p:nvSpPr>
          <p:cNvPr id="23" name="Rectangle 10">
            <a:extLst>
              <a:ext uri="{FF2B5EF4-FFF2-40B4-BE49-F238E27FC236}">
                <a16:creationId xmlns:a16="http://schemas.microsoft.com/office/drawing/2014/main" id="{AA065953-3D69-4CD4-80C3-DF10DEB4C7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2" y="-429"/>
            <a:ext cx="7604097" cy="6857571"/>
          </a:xfrm>
          <a:prstGeom prst="rect">
            <a:avLst/>
          </a:prstGeom>
          <a:gradFill>
            <a:gsLst>
              <a:gs pos="0">
                <a:schemeClr val="accent6">
                  <a:lumMod val="75000"/>
                  <a:alpha val="73000"/>
                </a:schemeClr>
              </a:gs>
              <a:gs pos="10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2AB36DB5-F10D-4EDB-87E2-ECB9301FFC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1" y="0"/>
            <a:ext cx="7604097" cy="6858000"/>
          </a:xfrm>
          <a:prstGeom prst="rect">
            <a:avLst/>
          </a:prstGeom>
          <a:gradFill>
            <a:gsLst>
              <a:gs pos="0">
                <a:schemeClr val="accent5">
                  <a:alpha val="37000"/>
                </a:schemeClr>
              </a:gs>
              <a:gs pos="98000">
                <a:schemeClr val="accent2">
                  <a:alpha val="6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446F195D-95DC-419E-BBC1-E2B601A606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99847" y="4355164"/>
            <a:ext cx="7592151" cy="2502836"/>
          </a:xfrm>
          <a:prstGeom prst="rect">
            <a:avLst/>
          </a:prstGeom>
          <a:gradFill>
            <a:gsLst>
              <a:gs pos="22000">
                <a:schemeClr val="accent6">
                  <a:alpha val="39000"/>
                </a:schemeClr>
              </a:gs>
              <a:gs pos="82000">
                <a:schemeClr val="accent5">
                  <a:alpha val="1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6">
            <a:extLst>
              <a:ext uri="{FF2B5EF4-FFF2-40B4-BE49-F238E27FC236}">
                <a16:creationId xmlns:a16="http://schemas.microsoft.com/office/drawing/2014/main" id="{2256CF5B-1DAD-4912-86B9-FCA733692F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04304">
            <a:off x="6080918" y="830588"/>
            <a:ext cx="4998441" cy="4998441"/>
          </a:xfrm>
          <a:prstGeom prst="ellipse">
            <a:avLst/>
          </a:prstGeom>
          <a:gradFill>
            <a:gsLst>
              <a:gs pos="39000">
                <a:schemeClr val="accent4">
                  <a:lumMod val="20000"/>
                  <a:lumOff val="80000"/>
                  <a:alpha val="0"/>
                </a:schemeClr>
              </a:gs>
              <a:gs pos="100000">
                <a:schemeClr val="accent6">
                  <a:alpha val="18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D70081-F6BC-47AC-9A44-785F46685F8A}"/>
              </a:ext>
            </a:extLst>
          </p:cNvPr>
          <p:cNvSpPr>
            <a:spLocks noGrp="1"/>
          </p:cNvSpPr>
          <p:nvPr>
            <p:ph type="ctrTitle"/>
          </p:nvPr>
        </p:nvSpPr>
        <p:spPr>
          <a:xfrm>
            <a:off x="5275425" y="768485"/>
            <a:ext cx="6133656" cy="3380434"/>
          </a:xfrm>
        </p:spPr>
        <p:txBody>
          <a:bodyPr>
            <a:normAutofit/>
          </a:bodyPr>
          <a:lstStyle/>
          <a:p>
            <a:r>
              <a:rPr lang="en-GB" dirty="0" smtClean="0">
                <a:solidFill>
                  <a:schemeClr val="bg1"/>
                </a:solidFill>
              </a:rPr>
              <a:t>INSPECTORS IN A CHANGING WORLD: </a:t>
            </a:r>
            <a:r>
              <a:rPr lang="en-GB" dirty="0">
                <a:solidFill>
                  <a:schemeClr val="bg1"/>
                </a:solidFill>
              </a:rPr>
              <a:t/>
            </a:r>
            <a:br>
              <a:rPr lang="en-GB" dirty="0">
                <a:solidFill>
                  <a:schemeClr val="bg1"/>
                </a:solidFill>
              </a:rPr>
            </a:br>
            <a:r>
              <a:rPr lang="en-GB" dirty="0">
                <a:solidFill>
                  <a:schemeClr val="bg1"/>
                </a:solidFill>
              </a:rPr>
              <a:t>The </a:t>
            </a:r>
            <a:r>
              <a:rPr lang="en-GB" dirty="0" smtClean="0">
                <a:solidFill>
                  <a:schemeClr val="bg1"/>
                </a:solidFill>
              </a:rPr>
              <a:t>CASE Of Cyprus</a:t>
            </a:r>
            <a:endParaRPr lang="x-none" dirty="0">
              <a:solidFill>
                <a:schemeClr val="bg1"/>
              </a:solidFill>
            </a:endParaRPr>
          </a:p>
        </p:txBody>
      </p:sp>
      <p:sp>
        <p:nvSpPr>
          <p:cNvPr id="3" name="Subtitle 2">
            <a:extLst>
              <a:ext uri="{FF2B5EF4-FFF2-40B4-BE49-F238E27FC236}">
                <a16:creationId xmlns:a16="http://schemas.microsoft.com/office/drawing/2014/main" id="{4A250375-9802-45E9-A998-77E28992B988}"/>
              </a:ext>
            </a:extLst>
          </p:cNvPr>
          <p:cNvSpPr>
            <a:spLocks noGrp="1"/>
          </p:cNvSpPr>
          <p:nvPr>
            <p:ph type="subTitle" idx="1"/>
          </p:nvPr>
        </p:nvSpPr>
        <p:spPr>
          <a:xfrm>
            <a:off x="5051946" y="4793128"/>
            <a:ext cx="6273466" cy="1141157"/>
          </a:xfrm>
        </p:spPr>
        <p:txBody>
          <a:bodyPr>
            <a:normAutofit/>
          </a:bodyPr>
          <a:lstStyle/>
          <a:p>
            <a:pPr algn="r"/>
            <a:r>
              <a:rPr lang="en-US" sz="1400" dirty="0" smtClean="0">
                <a:solidFill>
                  <a:schemeClr val="bg1"/>
                </a:solidFill>
              </a:rPr>
              <a:t>DR </a:t>
            </a:r>
            <a:r>
              <a:rPr lang="en-US" sz="1400" dirty="0">
                <a:solidFill>
                  <a:schemeClr val="bg1"/>
                </a:solidFill>
              </a:rPr>
              <a:t>Andreas </a:t>
            </a:r>
            <a:r>
              <a:rPr lang="en-US" sz="1400" dirty="0" err="1" smtClean="0">
                <a:solidFill>
                  <a:schemeClr val="bg1"/>
                </a:solidFill>
              </a:rPr>
              <a:t>theodoridis</a:t>
            </a:r>
            <a:r>
              <a:rPr lang="en-US" sz="1400" dirty="0" smtClean="0">
                <a:solidFill>
                  <a:schemeClr val="bg1"/>
                </a:solidFill>
              </a:rPr>
              <a:t>(G.I.P.E.)</a:t>
            </a:r>
            <a:endParaRPr lang="en-US" sz="1400" dirty="0">
              <a:solidFill>
                <a:schemeClr val="bg1"/>
              </a:solidFill>
            </a:endParaRPr>
          </a:p>
          <a:p>
            <a:pPr algn="r"/>
            <a:r>
              <a:rPr lang="en-US" sz="1400" dirty="0">
                <a:solidFill>
                  <a:schemeClr val="bg1"/>
                </a:solidFill>
              </a:rPr>
              <a:t>Dr  </a:t>
            </a:r>
            <a:r>
              <a:rPr lang="en-US" sz="1400" dirty="0" err="1">
                <a:solidFill>
                  <a:schemeClr val="bg1"/>
                </a:solidFill>
              </a:rPr>
              <a:t>andri</a:t>
            </a:r>
            <a:r>
              <a:rPr lang="en-US" sz="1400" dirty="0">
                <a:solidFill>
                  <a:schemeClr val="bg1"/>
                </a:solidFill>
              </a:rPr>
              <a:t> </a:t>
            </a:r>
            <a:r>
              <a:rPr lang="en-US" sz="1400" dirty="0" smtClean="0">
                <a:solidFill>
                  <a:schemeClr val="bg1"/>
                </a:solidFill>
              </a:rPr>
              <a:t>Michael(I.P.E.) </a:t>
            </a:r>
            <a:endParaRPr lang="x-none" sz="1400" dirty="0">
              <a:solidFill>
                <a:schemeClr val="bg1"/>
              </a:solidFill>
            </a:endParaRPr>
          </a:p>
        </p:txBody>
      </p:sp>
    </p:spTree>
    <p:extLst>
      <p:ext uri="{BB962C8B-B14F-4D97-AF65-F5344CB8AC3E}">
        <p14:creationId xmlns:p14="http://schemas.microsoft.com/office/powerpoint/2010/main" val="3087543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evolving Landscape of </a:t>
            </a:r>
            <a:r>
              <a:rPr lang="en-GB" dirty="0" smtClean="0"/>
              <a:t>Education(1)</a:t>
            </a:r>
            <a:r>
              <a:rPr lang="en-GB" dirty="0"/>
              <a:t/>
            </a:r>
            <a:br>
              <a:rPr lang="en-GB" dirty="0"/>
            </a:br>
            <a:endParaRPr lang="en-GB" dirty="0"/>
          </a:p>
        </p:txBody>
      </p:sp>
      <p:sp>
        <p:nvSpPr>
          <p:cNvPr id="3" name="Content Placeholder 2"/>
          <p:cNvSpPr>
            <a:spLocks noGrp="1"/>
          </p:cNvSpPr>
          <p:nvPr>
            <p:ph idx="1"/>
          </p:nvPr>
        </p:nvSpPr>
        <p:spPr>
          <a:xfrm>
            <a:off x="1371600" y="1703294"/>
            <a:ext cx="10241280" cy="4368322"/>
          </a:xfrm>
        </p:spPr>
        <p:txBody>
          <a:bodyPr>
            <a:normAutofit fontScale="92500" lnSpcReduction="10000"/>
          </a:bodyPr>
          <a:lstStyle/>
          <a:p>
            <a:r>
              <a:rPr lang="en-GB" sz="2800" b="1" u="sng" dirty="0"/>
              <a:t>Demographic changes: </a:t>
            </a:r>
            <a:r>
              <a:rPr lang="en-GB" sz="2800" dirty="0"/>
              <a:t>The </a:t>
            </a:r>
            <a:r>
              <a:rPr lang="en-GB" sz="2800" dirty="0" smtClean="0"/>
              <a:t>pupil </a:t>
            </a:r>
            <a:r>
              <a:rPr lang="en-GB" sz="2800" dirty="0"/>
              <a:t>population is changing </a:t>
            </a:r>
            <a:r>
              <a:rPr lang="en-GB" sz="2800" dirty="0" smtClean="0"/>
              <a:t>rapidly</a:t>
            </a:r>
            <a:endParaRPr lang="el-GR" sz="2800" dirty="0" smtClean="0"/>
          </a:p>
          <a:p>
            <a:pPr marL="0" indent="0">
              <a:buNone/>
            </a:pPr>
            <a:r>
              <a:rPr lang="el-GR" sz="2800" dirty="0" smtClean="0"/>
              <a:t>(</a:t>
            </a:r>
            <a:r>
              <a:rPr lang="en-GB" sz="2800" dirty="0" smtClean="0"/>
              <a:t>many pupils </a:t>
            </a:r>
            <a:r>
              <a:rPr lang="en-GB" sz="2800" dirty="0"/>
              <a:t>with an </a:t>
            </a:r>
            <a:r>
              <a:rPr lang="en-GB" sz="2800" dirty="0" smtClean="0"/>
              <a:t>immigrant </a:t>
            </a:r>
            <a:r>
              <a:rPr lang="en-GB" sz="2800" dirty="0"/>
              <a:t>b</a:t>
            </a:r>
            <a:r>
              <a:rPr lang="en-GB" sz="2800" dirty="0" smtClean="0"/>
              <a:t>ackground)</a:t>
            </a:r>
          </a:p>
          <a:p>
            <a:r>
              <a:rPr lang="en-GB" sz="2800" dirty="0" smtClean="0"/>
              <a:t>Pupils from:</a:t>
            </a:r>
          </a:p>
          <a:p>
            <a:pPr lvl="1"/>
            <a:r>
              <a:rPr lang="en-GB" sz="2800" dirty="0" smtClean="0"/>
              <a:t>The EU</a:t>
            </a:r>
            <a:endParaRPr lang="el-GR" sz="2800" dirty="0" smtClean="0"/>
          </a:p>
          <a:p>
            <a:pPr lvl="1"/>
            <a:r>
              <a:rPr lang="en-GB" sz="2800" dirty="0"/>
              <a:t>Eastern </a:t>
            </a:r>
            <a:r>
              <a:rPr lang="en-GB" sz="2800" dirty="0" smtClean="0"/>
              <a:t>European countries </a:t>
            </a:r>
            <a:r>
              <a:rPr lang="en-GB" sz="2800" dirty="0"/>
              <a:t>(Russia, Ukraine</a:t>
            </a:r>
            <a:r>
              <a:rPr lang="en-GB" sz="2800" dirty="0" smtClean="0"/>
              <a:t>)</a:t>
            </a:r>
            <a:endParaRPr lang="el-GR" sz="2800" dirty="0" smtClean="0"/>
          </a:p>
          <a:p>
            <a:pPr lvl="1"/>
            <a:r>
              <a:rPr lang="en-GB" sz="2800" dirty="0" smtClean="0"/>
              <a:t>Non-</a:t>
            </a:r>
            <a:r>
              <a:rPr lang="en-GB" sz="2800" dirty="0"/>
              <a:t>E</a:t>
            </a:r>
            <a:r>
              <a:rPr lang="en-GB" sz="2800" dirty="0" smtClean="0"/>
              <a:t>uropean countries (e.g., </a:t>
            </a:r>
            <a:r>
              <a:rPr lang="en-GB" sz="2800" dirty="0"/>
              <a:t>children of </a:t>
            </a:r>
            <a:r>
              <a:rPr lang="en-GB" sz="2800" dirty="0" smtClean="0"/>
              <a:t>workers</a:t>
            </a:r>
            <a:r>
              <a:rPr lang="el-GR" sz="2800" dirty="0" smtClean="0"/>
              <a:t>)</a:t>
            </a:r>
          </a:p>
          <a:p>
            <a:pPr lvl="1"/>
            <a:r>
              <a:rPr lang="en-GB" sz="2800" dirty="0" smtClean="0"/>
              <a:t>Children from asylum seekers families (mostly, Syria, Africa)</a:t>
            </a:r>
            <a:endParaRPr lang="el-GR" sz="2800" dirty="0" smtClean="0"/>
          </a:p>
          <a:p>
            <a:r>
              <a:rPr lang="en-GB" sz="2800" dirty="0" smtClean="0"/>
              <a:t>Increased mobility </a:t>
            </a:r>
            <a:r>
              <a:rPr lang="en-GB" sz="2800" dirty="0"/>
              <a:t>of </a:t>
            </a:r>
            <a:r>
              <a:rPr lang="en-GB" sz="2800" dirty="0" smtClean="0"/>
              <a:t>students among schools </a:t>
            </a:r>
            <a:r>
              <a:rPr lang="en-GB" sz="2800" dirty="0"/>
              <a:t>or </a:t>
            </a:r>
            <a:r>
              <a:rPr lang="en-GB" sz="2800" dirty="0" smtClean="0"/>
              <a:t>among countries</a:t>
            </a:r>
          </a:p>
          <a:p>
            <a:endParaRPr lang="en-GB" dirty="0"/>
          </a:p>
        </p:txBody>
      </p:sp>
      <p:sp>
        <p:nvSpPr>
          <p:cNvPr id="4" name="TextBox 3"/>
          <p:cNvSpPr txBox="1"/>
          <p:nvPr/>
        </p:nvSpPr>
        <p:spPr>
          <a:xfrm>
            <a:off x="8897471" y="3926541"/>
            <a:ext cx="2985246" cy="507831"/>
          </a:xfrm>
          <a:prstGeom prst="rect">
            <a:avLst/>
          </a:prstGeom>
          <a:noFill/>
        </p:spPr>
        <p:txBody>
          <a:bodyPr wrap="square" rtlCol="0">
            <a:spAutoFit/>
          </a:bodyPr>
          <a:lstStyle/>
          <a:p>
            <a:r>
              <a:rPr lang="en-GB" sz="900" dirty="0"/>
              <a:t>http://www.sbs.com.au/news/dateline/explainer/what-difference-between-asylum-seekers-refugees-and-economic-migrants</a:t>
            </a:r>
          </a:p>
        </p:txBody>
      </p:sp>
      <p:pic>
        <p:nvPicPr>
          <p:cNvPr id="5" name="Picture 4"/>
          <p:cNvPicPr>
            <a:picLocks noChangeAspect="1"/>
          </p:cNvPicPr>
          <p:nvPr/>
        </p:nvPicPr>
        <p:blipFill>
          <a:blip r:embed="rId3"/>
          <a:stretch>
            <a:fillRect/>
          </a:stretch>
        </p:blipFill>
        <p:spPr>
          <a:xfrm>
            <a:off x="8897471" y="2184917"/>
            <a:ext cx="2620729" cy="1741624"/>
          </a:xfrm>
          <a:prstGeom prst="rect">
            <a:avLst/>
          </a:prstGeom>
        </p:spPr>
      </p:pic>
    </p:spTree>
    <p:extLst>
      <p:ext uri="{BB962C8B-B14F-4D97-AF65-F5344CB8AC3E}">
        <p14:creationId xmlns:p14="http://schemas.microsoft.com/office/powerpoint/2010/main" val="5768546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evolving Landscape of </a:t>
            </a:r>
            <a:r>
              <a:rPr lang="en-GB" dirty="0" smtClean="0"/>
              <a:t>Education(2)</a:t>
            </a:r>
            <a:r>
              <a:rPr lang="en-GB" dirty="0"/>
              <a:t/>
            </a:r>
            <a:br>
              <a:rPr lang="en-GB" dirty="0"/>
            </a:br>
            <a:endParaRPr lang="en-GB" dirty="0"/>
          </a:p>
        </p:txBody>
      </p:sp>
      <p:sp>
        <p:nvSpPr>
          <p:cNvPr id="3" name="Content Placeholder 2"/>
          <p:cNvSpPr>
            <a:spLocks noGrp="1"/>
          </p:cNvSpPr>
          <p:nvPr>
            <p:ph idx="1"/>
          </p:nvPr>
        </p:nvSpPr>
        <p:spPr>
          <a:xfrm>
            <a:off x="1371600" y="1861252"/>
            <a:ext cx="10241280" cy="3959352"/>
          </a:xfrm>
        </p:spPr>
        <p:txBody>
          <a:bodyPr>
            <a:normAutofit/>
          </a:bodyPr>
          <a:lstStyle/>
          <a:p>
            <a:r>
              <a:rPr lang="en-GB" sz="2800" dirty="0"/>
              <a:t>Social and </a:t>
            </a:r>
            <a:r>
              <a:rPr lang="en-GB" sz="2800" dirty="0" smtClean="0"/>
              <a:t>financial changes in Cyprus - </a:t>
            </a:r>
            <a:r>
              <a:rPr lang="en-GB" sz="2800" dirty="0"/>
              <a:t>E</a:t>
            </a:r>
            <a:r>
              <a:rPr lang="en-GB" sz="2800" dirty="0" smtClean="0"/>
              <a:t>motional</a:t>
            </a:r>
            <a:r>
              <a:rPr lang="en-GB" sz="2800" dirty="0"/>
              <a:t>, behavioural, social </a:t>
            </a:r>
            <a:r>
              <a:rPr lang="en-GB" sz="2800" dirty="0" smtClean="0"/>
              <a:t>changes among pupils</a:t>
            </a:r>
            <a:endParaRPr lang="en-GB" sz="2800" dirty="0"/>
          </a:p>
          <a:p>
            <a:r>
              <a:rPr lang="en-GB" sz="2800" dirty="0" smtClean="0"/>
              <a:t>Development </a:t>
            </a:r>
            <a:r>
              <a:rPr lang="en-GB" sz="2800" dirty="0"/>
              <a:t>of digital </a:t>
            </a:r>
            <a:r>
              <a:rPr lang="en-GB" sz="2800" dirty="0" smtClean="0"/>
              <a:t>technology</a:t>
            </a:r>
          </a:p>
          <a:p>
            <a:r>
              <a:rPr lang="en-GB" sz="2800" dirty="0" smtClean="0"/>
              <a:t>Increasing pressure for accountability</a:t>
            </a:r>
          </a:p>
          <a:p>
            <a:r>
              <a:rPr lang="en-GB" sz="2800" dirty="0" smtClean="0"/>
              <a:t>Climate crisis (high temperatures affecting school conditions)</a:t>
            </a:r>
          </a:p>
          <a:p>
            <a:endParaRPr lang="en-GB" dirty="0"/>
          </a:p>
        </p:txBody>
      </p:sp>
      <p:pic>
        <p:nvPicPr>
          <p:cNvPr id="4" name="Picture 3"/>
          <p:cNvPicPr>
            <a:picLocks noChangeAspect="1"/>
          </p:cNvPicPr>
          <p:nvPr/>
        </p:nvPicPr>
        <p:blipFill>
          <a:blip r:embed="rId3"/>
          <a:stretch>
            <a:fillRect/>
          </a:stretch>
        </p:blipFill>
        <p:spPr>
          <a:xfrm rot="693724">
            <a:off x="9864482" y="1681182"/>
            <a:ext cx="1748398" cy="2476200"/>
          </a:xfrm>
          <a:prstGeom prst="rect">
            <a:avLst/>
          </a:prstGeom>
        </p:spPr>
      </p:pic>
      <p:sp>
        <p:nvSpPr>
          <p:cNvPr id="5" name="TextBox 4"/>
          <p:cNvSpPr txBox="1"/>
          <p:nvPr/>
        </p:nvSpPr>
        <p:spPr>
          <a:xfrm>
            <a:off x="7143618" y="5642934"/>
            <a:ext cx="1255059" cy="1015663"/>
          </a:xfrm>
          <a:prstGeom prst="rect">
            <a:avLst/>
          </a:prstGeom>
          <a:noFill/>
        </p:spPr>
        <p:txBody>
          <a:bodyPr wrap="square" rtlCol="0">
            <a:spAutoFit/>
          </a:bodyPr>
          <a:lstStyle/>
          <a:p>
            <a:r>
              <a:rPr lang="en-GB" sz="1000" dirty="0"/>
              <a:t>https://patch.com/massachusetts/woburn/calendar/event/20200310/757682/the-climate-crisis</a:t>
            </a:r>
          </a:p>
        </p:txBody>
      </p:sp>
      <p:pic>
        <p:nvPicPr>
          <p:cNvPr id="6" name="Picture 5"/>
          <p:cNvPicPr>
            <a:picLocks noChangeAspect="1"/>
          </p:cNvPicPr>
          <p:nvPr/>
        </p:nvPicPr>
        <p:blipFill>
          <a:blip r:embed="rId4"/>
          <a:stretch>
            <a:fillRect/>
          </a:stretch>
        </p:blipFill>
        <p:spPr>
          <a:xfrm>
            <a:off x="8629090" y="4877629"/>
            <a:ext cx="2571750" cy="1885950"/>
          </a:xfrm>
          <a:prstGeom prst="rect">
            <a:avLst/>
          </a:prstGeom>
        </p:spPr>
      </p:pic>
    </p:spTree>
    <p:extLst>
      <p:ext uri="{BB962C8B-B14F-4D97-AF65-F5344CB8AC3E}">
        <p14:creationId xmlns:p14="http://schemas.microsoft.com/office/powerpoint/2010/main" val="1975548136"/>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Facing new challenges requires collective action</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r>
              <a:rPr lang="en-GB" sz="3600" dirty="0"/>
              <a:t>Educational Psychology Service (EPS</a:t>
            </a:r>
            <a:r>
              <a:rPr lang="en-GB" sz="3600" dirty="0" smtClean="0"/>
              <a:t>)</a:t>
            </a:r>
          </a:p>
          <a:p>
            <a:r>
              <a:rPr lang="en-US" sz="3600" dirty="0" smtClean="0"/>
              <a:t>Academics</a:t>
            </a:r>
            <a:endParaRPr lang="en-GB" sz="3600" dirty="0"/>
          </a:p>
          <a:p>
            <a:r>
              <a:rPr lang="en-GB" sz="3600" dirty="0" smtClean="0"/>
              <a:t>Parents/family</a:t>
            </a:r>
            <a:endParaRPr lang="en-GB" sz="3600" dirty="0"/>
          </a:p>
          <a:p>
            <a:r>
              <a:rPr lang="en-GB" sz="3600" dirty="0" smtClean="0"/>
              <a:t>Social support </a:t>
            </a:r>
            <a:r>
              <a:rPr lang="en-GB" sz="3600" dirty="0"/>
              <a:t>services</a:t>
            </a:r>
          </a:p>
          <a:p>
            <a:r>
              <a:rPr lang="en-GB" sz="3600" dirty="0"/>
              <a:t>Local </a:t>
            </a:r>
            <a:r>
              <a:rPr lang="en-GB" sz="3600" dirty="0" smtClean="0"/>
              <a:t>communities</a:t>
            </a:r>
            <a:endParaRPr lang="en-GB" sz="3600" dirty="0"/>
          </a:p>
          <a:p>
            <a:r>
              <a:rPr lang="en-GB" sz="3600" dirty="0" smtClean="0"/>
              <a:t>The police</a:t>
            </a:r>
            <a:endParaRPr lang="en-GB" sz="3600" dirty="0"/>
          </a:p>
        </p:txBody>
      </p:sp>
      <p:sp>
        <p:nvSpPr>
          <p:cNvPr id="4" name="TextBox 3"/>
          <p:cNvSpPr txBox="1"/>
          <p:nvPr/>
        </p:nvSpPr>
        <p:spPr>
          <a:xfrm>
            <a:off x="7115287" y="6153912"/>
            <a:ext cx="4602480" cy="230832"/>
          </a:xfrm>
          <a:prstGeom prst="rect">
            <a:avLst/>
          </a:prstGeom>
          <a:noFill/>
        </p:spPr>
        <p:txBody>
          <a:bodyPr wrap="square" rtlCol="0">
            <a:spAutoFit/>
          </a:bodyPr>
          <a:lstStyle/>
          <a:p>
            <a:r>
              <a:rPr lang="en-GB" sz="900" dirty="0"/>
              <a:t>https://givingcompass.org/article/taking-collective-action-at-your-foundation/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174" y="3328939"/>
            <a:ext cx="4392706" cy="2470052"/>
          </a:xfrm>
          <a:prstGeom prst="rect">
            <a:avLst/>
          </a:prstGeom>
        </p:spPr>
      </p:pic>
    </p:spTree>
    <p:extLst>
      <p:ext uri="{BB962C8B-B14F-4D97-AF65-F5344CB8AC3E}">
        <p14:creationId xmlns:p14="http://schemas.microsoft.com/office/powerpoint/2010/main" val="39515789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682" y="562446"/>
            <a:ext cx="10241280" cy="1234440"/>
          </a:xfrm>
        </p:spPr>
        <p:txBody>
          <a:bodyPr/>
          <a:lstStyle/>
          <a:p>
            <a:r>
              <a:rPr lang="el-GR" dirty="0" smtClean="0"/>
              <a:t>ΜΑΙΝ </a:t>
            </a:r>
            <a:r>
              <a:rPr lang="en-GB" dirty="0" smtClean="0"/>
              <a:t>Ongoing </a:t>
            </a:r>
            <a:r>
              <a:rPr lang="en-GB" dirty="0"/>
              <a:t>reforms and policy </a:t>
            </a:r>
            <a:r>
              <a:rPr lang="en-GB" dirty="0" smtClean="0"/>
              <a:t>developments (2022)</a:t>
            </a:r>
            <a:endParaRPr lang="en-GB" dirty="0"/>
          </a:p>
        </p:txBody>
      </p:sp>
      <p:sp>
        <p:nvSpPr>
          <p:cNvPr id="3" name="Content Placeholder 2"/>
          <p:cNvSpPr>
            <a:spLocks noGrp="1"/>
          </p:cNvSpPr>
          <p:nvPr>
            <p:ph idx="1"/>
          </p:nvPr>
        </p:nvSpPr>
        <p:spPr>
          <a:xfrm>
            <a:off x="927847" y="1932970"/>
            <a:ext cx="10537115" cy="3959352"/>
          </a:xfrm>
        </p:spPr>
        <p:txBody>
          <a:bodyPr>
            <a:normAutofit fontScale="92500"/>
          </a:bodyPr>
          <a:lstStyle/>
          <a:p>
            <a:r>
              <a:rPr lang="en-GB" sz="2400" dirty="0" smtClean="0"/>
              <a:t>Signing </a:t>
            </a:r>
            <a:r>
              <a:rPr lang="en-GB" sz="2400" dirty="0"/>
              <a:t>of the "Support Services </a:t>
            </a:r>
            <a:r>
              <a:rPr lang="en-GB" sz="2400" dirty="0" smtClean="0"/>
              <a:t>System" </a:t>
            </a:r>
            <a:r>
              <a:rPr lang="en-GB" sz="2400" dirty="0"/>
              <a:t>Project Contract for the electronic governance of </a:t>
            </a:r>
            <a:r>
              <a:rPr lang="en-GB" sz="2400" dirty="0" smtClean="0"/>
              <a:t>public </a:t>
            </a:r>
            <a:r>
              <a:rPr lang="en-GB" sz="2400" dirty="0"/>
              <a:t>e</a:t>
            </a:r>
            <a:r>
              <a:rPr lang="en-GB" sz="2400" dirty="0" smtClean="0"/>
              <a:t>ducation</a:t>
            </a:r>
            <a:endParaRPr lang="en-GB" sz="2400" dirty="0"/>
          </a:p>
          <a:p>
            <a:r>
              <a:rPr lang="en-GB" sz="2400" dirty="0" smtClean="0"/>
              <a:t>Changes in </a:t>
            </a:r>
            <a:r>
              <a:rPr lang="en-GB" sz="2400" dirty="0"/>
              <a:t>s</a:t>
            </a:r>
            <a:r>
              <a:rPr lang="en-GB" sz="2400" dirty="0" smtClean="0"/>
              <a:t>econdary </a:t>
            </a:r>
            <a:r>
              <a:rPr lang="en-GB" sz="2400" dirty="0"/>
              <a:t>e</a:t>
            </a:r>
            <a:r>
              <a:rPr lang="en-GB" sz="2400" dirty="0" smtClean="0"/>
              <a:t>ducation curricula, in order to promote </a:t>
            </a:r>
            <a:r>
              <a:rPr lang="en-GB" sz="2400" dirty="0"/>
              <a:t>employment</a:t>
            </a:r>
          </a:p>
          <a:p>
            <a:r>
              <a:rPr lang="en-GB" sz="2400" dirty="0" smtClean="0"/>
              <a:t>Action towards smooth </a:t>
            </a:r>
            <a:r>
              <a:rPr lang="en-GB" sz="2400" dirty="0"/>
              <a:t>integration of students with an immigrant background</a:t>
            </a:r>
          </a:p>
          <a:p>
            <a:r>
              <a:rPr lang="en-GB" sz="2400" dirty="0"/>
              <a:t>Implementation of a pilot program STEM in </a:t>
            </a:r>
            <a:r>
              <a:rPr lang="en-GB" sz="2400" dirty="0" smtClean="0"/>
              <a:t>primary </a:t>
            </a:r>
            <a:r>
              <a:rPr lang="en-GB" sz="2400" dirty="0"/>
              <a:t>e</a:t>
            </a:r>
            <a:r>
              <a:rPr lang="en-GB" sz="2400" dirty="0" smtClean="0"/>
              <a:t>ducation</a:t>
            </a:r>
            <a:endParaRPr lang="en-GB" sz="2400" dirty="0"/>
          </a:p>
          <a:p>
            <a:r>
              <a:rPr lang="en-GB" sz="2400" dirty="0"/>
              <a:t>Online Learning Action on </a:t>
            </a:r>
            <a:r>
              <a:rPr lang="en-GB" sz="2400" dirty="0" smtClean="0"/>
              <a:t>internet </a:t>
            </a:r>
            <a:r>
              <a:rPr lang="en-GB" sz="2400" dirty="0"/>
              <a:t>s</a:t>
            </a:r>
            <a:r>
              <a:rPr lang="en-GB" sz="2400" dirty="0" smtClean="0"/>
              <a:t>ecurity</a:t>
            </a:r>
            <a:endParaRPr lang="en-GB" sz="2400" dirty="0"/>
          </a:p>
          <a:p>
            <a:r>
              <a:rPr lang="en-GB" sz="2400" dirty="0"/>
              <a:t>Online program for Gymnasium students on mental </a:t>
            </a:r>
            <a:r>
              <a:rPr lang="en-GB" sz="2400" dirty="0" smtClean="0"/>
              <a:t>resilience</a:t>
            </a:r>
            <a:endParaRPr lang="en-GB" sz="2400" dirty="0"/>
          </a:p>
          <a:p>
            <a:pPr marL="0" indent="0">
              <a:buNone/>
            </a:pPr>
            <a:r>
              <a:rPr lang="en-GB" sz="1400" dirty="0" smtClean="0">
                <a:hlinkClick r:id="rId2"/>
              </a:rPr>
              <a:t>https</a:t>
            </a:r>
            <a:r>
              <a:rPr lang="en-GB" sz="1400" dirty="0">
                <a:hlinkClick r:id="rId2"/>
              </a:rPr>
              <a:t>://</a:t>
            </a:r>
            <a:r>
              <a:rPr lang="en-GB" sz="1400" dirty="0" smtClean="0">
                <a:hlinkClick r:id="rId2"/>
              </a:rPr>
              <a:t>eurydice.eacea.ec.europa.eu/national-education-systems/cyprus/national-reforms-school-education</a:t>
            </a:r>
            <a:r>
              <a:rPr lang="en-GB" sz="1400" dirty="0" smtClean="0"/>
              <a:t> </a:t>
            </a:r>
            <a:endParaRPr lang="en-GB" sz="1400" dirty="0"/>
          </a:p>
        </p:txBody>
      </p:sp>
    </p:spTree>
    <p:extLst>
      <p:ext uri="{BB962C8B-B14F-4D97-AF65-F5344CB8AC3E}">
        <p14:creationId xmlns:p14="http://schemas.microsoft.com/office/powerpoint/2010/main" val="25680314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ΜΑΙΝ </a:t>
            </a:r>
            <a:r>
              <a:rPr lang="en-GB" dirty="0" smtClean="0"/>
              <a:t>Ongoing </a:t>
            </a:r>
            <a:r>
              <a:rPr lang="en-GB" dirty="0"/>
              <a:t>reforms and policy </a:t>
            </a:r>
            <a:r>
              <a:rPr lang="en-GB" dirty="0" smtClean="0"/>
              <a:t>developments(2023)</a:t>
            </a:r>
            <a:endParaRPr lang="en-GB" dirty="0"/>
          </a:p>
        </p:txBody>
      </p:sp>
      <p:sp>
        <p:nvSpPr>
          <p:cNvPr id="3" name="Content Placeholder 2"/>
          <p:cNvSpPr>
            <a:spLocks noGrp="1"/>
          </p:cNvSpPr>
          <p:nvPr>
            <p:ph idx="1"/>
          </p:nvPr>
        </p:nvSpPr>
        <p:spPr>
          <a:xfrm>
            <a:off x="788894" y="2112264"/>
            <a:ext cx="10823986" cy="3959352"/>
          </a:xfrm>
        </p:spPr>
        <p:txBody>
          <a:bodyPr>
            <a:normAutofit/>
          </a:bodyPr>
          <a:lstStyle/>
          <a:p>
            <a:r>
              <a:rPr lang="en-GB" dirty="0"/>
              <a:t>Regulations of 2023 for the operation of public secondary schools (Amendment No. 2)</a:t>
            </a:r>
          </a:p>
          <a:p>
            <a:r>
              <a:rPr lang="en-GB" dirty="0"/>
              <a:t>Abolition of the service purchase regime in the DRASE+ (Social and School Integration Actions) and Optional Full-Day School programs of Primary Education</a:t>
            </a:r>
          </a:p>
          <a:p>
            <a:r>
              <a:rPr lang="en-GB" dirty="0"/>
              <a:t>The modernization of syllabi</a:t>
            </a:r>
          </a:p>
          <a:p>
            <a:r>
              <a:rPr lang="en-GB" dirty="0"/>
              <a:t>The Ministry </a:t>
            </a:r>
            <a:r>
              <a:rPr lang="en-GB" dirty="0" smtClean="0"/>
              <a:t>promotes </a:t>
            </a:r>
            <a:r>
              <a:rPr lang="en-GB" dirty="0"/>
              <a:t>new regulations for the evaluation of students in the secondary education</a:t>
            </a:r>
          </a:p>
          <a:p>
            <a:r>
              <a:rPr lang="en-GB" dirty="0"/>
              <a:t>Four-month examination of secondary general and technical and vocational students education and </a:t>
            </a:r>
            <a:r>
              <a:rPr lang="en-GB" dirty="0" smtClean="0"/>
              <a:t>training</a:t>
            </a:r>
            <a:endParaRPr lang="en-GB" dirty="0"/>
          </a:p>
          <a:p>
            <a:pPr marL="0" indent="0">
              <a:buNone/>
            </a:pPr>
            <a:r>
              <a:rPr lang="en-GB" sz="1500" dirty="0" smtClean="0">
                <a:hlinkClick r:id="rId2"/>
              </a:rPr>
              <a:t>https</a:t>
            </a:r>
            <a:r>
              <a:rPr lang="en-GB" sz="1500" dirty="0">
                <a:hlinkClick r:id="rId2"/>
              </a:rPr>
              <a:t>://</a:t>
            </a:r>
            <a:r>
              <a:rPr lang="en-GB" sz="1500" dirty="0" smtClean="0">
                <a:hlinkClick r:id="rId2"/>
              </a:rPr>
              <a:t>eurydice.eacea.ec.europa.eu/national-education-systems/cyprus/national-reforms-school-education</a:t>
            </a:r>
            <a:r>
              <a:rPr lang="en-GB" sz="1500" dirty="0" smtClean="0"/>
              <a:t> </a:t>
            </a:r>
            <a:endParaRPr lang="en-GB" sz="1500" dirty="0"/>
          </a:p>
        </p:txBody>
      </p:sp>
    </p:spTree>
    <p:extLst>
      <p:ext uri="{BB962C8B-B14F-4D97-AF65-F5344CB8AC3E}">
        <p14:creationId xmlns:p14="http://schemas.microsoft.com/office/powerpoint/2010/main" val="21831251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ΜΑΙΝ </a:t>
            </a:r>
            <a:r>
              <a:rPr lang="en-GB" dirty="0" smtClean="0"/>
              <a:t>Ongoing </a:t>
            </a:r>
            <a:r>
              <a:rPr lang="en-GB" dirty="0"/>
              <a:t>reforms and policy </a:t>
            </a:r>
            <a:r>
              <a:rPr lang="en-GB" dirty="0" smtClean="0"/>
              <a:t>developments(2024)</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endParaRPr lang="en-GB" dirty="0"/>
          </a:p>
          <a:p>
            <a:r>
              <a:rPr lang="en-GB" sz="3000" dirty="0"/>
              <a:t>Policy for the smooth transition from primary to high </a:t>
            </a:r>
            <a:r>
              <a:rPr lang="en-GB" sz="3000" dirty="0" smtClean="0"/>
              <a:t>school and from pre-primary to primary school.</a:t>
            </a:r>
            <a:endParaRPr lang="en-GB" sz="3000" dirty="0"/>
          </a:p>
          <a:p>
            <a:r>
              <a:rPr lang="en-GB" sz="3000" dirty="0"/>
              <a:t>Phase B of the PEDIA Project - Creation of green and nearly zero energy schools</a:t>
            </a:r>
          </a:p>
          <a:p>
            <a:r>
              <a:rPr lang="en-GB" sz="3000" dirty="0" smtClean="0"/>
              <a:t>Actions </a:t>
            </a:r>
            <a:r>
              <a:rPr lang="en-GB" sz="3000" dirty="0"/>
              <a:t>to tackle more effectively violence and delinquency in </a:t>
            </a:r>
            <a:r>
              <a:rPr lang="en-GB" sz="3000" dirty="0" smtClean="0"/>
              <a:t>schools</a:t>
            </a:r>
            <a:endParaRPr lang="en-GB" sz="3000" dirty="0"/>
          </a:p>
          <a:p>
            <a:pPr marL="0" indent="0">
              <a:buNone/>
            </a:pPr>
            <a:endParaRPr lang="en-GB" dirty="0"/>
          </a:p>
          <a:p>
            <a:pPr marL="0" indent="0">
              <a:buNone/>
            </a:pPr>
            <a:r>
              <a:rPr lang="en-GB" dirty="0" smtClean="0">
                <a:hlinkClick r:id="rId2"/>
              </a:rPr>
              <a:t>https</a:t>
            </a:r>
            <a:r>
              <a:rPr lang="en-GB" dirty="0">
                <a:hlinkClick r:id="rId2"/>
              </a:rPr>
              <a:t>://</a:t>
            </a:r>
            <a:r>
              <a:rPr lang="en-GB" dirty="0" smtClean="0">
                <a:hlinkClick r:id="rId2"/>
              </a:rPr>
              <a:t>eurydice.eacea.ec.europa.eu/national-education-systems/cyprus/national-reforms-school-education</a:t>
            </a:r>
            <a:r>
              <a:rPr lang="en-GB" dirty="0" smtClean="0"/>
              <a:t> </a:t>
            </a:r>
            <a:endParaRPr lang="en-GB" dirty="0"/>
          </a:p>
        </p:txBody>
      </p:sp>
    </p:spTree>
    <p:extLst>
      <p:ext uri="{BB962C8B-B14F-4D97-AF65-F5344CB8AC3E}">
        <p14:creationId xmlns:p14="http://schemas.microsoft.com/office/powerpoint/2010/main" val="994143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DRA.S.E.+ for </a:t>
            </a:r>
            <a:r>
              <a:rPr lang="en-GB" dirty="0"/>
              <a:t>strengthening and effective integration of immigrant students </a:t>
            </a:r>
          </a:p>
        </p:txBody>
      </p:sp>
      <p:sp>
        <p:nvSpPr>
          <p:cNvPr id="3" name="Content Placeholder 2"/>
          <p:cNvSpPr>
            <a:spLocks noGrp="1"/>
          </p:cNvSpPr>
          <p:nvPr>
            <p:ph idx="1"/>
          </p:nvPr>
        </p:nvSpPr>
        <p:spPr>
          <a:xfrm>
            <a:off x="1371600" y="2340864"/>
            <a:ext cx="10241280" cy="3959352"/>
          </a:xfrm>
        </p:spPr>
        <p:txBody>
          <a:bodyPr/>
          <a:lstStyle/>
          <a:p>
            <a:r>
              <a:rPr lang="en-GB" sz="2800" b="1" dirty="0"/>
              <a:t>School and Social Inclusion Actions+ (</a:t>
            </a:r>
            <a:r>
              <a:rPr lang="en-GB" sz="2800" b="1" dirty="0" smtClean="0"/>
              <a:t>DRA.S.E.+)</a:t>
            </a:r>
            <a:endParaRPr lang="en-GB" sz="2800" b="1" dirty="0"/>
          </a:p>
          <a:p>
            <a:pPr lvl="1"/>
            <a:r>
              <a:rPr lang="en-GB" sz="2800" dirty="0" smtClean="0"/>
              <a:t>Teaching Greek as a second language</a:t>
            </a:r>
          </a:p>
          <a:p>
            <a:pPr lvl="1"/>
            <a:r>
              <a:rPr lang="en-GB" sz="2800" dirty="0" smtClean="0"/>
              <a:t>Second teacher in the class (for a number of teaching periods in a week)</a:t>
            </a:r>
          </a:p>
          <a:p>
            <a:pPr lvl="1"/>
            <a:r>
              <a:rPr lang="en-GB" sz="2800" dirty="0" smtClean="0"/>
              <a:t>Psychologist for students and their parents</a:t>
            </a:r>
          </a:p>
          <a:p>
            <a:pPr lvl="1"/>
            <a:r>
              <a:rPr lang="en-GB" sz="2800" dirty="0" smtClean="0"/>
              <a:t>Subsidized alternative learning programme</a:t>
            </a:r>
            <a:endParaRPr lang="en-GB" sz="2800" dirty="0"/>
          </a:p>
        </p:txBody>
      </p:sp>
    </p:spTree>
    <p:extLst>
      <p:ext uri="{BB962C8B-B14F-4D97-AF65-F5344CB8AC3E}">
        <p14:creationId xmlns:p14="http://schemas.microsoft.com/office/powerpoint/2010/main" val="19698708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341" y="648148"/>
            <a:ext cx="10241280" cy="1234440"/>
          </a:xfrm>
        </p:spPr>
        <p:txBody>
          <a:bodyPr>
            <a:normAutofit fontScale="90000"/>
          </a:bodyPr>
          <a:lstStyle/>
          <a:p>
            <a:r>
              <a:rPr lang="en-GB" dirty="0" smtClean="0"/>
              <a:t>Remedial teaching program for students at risk of illiteracy</a:t>
            </a:r>
            <a:endParaRPr lang="en-GB" dirty="0"/>
          </a:p>
        </p:txBody>
      </p:sp>
      <p:sp>
        <p:nvSpPr>
          <p:cNvPr id="3" name="Content Placeholder 2"/>
          <p:cNvSpPr>
            <a:spLocks noGrp="1"/>
          </p:cNvSpPr>
          <p:nvPr>
            <p:ph idx="1"/>
          </p:nvPr>
        </p:nvSpPr>
        <p:spPr/>
        <p:txBody>
          <a:bodyPr/>
          <a:lstStyle/>
          <a:p>
            <a:endParaRPr lang="en-GB" dirty="0"/>
          </a:p>
        </p:txBody>
      </p:sp>
      <p:graphicFrame>
        <p:nvGraphicFramePr>
          <p:cNvPr id="4" name="Diagram 3"/>
          <p:cNvGraphicFramePr/>
          <p:nvPr>
            <p:extLst>
              <p:ext uri="{D42A27DB-BD31-4B8C-83A1-F6EECF244321}">
                <p14:modId xmlns:p14="http://schemas.microsoft.com/office/powerpoint/2010/main" val="1051382424"/>
              </p:ext>
            </p:extLst>
          </p:nvPr>
        </p:nvGraphicFramePr>
        <p:xfrm>
          <a:off x="990601" y="1882588"/>
          <a:ext cx="10717306" cy="4195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230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Policy for the smooth transition from primary to high school</a:t>
            </a:r>
          </a:p>
        </p:txBody>
      </p:sp>
      <p:sp>
        <p:nvSpPr>
          <p:cNvPr id="3" name="Content Placeholder 2"/>
          <p:cNvSpPr>
            <a:spLocks noGrp="1"/>
          </p:cNvSpPr>
          <p:nvPr>
            <p:ph idx="1"/>
          </p:nvPr>
        </p:nvSpPr>
        <p:spPr/>
        <p:txBody>
          <a:bodyPr>
            <a:normAutofit/>
          </a:bodyPr>
          <a:lstStyle/>
          <a:p>
            <a:r>
              <a:rPr lang="en-GB" sz="2800" dirty="0"/>
              <a:t>Educational Psychology Service (EPS), </a:t>
            </a:r>
            <a:r>
              <a:rPr lang="en-GB" sz="2800" dirty="0" smtClean="0"/>
              <a:t>provides </a:t>
            </a:r>
            <a:r>
              <a:rPr lang="en-GB" sz="2800" dirty="0"/>
              <a:t>training workshops on a nationwide basis, within the framework of the policy for the smooth transition from primary to secondary school. </a:t>
            </a:r>
            <a:r>
              <a:rPr lang="el-GR" sz="2800" dirty="0"/>
              <a:t>Ι</a:t>
            </a:r>
            <a:r>
              <a:rPr lang="en-GB" sz="2800" dirty="0"/>
              <a:t>t marks the transition from childhood to adolescence</a:t>
            </a:r>
            <a:r>
              <a:rPr lang="en-GB" sz="2800" dirty="0" smtClean="0"/>
              <a:t>.</a:t>
            </a:r>
          </a:p>
          <a:p>
            <a:r>
              <a:rPr lang="en-GB" sz="2800" dirty="0" smtClean="0"/>
              <a:t>They are addressed to principals and sixth </a:t>
            </a:r>
            <a:r>
              <a:rPr lang="en-GB" sz="2800" dirty="0"/>
              <a:t>grade </a:t>
            </a:r>
            <a:r>
              <a:rPr lang="en-GB" sz="2800" dirty="0" smtClean="0"/>
              <a:t>teachers. Participants are asked </a:t>
            </a:r>
            <a:r>
              <a:rPr lang="en-GB" sz="2800" dirty="0"/>
              <a:t>to transfer knowledge and good practices to other </a:t>
            </a:r>
            <a:r>
              <a:rPr lang="en-GB" sz="2800" dirty="0" smtClean="0"/>
              <a:t>teachers </a:t>
            </a:r>
            <a:r>
              <a:rPr lang="en-GB" sz="2800" dirty="0"/>
              <a:t>of their </a:t>
            </a:r>
            <a:r>
              <a:rPr lang="en-GB" sz="2800" dirty="0" smtClean="0"/>
              <a:t>school.</a:t>
            </a:r>
          </a:p>
        </p:txBody>
      </p:sp>
    </p:spTree>
    <p:extLst>
      <p:ext uri="{BB962C8B-B14F-4D97-AF65-F5344CB8AC3E}">
        <p14:creationId xmlns:p14="http://schemas.microsoft.com/office/powerpoint/2010/main" val="2385506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06" y="795528"/>
            <a:ext cx="10572974" cy="1234440"/>
          </a:xfrm>
        </p:spPr>
        <p:txBody>
          <a:bodyPr>
            <a:normAutofit fontScale="90000"/>
          </a:bodyPr>
          <a:lstStyle/>
          <a:p>
            <a:r>
              <a:rPr lang="en-GB" dirty="0"/>
              <a:t>Actions to tackle more effectively violence and delinquency in </a:t>
            </a:r>
            <a:r>
              <a:rPr lang="en-GB" dirty="0" smtClean="0"/>
              <a:t>schools</a:t>
            </a:r>
            <a:endParaRPr lang="en-GB" dirty="0"/>
          </a:p>
        </p:txBody>
      </p:sp>
      <p:sp>
        <p:nvSpPr>
          <p:cNvPr id="3" name="Content Placeholder 2"/>
          <p:cNvSpPr>
            <a:spLocks noGrp="1"/>
          </p:cNvSpPr>
          <p:nvPr>
            <p:ph idx="1"/>
          </p:nvPr>
        </p:nvSpPr>
        <p:spPr>
          <a:xfrm>
            <a:off x="537882" y="2295144"/>
            <a:ext cx="11074998" cy="3959352"/>
          </a:xfrm>
        </p:spPr>
        <p:txBody>
          <a:bodyPr>
            <a:normAutofit/>
          </a:bodyPr>
          <a:lstStyle/>
          <a:p>
            <a:pPr marL="0" indent="0">
              <a:buNone/>
            </a:pPr>
            <a:r>
              <a:rPr lang="en-GB" sz="2200" dirty="0" smtClean="0"/>
              <a:t>1</a:t>
            </a:r>
            <a:r>
              <a:rPr lang="en-GB" sz="2200" dirty="0"/>
              <a:t>. Strengthening the management team and teachers </a:t>
            </a:r>
            <a:endParaRPr lang="en-GB" sz="2200" dirty="0" smtClean="0"/>
          </a:p>
          <a:p>
            <a:pPr marL="0" indent="0">
              <a:buNone/>
            </a:pPr>
            <a:r>
              <a:rPr lang="en-GB" sz="2200" dirty="0" smtClean="0"/>
              <a:t>2</a:t>
            </a:r>
            <a:r>
              <a:rPr lang="en-GB" sz="2200" dirty="0"/>
              <a:t>. Simplification of crisis management </a:t>
            </a:r>
            <a:r>
              <a:rPr lang="en-GB" sz="2200" dirty="0" smtClean="0"/>
              <a:t>procedures and cooperation </a:t>
            </a:r>
            <a:r>
              <a:rPr lang="en-GB" sz="2200" dirty="0"/>
              <a:t>protocols between </a:t>
            </a:r>
            <a:r>
              <a:rPr lang="en-GB" sz="2200" dirty="0" smtClean="0"/>
              <a:t>schools, </a:t>
            </a:r>
            <a:r>
              <a:rPr lang="en-GB" sz="2200" dirty="0"/>
              <a:t>the Immediate Intervention Team and </a:t>
            </a:r>
            <a:r>
              <a:rPr lang="en-GB" sz="2200" dirty="0" smtClean="0"/>
              <a:t>the Educational Psychology </a:t>
            </a:r>
            <a:r>
              <a:rPr lang="en-GB" sz="2200" dirty="0"/>
              <a:t>Service</a:t>
            </a:r>
            <a:r>
              <a:rPr lang="en-GB" sz="2200" dirty="0" smtClean="0"/>
              <a:t>. </a:t>
            </a:r>
          </a:p>
          <a:p>
            <a:pPr marL="0" indent="0">
              <a:buNone/>
            </a:pPr>
            <a:r>
              <a:rPr lang="en-GB" sz="2200" dirty="0"/>
              <a:t>3. Implementation of a protocol for reporting incidents of violence and delinquency on an electronic platform of the Observatory for Violence in schools of the Pedagogical Institute.</a:t>
            </a:r>
          </a:p>
          <a:p>
            <a:pPr marL="0" indent="0">
              <a:buNone/>
            </a:pPr>
            <a:r>
              <a:rPr lang="en-GB" sz="2200" dirty="0"/>
              <a:t>4. Introduction of preventive programs at younger ages (preschool).</a:t>
            </a:r>
          </a:p>
          <a:p>
            <a:pPr marL="0" indent="0">
              <a:buNone/>
            </a:pPr>
            <a:r>
              <a:rPr lang="en-GB" sz="2200" dirty="0"/>
              <a:t>5. Implementation of programs for the development of a culture of acceptance of diversity</a:t>
            </a:r>
            <a:r>
              <a:rPr lang="en-GB" sz="2200" dirty="0" smtClean="0"/>
              <a:t>.</a:t>
            </a:r>
            <a:endParaRPr lang="en-GB" sz="2200" dirty="0"/>
          </a:p>
        </p:txBody>
      </p:sp>
      <p:pic>
        <p:nvPicPr>
          <p:cNvPr id="4" name="Picture 3"/>
          <p:cNvPicPr>
            <a:picLocks noChangeAspect="1"/>
          </p:cNvPicPr>
          <p:nvPr/>
        </p:nvPicPr>
        <p:blipFill>
          <a:blip r:embed="rId2"/>
          <a:stretch>
            <a:fillRect/>
          </a:stretch>
        </p:blipFill>
        <p:spPr>
          <a:xfrm>
            <a:off x="9454948" y="950259"/>
            <a:ext cx="1921264" cy="1344885"/>
          </a:xfrm>
          <a:prstGeom prst="rect">
            <a:avLst/>
          </a:prstGeom>
        </p:spPr>
      </p:pic>
    </p:spTree>
    <p:extLst>
      <p:ext uri="{BB962C8B-B14F-4D97-AF65-F5344CB8AC3E}">
        <p14:creationId xmlns:p14="http://schemas.microsoft.com/office/powerpoint/2010/main" val="630174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5B79-F8CB-4698-86A6-2D34841BE43D}"/>
              </a:ext>
            </a:extLst>
          </p:cNvPr>
          <p:cNvSpPr>
            <a:spLocks noGrp="1"/>
          </p:cNvSpPr>
          <p:nvPr>
            <p:ph type="title"/>
          </p:nvPr>
        </p:nvSpPr>
        <p:spPr>
          <a:xfrm>
            <a:off x="1371600" y="795528"/>
            <a:ext cx="10241280" cy="674043"/>
          </a:xfrm>
        </p:spPr>
        <p:txBody>
          <a:bodyPr/>
          <a:lstStyle/>
          <a:p>
            <a:r>
              <a:rPr lang="en-US" dirty="0"/>
              <a:t>    </a:t>
            </a:r>
            <a:r>
              <a:rPr lang="en-US" sz="2800" dirty="0"/>
              <a:t>Welcome to </a:t>
            </a:r>
            <a:r>
              <a:rPr lang="en-US" sz="2800" dirty="0" err="1"/>
              <a:t>cyprus</a:t>
            </a:r>
            <a:endParaRPr lang="x-none" sz="2800" dirty="0"/>
          </a:p>
        </p:txBody>
      </p:sp>
      <p:pic>
        <p:nvPicPr>
          <p:cNvPr id="3" name="Picture 2">
            <a:extLst>
              <a:ext uri="{FF2B5EF4-FFF2-40B4-BE49-F238E27FC236}">
                <a16:creationId xmlns:a16="http://schemas.microsoft.com/office/drawing/2014/main" id="{19A799DC-B1A7-41AF-A873-6B18FCBAFE41}"/>
              </a:ext>
            </a:extLst>
          </p:cNvPr>
          <p:cNvPicPr>
            <a:picLocks noChangeAspect="1"/>
          </p:cNvPicPr>
          <p:nvPr/>
        </p:nvPicPr>
        <p:blipFill>
          <a:blip r:embed="rId3"/>
          <a:stretch>
            <a:fillRect/>
          </a:stretch>
        </p:blipFill>
        <p:spPr>
          <a:xfrm rot="20790072">
            <a:off x="1151163" y="2084579"/>
            <a:ext cx="2778579" cy="3704772"/>
          </a:xfrm>
          <a:prstGeom prst="rect">
            <a:avLst/>
          </a:prstGeom>
        </p:spPr>
      </p:pic>
      <p:pic>
        <p:nvPicPr>
          <p:cNvPr id="4" name="Picture 3">
            <a:extLst>
              <a:ext uri="{FF2B5EF4-FFF2-40B4-BE49-F238E27FC236}">
                <a16:creationId xmlns:a16="http://schemas.microsoft.com/office/drawing/2014/main" id="{1357C033-4932-4C3D-A8E2-4B2097BD539C}"/>
              </a:ext>
            </a:extLst>
          </p:cNvPr>
          <p:cNvPicPr>
            <a:picLocks noChangeAspect="1"/>
          </p:cNvPicPr>
          <p:nvPr/>
        </p:nvPicPr>
        <p:blipFill>
          <a:blip r:embed="rId4"/>
          <a:stretch>
            <a:fillRect/>
          </a:stretch>
        </p:blipFill>
        <p:spPr>
          <a:xfrm>
            <a:off x="4119562" y="1847850"/>
            <a:ext cx="3952875" cy="3162300"/>
          </a:xfrm>
          <a:prstGeom prst="rect">
            <a:avLst/>
          </a:prstGeom>
        </p:spPr>
      </p:pic>
      <p:pic>
        <p:nvPicPr>
          <p:cNvPr id="5" name="Picture 4">
            <a:extLst>
              <a:ext uri="{FF2B5EF4-FFF2-40B4-BE49-F238E27FC236}">
                <a16:creationId xmlns:a16="http://schemas.microsoft.com/office/drawing/2014/main" id="{94132F71-1DAA-4B13-9444-F80750B5991D}"/>
              </a:ext>
            </a:extLst>
          </p:cNvPr>
          <p:cNvPicPr>
            <a:picLocks noChangeAspect="1"/>
          </p:cNvPicPr>
          <p:nvPr/>
        </p:nvPicPr>
        <p:blipFill>
          <a:blip r:embed="rId5"/>
          <a:stretch>
            <a:fillRect/>
          </a:stretch>
        </p:blipFill>
        <p:spPr>
          <a:xfrm rot="537785">
            <a:off x="7859485" y="1262744"/>
            <a:ext cx="4103126" cy="5045043"/>
          </a:xfrm>
          <a:prstGeom prst="rect">
            <a:avLst/>
          </a:prstGeom>
        </p:spPr>
      </p:pic>
      <p:pic>
        <p:nvPicPr>
          <p:cNvPr id="6" name="Picture 5">
            <a:extLst>
              <a:ext uri="{FF2B5EF4-FFF2-40B4-BE49-F238E27FC236}">
                <a16:creationId xmlns:a16="http://schemas.microsoft.com/office/drawing/2014/main" id="{FF626C57-8D9C-4AA6-9D10-127721F4B865}"/>
              </a:ext>
            </a:extLst>
          </p:cNvPr>
          <p:cNvPicPr>
            <a:picLocks noChangeAspect="1"/>
          </p:cNvPicPr>
          <p:nvPr/>
        </p:nvPicPr>
        <p:blipFill>
          <a:blip r:embed="rId6"/>
          <a:stretch>
            <a:fillRect/>
          </a:stretch>
        </p:blipFill>
        <p:spPr>
          <a:xfrm>
            <a:off x="343278" y="20869"/>
            <a:ext cx="1812093" cy="1906095"/>
          </a:xfrm>
          <a:prstGeom prst="rect">
            <a:avLst/>
          </a:prstGeom>
        </p:spPr>
      </p:pic>
      <p:pic>
        <p:nvPicPr>
          <p:cNvPr id="7" name="Online Media 6" title="TZΙΥΠΡΟΣ ΜΟΥ, ΑΝΕΡΑΔΑ ΜΟΥ!">
            <a:hlinkClick r:id="" action="ppaction://media"/>
            <a:extLst>
              <a:ext uri="{FF2B5EF4-FFF2-40B4-BE49-F238E27FC236}">
                <a16:creationId xmlns:a16="http://schemas.microsoft.com/office/drawing/2014/main" id="{65DF717F-AA05-4E96-82FD-2563684A85B3}"/>
              </a:ext>
            </a:extLst>
          </p:cNvPr>
          <p:cNvPicPr>
            <a:picLocks noRot="1" noChangeAspect="1"/>
          </p:cNvPicPr>
          <p:nvPr>
            <a:videoFile r:link="rId1"/>
          </p:nvPr>
        </p:nvPicPr>
        <p:blipFill>
          <a:blip r:embed="rId7"/>
          <a:stretch>
            <a:fillRect/>
          </a:stretch>
        </p:blipFill>
        <p:spPr>
          <a:xfrm>
            <a:off x="10014857" y="20869"/>
            <a:ext cx="1956865" cy="1467649"/>
          </a:xfrm>
          <a:prstGeom prst="rect">
            <a:avLst/>
          </a:prstGeom>
        </p:spPr>
      </p:pic>
    </p:spTree>
    <p:extLst>
      <p:ext uri="{BB962C8B-B14F-4D97-AF65-F5344CB8AC3E}">
        <p14:creationId xmlns:p14="http://schemas.microsoft.com/office/powerpoint/2010/main" val="1764363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nodeType="clickEffect">
                                  <p:stCondLst>
                                    <p:cond delay="0"/>
                                  </p:stCondLst>
                                  <p:childTnLst>
                                    <p:animClr clrSpc="rgb" dir="cw">
                                      <p:cBhvr override="childStyle">
                                        <p:cTn id="32" dur="250" autoRev="1" fill="remove"/>
                                        <p:tgtEl>
                                          <p:spTgt spid="6"/>
                                        </p:tgtEl>
                                        <p:attrNameLst>
                                          <p:attrName>style.color</p:attrName>
                                        </p:attrNameLst>
                                      </p:cBhvr>
                                      <p:to>
                                        <a:schemeClr val="bg1"/>
                                      </p:to>
                                    </p:animClr>
                                    <p:animClr clrSpc="rgb" dir="cw">
                                      <p:cBhvr>
                                        <p:cTn id="33" dur="250" autoRev="1" fill="remove"/>
                                        <p:tgtEl>
                                          <p:spTgt spid="6"/>
                                        </p:tgtEl>
                                        <p:attrNameLst>
                                          <p:attrName>fillcolor</p:attrName>
                                        </p:attrNameLst>
                                      </p:cBhvr>
                                      <p:to>
                                        <a:schemeClr val="bg1"/>
                                      </p:to>
                                    </p:animClr>
                                    <p:set>
                                      <p:cBhvr>
                                        <p:cTn id="34" dur="250" autoRev="1" fill="remove"/>
                                        <p:tgtEl>
                                          <p:spTgt spid="6"/>
                                        </p:tgtEl>
                                        <p:attrNameLst>
                                          <p:attrName>fill.type</p:attrName>
                                        </p:attrNameLst>
                                      </p:cBhvr>
                                      <p:to>
                                        <p:strVal val="solid"/>
                                      </p:to>
                                    </p:set>
                                    <p:set>
                                      <p:cBhvr>
                                        <p:cTn id="35"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6" fill="hold" display="0">
                  <p:stCondLst>
                    <p:cond delay="indefinite"/>
                  </p:stCondLst>
                </p:cTn>
                <p:tgtEl>
                  <p:spTgt spid="7"/>
                </p:tgtEl>
              </p:cMediaNode>
            </p:video>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PEDIA Project - Creation of green and nearly zero energy schools</a:t>
            </a:r>
          </a:p>
        </p:txBody>
      </p:sp>
      <p:sp>
        <p:nvSpPr>
          <p:cNvPr id="3" name="Content Placeholder 2"/>
          <p:cNvSpPr>
            <a:spLocks noGrp="1"/>
          </p:cNvSpPr>
          <p:nvPr>
            <p:ph idx="1"/>
          </p:nvPr>
        </p:nvSpPr>
        <p:spPr>
          <a:xfrm>
            <a:off x="735106" y="2112264"/>
            <a:ext cx="10877774" cy="3959352"/>
          </a:xfrm>
        </p:spPr>
        <p:txBody>
          <a:bodyPr>
            <a:noAutofit/>
          </a:bodyPr>
          <a:lstStyle/>
          <a:p>
            <a:r>
              <a:rPr lang="en-GB" sz="2400" dirty="0"/>
              <a:t>The PEDIA project </a:t>
            </a:r>
            <a:r>
              <a:rPr lang="en-GB" sz="2400" dirty="0" smtClean="0"/>
              <a:t>seeks </a:t>
            </a:r>
            <a:r>
              <a:rPr lang="en-GB" sz="2400" dirty="0"/>
              <a:t>to promote energy efficiency and develop innovative approaches in </a:t>
            </a:r>
            <a:r>
              <a:rPr lang="en-GB" sz="2400" dirty="0" smtClean="0"/>
              <a:t>schools. It </a:t>
            </a:r>
            <a:r>
              <a:rPr lang="en-GB" sz="2400" dirty="0"/>
              <a:t>is the first time that on such an expanded scale attempts are made to transform </a:t>
            </a:r>
            <a:r>
              <a:rPr lang="en-GB" sz="2400" dirty="0" smtClean="0"/>
              <a:t>Cyprus school </a:t>
            </a:r>
            <a:r>
              <a:rPr lang="en-GB" sz="2400" dirty="0"/>
              <a:t>buildings into green and sustainable ones</a:t>
            </a:r>
            <a:r>
              <a:rPr lang="en-GB" sz="2400" dirty="0" smtClean="0"/>
              <a:t>.</a:t>
            </a:r>
          </a:p>
          <a:p>
            <a:r>
              <a:rPr lang="en-GB" sz="2400" dirty="0"/>
              <a:t>162 schools </a:t>
            </a:r>
            <a:r>
              <a:rPr lang="en-GB" sz="2400" dirty="0" smtClean="0"/>
              <a:t>applied </a:t>
            </a:r>
            <a:r>
              <a:rPr lang="en-GB" sz="2400" dirty="0"/>
              <a:t>to be evaluated by the program, of which 144 were eligible. </a:t>
            </a:r>
            <a:r>
              <a:rPr lang="en-GB" sz="2400" dirty="0" smtClean="0"/>
              <a:t> </a:t>
            </a:r>
            <a:r>
              <a:rPr lang="en-GB" sz="2400" dirty="0"/>
              <a:t>55 schools were selected </a:t>
            </a:r>
            <a:r>
              <a:rPr lang="en-GB" sz="2400" dirty="0" smtClean="0"/>
              <a:t>for the first phase and 25 of them are receiving </a:t>
            </a:r>
            <a:r>
              <a:rPr lang="en-GB" sz="2400" dirty="0"/>
              <a:t>a total energy </a:t>
            </a:r>
            <a:r>
              <a:rPr lang="en-GB" sz="2400" dirty="0" smtClean="0"/>
              <a:t>upgrade.</a:t>
            </a:r>
            <a:endParaRPr lang="en-GB" sz="2400" dirty="0"/>
          </a:p>
        </p:txBody>
      </p:sp>
      <p:pic>
        <p:nvPicPr>
          <p:cNvPr id="6" name="Picture 5"/>
          <p:cNvPicPr>
            <a:picLocks noChangeAspect="1"/>
          </p:cNvPicPr>
          <p:nvPr/>
        </p:nvPicPr>
        <p:blipFill>
          <a:blip r:embed="rId2"/>
          <a:stretch>
            <a:fillRect/>
          </a:stretch>
        </p:blipFill>
        <p:spPr>
          <a:xfrm>
            <a:off x="7430461" y="5002265"/>
            <a:ext cx="1500179" cy="1261375"/>
          </a:xfrm>
          <a:prstGeom prst="rect">
            <a:avLst/>
          </a:prstGeom>
        </p:spPr>
      </p:pic>
    </p:spTree>
    <p:extLst>
      <p:ext uri="{BB962C8B-B14F-4D97-AF65-F5344CB8AC3E}">
        <p14:creationId xmlns:p14="http://schemas.microsoft.com/office/powerpoint/2010/main" val="8524887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pilot S.T.E.M. programme in </a:t>
            </a:r>
            <a:r>
              <a:rPr lang="en-GB" dirty="0"/>
              <a:t>Primary Education</a:t>
            </a:r>
          </a:p>
        </p:txBody>
      </p:sp>
      <p:sp>
        <p:nvSpPr>
          <p:cNvPr id="3" name="Content Placeholder 2"/>
          <p:cNvSpPr>
            <a:spLocks noGrp="1"/>
          </p:cNvSpPr>
          <p:nvPr>
            <p:ph idx="1"/>
          </p:nvPr>
        </p:nvSpPr>
        <p:spPr>
          <a:xfrm>
            <a:off x="1009650" y="2112264"/>
            <a:ext cx="10603230" cy="3959352"/>
          </a:xfrm>
        </p:spPr>
        <p:txBody>
          <a:bodyPr>
            <a:noAutofit/>
          </a:bodyPr>
          <a:lstStyle/>
          <a:p>
            <a:r>
              <a:rPr lang="en-GB" sz="2400" dirty="0" smtClean="0"/>
              <a:t>A pilot STEM </a:t>
            </a:r>
            <a:r>
              <a:rPr lang="en-GB" sz="2400" dirty="0"/>
              <a:t>(Science, Technology, Engineering, and Mathematics) </a:t>
            </a:r>
            <a:r>
              <a:rPr lang="en-GB" sz="2400" dirty="0" smtClean="0"/>
              <a:t>Programme </a:t>
            </a:r>
            <a:r>
              <a:rPr lang="en-GB" sz="2400" dirty="0"/>
              <a:t>has been </a:t>
            </a:r>
            <a:r>
              <a:rPr lang="en-GB" sz="2400" dirty="0" smtClean="0"/>
              <a:t>introduced </a:t>
            </a:r>
            <a:r>
              <a:rPr lang="en-GB" sz="2400" dirty="0"/>
              <a:t>in eight primary </a:t>
            </a:r>
            <a:r>
              <a:rPr lang="en-GB" sz="2400" dirty="0" smtClean="0"/>
              <a:t>schools. It </a:t>
            </a:r>
            <a:r>
              <a:rPr lang="en-GB" sz="2400" dirty="0"/>
              <a:t>is also planned to be implemented in Secondary Education. </a:t>
            </a:r>
            <a:r>
              <a:rPr lang="en-GB" sz="2400" dirty="0" smtClean="0"/>
              <a:t>It </a:t>
            </a:r>
            <a:r>
              <a:rPr lang="en-GB" sz="2400" dirty="0"/>
              <a:t>promotes an integrated interdisciplinary approach to the learning process. Children are involved in activities that provide them with opportunities to utilize knowledge, concepts, processes and practices in the fields of Science, Technology, Engineering and Mathematics to address situations and issues related to the world of everyday life.</a:t>
            </a:r>
          </a:p>
        </p:txBody>
      </p:sp>
    </p:spTree>
    <p:extLst>
      <p:ext uri="{BB962C8B-B14F-4D97-AF65-F5344CB8AC3E}">
        <p14:creationId xmlns:p14="http://schemas.microsoft.com/office/powerpoint/2010/main" val="3691986465"/>
      </p:ext>
    </p:extLst>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0"/>
            <a:ext cx="10241280" cy="1234440"/>
          </a:xfrm>
        </p:spPr>
        <p:txBody>
          <a:bodyPr/>
          <a:lstStyle/>
          <a:p>
            <a:r>
              <a:rPr lang="en-GB" dirty="0" smtClean="0"/>
              <a:t>Other reforms:</a:t>
            </a:r>
            <a:endParaRPr lang="en-GB" dirty="0"/>
          </a:p>
        </p:txBody>
      </p:sp>
      <p:sp>
        <p:nvSpPr>
          <p:cNvPr id="3" name="Content Placeholder 2"/>
          <p:cNvSpPr>
            <a:spLocks noGrp="1"/>
          </p:cNvSpPr>
          <p:nvPr>
            <p:ph idx="1"/>
          </p:nvPr>
        </p:nvSpPr>
        <p:spPr>
          <a:xfrm>
            <a:off x="640080" y="1463040"/>
            <a:ext cx="11109960" cy="4567428"/>
          </a:xfrm>
        </p:spPr>
        <p:txBody>
          <a:bodyPr>
            <a:noAutofit/>
          </a:bodyPr>
          <a:lstStyle/>
          <a:p>
            <a:r>
              <a:rPr lang="en-GB" sz="2400" b="1" dirty="0" smtClean="0"/>
              <a:t>School Improvement Plan, including </a:t>
            </a:r>
            <a:r>
              <a:rPr lang="en-GB" sz="2400" b="1" dirty="0"/>
              <a:t>School Professional Learning Plan</a:t>
            </a:r>
            <a:endParaRPr lang="en-GB" sz="2400" b="1" dirty="0" smtClean="0"/>
          </a:p>
          <a:p>
            <a:pPr marL="0" indent="0">
              <a:buNone/>
            </a:pPr>
            <a:r>
              <a:rPr lang="en-US" sz="2400" dirty="0" smtClean="0"/>
              <a:t>(A very significant innovation that was introduced mainly due to inspectors’ suggestion. It increases teachers’ pedagogical autonomy and professionalism).</a:t>
            </a:r>
            <a:endParaRPr lang="en-GB" sz="2400" dirty="0"/>
          </a:p>
          <a:p>
            <a:r>
              <a:rPr lang="en-GB" sz="2400" dirty="0" smtClean="0"/>
              <a:t>The </a:t>
            </a:r>
            <a:r>
              <a:rPr lang="en-GB" sz="2400" dirty="0"/>
              <a:t>utilization of digital technology throughout all levels of education </a:t>
            </a:r>
            <a:r>
              <a:rPr lang="en-GB" sz="2400" dirty="0" smtClean="0"/>
              <a:t> </a:t>
            </a:r>
            <a:endParaRPr lang="en-GB" sz="2400" dirty="0"/>
          </a:p>
          <a:p>
            <a:r>
              <a:rPr lang="en-GB" sz="2400" dirty="0" smtClean="0"/>
              <a:t>Greater </a:t>
            </a:r>
            <a:r>
              <a:rPr lang="en-GB" sz="2400" dirty="0"/>
              <a:t>emphasis on sexual education and prevention against sexual abuse </a:t>
            </a:r>
            <a:r>
              <a:rPr lang="en-GB" sz="2400" dirty="0" smtClean="0"/>
              <a:t>(New Law, </a:t>
            </a:r>
            <a:r>
              <a:rPr lang="en-GB" sz="2400" dirty="0"/>
              <a:t>2023) </a:t>
            </a:r>
            <a:endParaRPr lang="en-GB" sz="2400" dirty="0" smtClean="0"/>
          </a:p>
          <a:p>
            <a:r>
              <a:rPr lang="en-GB" sz="2400" dirty="0" smtClean="0"/>
              <a:t>The </a:t>
            </a:r>
            <a:r>
              <a:rPr lang="en-GB" sz="2400" dirty="0"/>
              <a:t>adoption of free breakfast to elementary student beneficiaries according to set criteria </a:t>
            </a:r>
          </a:p>
          <a:p>
            <a:endParaRPr lang="en-GB" sz="2400" dirty="0"/>
          </a:p>
        </p:txBody>
      </p:sp>
      <p:sp>
        <p:nvSpPr>
          <p:cNvPr id="4" name="Rounded Rectangle 3"/>
          <p:cNvSpPr/>
          <p:nvPr/>
        </p:nvSpPr>
        <p:spPr>
          <a:xfrm>
            <a:off x="1371599" y="6071616"/>
            <a:ext cx="10515601" cy="418831"/>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hlinkClick r:id="rId2"/>
              </a:rPr>
              <a:t>https://</a:t>
            </a:r>
            <a:r>
              <a:rPr lang="en-GB" sz="1400" dirty="0" smtClean="0">
                <a:hlinkClick r:id="rId2"/>
              </a:rPr>
              <a:t>eurydice.eacea.ec.europa.eu/national-education-systems/cyprus/national-reforms-school-education#2022</a:t>
            </a:r>
            <a:r>
              <a:rPr lang="en-GB" sz="1400" dirty="0" smtClean="0"/>
              <a:t> </a:t>
            </a:r>
            <a:endParaRPr lang="en-GB" sz="1400" dirty="0"/>
          </a:p>
        </p:txBody>
      </p:sp>
    </p:spTree>
    <p:extLst>
      <p:ext uri="{BB962C8B-B14F-4D97-AF65-F5344CB8AC3E}">
        <p14:creationId xmlns:p14="http://schemas.microsoft.com/office/powerpoint/2010/main" val="19336576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 education reforms:</a:t>
            </a:r>
            <a:endParaRPr lang="en-GB" dirty="0"/>
          </a:p>
        </p:txBody>
      </p:sp>
      <p:sp>
        <p:nvSpPr>
          <p:cNvPr id="3" name="Content Placeholder 2"/>
          <p:cNvSpPr>
            <a:spLocks noGrp="1"/>
          </p:cNvSpPr>
          <p:nvPr>
            <p:ph idx="1"/>
          </p:nvPr>
        </p:nvSpPr>
        <p:spPr/>
        <p:txBody>
          <a:bodyPr>
            <a:normAutofit/>
          </a:bodyPr>
          <a:lstStyle/>
          <a:p>
            <a:r>
              <a:rPr lang="en-GB" sz="2400" dirty="0"/>
              <a:t>Currently, a dialogue is taking place with all stakeholders for important and radical changes in Special Education (Early identification and treatment of children's </a:t>
            </a:r>
            <a:r>
              <a:rPr lang="en-GB" sz="2400" dirty="0" smtClean="0"/>
              <a:t>problems</a:t>
            </a:r>
            <a:r>
              <a:rPr lang="el-GR" sz="2400" dirty="0" smtClean="0"/>
              <a:t>)</a:t>
            </a:r>
            <a:endParaRPr lang="en-GB" sz="2400" dirty="0"/>
          </a:p>
          <a:p>
            <a:r>
              <a:rPr lang="en-GB" sz="2400" dirty="0" smtClean="0"/>
              <a:t>Adoption </a:t>
            </a:r>
            <a:r>
              <a:rPr lang="en-GB" sz="2400" dirty="0"/>
              <a:t>of a plan for strengthening and reorganizing Special Education </a:t>
            </a:r>
          </a:p>
          <a:p>
            <a:r>
              <a:rPr lang="en-GB" sz="2400" dirty="0" smtClean="0"/>
              <a:t>Increase </a:t>
            </a:r>
            <a:r>
              <a:rPr lang="en-GB" sz="2400" dirty="0"/>
              <a:t>of the number of teachers in schools, especially in Special Education </a:t>
            </a:r>
          </a:p>
          <a:p>
            <a:r>
              <a:rPr lang="en-GB" sz="2400" dirty="0" smtClean="0"/>
              <a:t>Continuance </a:t>
            </a:r>
            <a:r>
              <a:rPr lang="en-GB" sz="2400" dirty="0"/>
              <a:t>and intensification of the efforts to integrate the children of Special education equally into regular classes </a:t>
            </a:r>
            <a:endParaRPr lang="en-GB" dirty="0"/>
          </a:p>
        </p:txBody>
      </p:sp>
      <p:sp>
        <p:nvSpPr>
          <p:cNvPr id="4" name="Rounded Rectangle 3"/>
          <p:cNvSpPr/>
          <p:nvPr/>
        </p:nvSpPr>
        <p:spPr>
          <a:xfrm>
            <a:off x="1371599" y="6071616"/>
            <a:ext cx="10515601" cy="418831"/>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Gill Sans Nova"/>
                <a:ea typeface="+mn-ea"/>
                <a:cs typeface="+mn-cs"/>
                <a:hlinkClick r:id="rId2"/>
              </a:rPr>
              <a:t>https://</a:t>
            </a:r>
            <a:r>
              <a:rPr kumimoji="0" lang="en-GB" sz="1400" b="0" i="0" u="none" strike="noStrike" kern="1200" cap="none" spc="0" normalizeH="0" baseline="0" noProof="0" dirty="0" smtClean="0">
                <a:ln>
                  <a:noFill/>
                </a:ln>
                <a:solidFill>
                  <a:srgbClr val="FFFFFF"/>
                </a:solidFill>
                <a:effectLst/>
                <a:uLnTx/>
                <a:uFillTx/>
                <a:latin typeface="Gill Sans Nova"/>
                <a:ea typeface="+mn-ea"/>
                <a:cs typeface="+mn-cs"/>
                <a:hlinkClick r:id="rId2"/>
              </a:rPr>
              <a:t>eurydice.eacea.ec.europa.eu/national-education-systems/cyprus/national-reforms-school-education#2022</a:t>
            </a:r>
            <a:r>
              <a:rPr kumimoji="0" lang="en-GB" sz="1400" b="0" i="0" u="none" strike="noStrike" kern="1200" cap="none" spc="0" normalizeH="0" baseline="0" noProof="0" dirty="0" smtClean="0">
                <a:ln>
                  <a:noFill/>
                </a:ln>
                <a:solidFill>
                  <a:srgbClr val="FFFFFF"/>
                </a:solidFill>
                <a:effectLst/>
                <a:uLnTx/>
                <a:uFillTx/>
                <a:latin typeface="Gill Sans Nova"/>
                <a:ea typeface="+mn-ea"/>
                <a:cs typeface="+mn-cs"/>
              </a:rPr>
              <a:t> </a:t>
            </a:r>
            <a:endParaRPr kumimoji="0" lang="en-GB" sz="1400" b="0" i="0" u="none" strike="noStrike" kern="1200" cap="none" spc="0" normalizeH="0" baseline="0" noProof="0" dirty="0">
              <a:ln>
                <a:noFill/>
              </a:ln>
              <a:solidFill>
                <a:srgbClr val="FFFFFF"/>
              </a:solidFill>
              <a:effectLst/>
              <a:uLnTx/>
              <a:uFillTx/>
              <a:latin typeface="Gill Sans Nova"/>
              <a:ea typeface="+mn-ea"/>
              <a:cs typeface="+mn-cs"/>
            </a:endParaRPr>
          </a:p>
        </p:txBody>
      </p:sp>
    </p:spTree>
    <p:extLst>
      <p:ext uri="{BB962C8B-B14F-4D97-AF65-F5344CB8AC3E}">
        <p14:creationId xmlns:p14="http://schemas.microsoft.com/office/powerpoint/2010/main" val="3376569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3ED3-222C-415A-B707-297C49E207F1}"/>
              </a:ext>
            </a:extLst>
          </p:cNvPr>
          <p:cNvSpPr>
            <a:spLocks noGrp="1"/>
          </p:cNvSpPr>
          <p:nvPr>
            <p:ph type="title"/>
          </p:nvPr>
        </p:nvSpPr>
        <p:spPr/>
        <p:txBody>
          <a:bodyPr/>
          <a:lstStyle/>
          <a:p>
            <a:r>
              <a:rPr lang="en-GB" dirty="0"/>
              <a:t>Inspectors </a:t>
            </a:r>
            <a:r>
              <a:rPr lang="en-GB" sz="3200" dirty="0"/>
              <a:t>(the law)</a:t>
            </a:r>
            <a:br>
              <a:rPr lang="en-GB" sz="3200" dirty="0"/>
            </a:br>
            <a:endParaRPr lang="x-none" sz="3200" dirty="0"/>
          </a:p>
        </p:txBody>
      </p:sp>
      <p:sp>
        <p:nvSpPr>
          <p:cNvPr id="3" name="Content Placeholder 2">
            <a:extLst>
              <a:ext uri="{FF2B5EF4-FFF2-40B4-BE49-F238E27FC236}">
                <a16:creationId xmlns:a16="http://schemas.microsoft.com/office/drawing/2014/main" id="{B721B441-A818-402C-9A41-1EA51EEF8CB3}"/>
              </a:ext>
            </a:extLst>
          </p:cNvPr>
          <p:cNvSpPr>
            <a:spLocks noGrp="1"/>
          </p:cNvSpPr>
          <p:nvPr>
            <p:ph idx="1"/>
          </p:nvPr>
        </p:nvSpPr>
        <p:spPr/>
        <p:txBody>
          <a:bodyPr>
            <a:normAutofit/>
          </a:bodyPr>
          <a:lstStyle/>
          <a:p>
            <a:r>
              <a:rPr lang="en-GB" sz="2800" dirty="0"/>
              <a:t>Inspectors carry out the policies of the Ministry of Education </a:t>
            </a:r>
          </a:p>
          <a:p>
            <a:r>
              <a:rPr lang="en-GB" sz="2800" dirty="0"/>
              <a:t> According to the current educational Law in Cyprus, Inspectors of Primary Education have three main duties:</a:t>
            </a:r>
          </a:p>
          <a:p>
            <a:pPr>
              <a:buFont typeface="Wingdings" panose="05000000000000000000" pitchFamily="2" charset="2"/>
              <a:buChar char="v"/>
            </a:pPr>
            <a:r>
              <a:rPr lang="en-GB" sz="2800" dirty="0"/>
              <a:t>	To advise teachers</a:t>
            </a:r>
          </a:p>
          <a:p>
            <a:pPr>
              <a:buFont typeface="Wingdings" panose="05000000000000000000" pitchFamily="2" charset="2"/>
              <a:buChar char="v"/>
            </a:pPr>
            <a:r>
              <a:rPr lang="en-GB" sz="2800" dirty="0"/>
              <a:t>	To help them develop professionally </a:t>
            </a:r>
          </a:p>
          <a:p>
            <a:pPr>
              <a:buFont typeface="Wingdings" panose="05000000000000000000" pitchFamily="2" charset="2"/>
              <a:buChar char="v"/>
            </a:pPr>
            <a:r>
              <a:rPr lang="en-GB" sz="2800" dirty="0"/>
              <a:t>	To assess them </a:t>
            </a:r>
            <a:r>
              <a:rPr lang="en-GB" sz="2400" dirty="0"/>
              <a:t>(</a:t>
            </a:r>
            <a:r>
              <a:rPr lang="en-GB" dirty="0"/>
              <a:t>Cyprus Republic, 2008, Law Κ.Δ.Π. 223/76 Ν.223).</a:t>
            </a:r>
          </a:p>
          <a:p>
            <a:endParaRPr lang="en-GB" dirty="0"/>
          </a:p>
          <a:p>
            <a:endParaRPr lang="en-GB" dirty="0"/>
          </a:p>
          <a:p>
            <a:endParaRPr lang="x-none" dirty="0"/>
          </a:p>
        </p:txBody>
      </p:sp>
    </p:spTree>
    <p:extLst>
      <p:ext uri="{BB962C8B-B14F-4D97-AF65-F5344CB8AC3E}">
        <p14:creationId xmlns:p14="http://schemas.microsoft.com/office/powerpoint/2010/main" val="39620797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EC5C-D30C-4D26-AD56-0755F9FEB97C}"/>
              </a:ext>
            </a:extLst>
          </p:cNvPr>
          <p:cNvSpPr>
            <a:spLocks noGrp="1"/>
          </p:cNvSpPr>
          <p:nvPr>
            <p:ph type="title"/>
          </p:nvPr>
        </p:nvSpPr>
        <p:spPr/>
        <p:txBody>
          <a:bodyPr/>
          <a:lstStyle/>
          <a:p>
            <a:r>
              <a:rPr lang="en-GB" dirty="0"/>
              <a:t>Inspectorate as a body of educational </a:t>
            </a:r>
            <a:r>
              <a:rPr lang="en-GB" dirty="0" smtClean="0"/>
              <a:t>policy(1)</a:t>
            </a:r>
            <a:endParaRPr lang="x-none" dirty="0"/>
          </a:p>
        </p:txBody>
      </p:sp>
      <p:sp>
        <p:nvSpPr>
          <p:cNvPr id="3" name="Content Placeholder 2">
            <a:extLst>
              <a:ext uri="{FF2B5EF4-FFF2-40B4-BE49-F238E27FC236}">
                <a16:creationId xmlns:a16="http://schemas.microsoft.com/office/drawing/2014/main" id="{C4B8D69F-D4DA-4F99-8ED9-1F2E3AD5406D}"/>
              </a:ext>
            </a:extLst>
          </p:cNvPr>
          <p:cNvSpPr>
            <a:spLocks noGrp="1"/>
          </p:cNvSpPr>
          <p:nvPr>
            <p:ph idx="1"/>
          </p:nvPr>
        </p:nvSpPr>
        <p:spPr>
          <a:xfrm>
            <a:off x="1371600" y="2112264"/>
            <a:ext cx="10241280" cy="3950208"/>
          </a:xfrm>
        </p:spPr>
        <p:txBody>
          <a:bodyPr>
            <a:noAutofit/>
          </a:bodyPr>
          <a:lstStyle/>
          <a:p>
            <a:r>
              <a:rPr lang="en-GB" sz="3200" dirty="0"/>
              <a:t>Inspectors act as a bridge between the schools and the superior authority. </a:t>
            </a:r>
          </a:p>
          <a:p>
            <a:r>
              <a:rPr lang="en-GB" sz="3200" dirty="0"/>
              <a:t>They </a:t>
            </a:r>
            <a:r>
              <a:rPr lang="en-GB" sz="3200" dirty="0" smtClean="0"/>
              <a:t>convey </a:t>
            </a:r>
            <a:r>
              <a:rPr lang="en-GB" sz="3200" dirty="0"/>
              <a:t>the opinions, the views, and suggestions of teachers to the </a:t>
            </a:r>
            <a:r>
              <a:rPr lang="en-GB" sz="3200" dirty="0" smtClean="0"/>
              <a:t>decision-making </a:t>
            </a:r>
            <a:r>
              <a:rPr lang="en-GB" sz="3200" dirty="0"/>
              <a:t>centre. </a:t>
            </a:r>
            <a:endParaRPr lang="el-GR" sz="3200" dirty="0" smtClean="0"/>
          </a:p>
          <a:p>
            <a:r>
              <a:rPr lang="en-GB" sz="3200" dirty="0" smtClean="0"/>
              <a:t>Inspectors are a significant part of the Ministry’s decision making process. </a:t>
            </a:r>
            <a:endParaRPr lang="en-GB" sz="3200" dirty="0"/>
          </a:p>
        </p:txBody>
      </p:sp>
    </p:spTree>
    <p:extLst>
      <p:ext uri="{BB962C8B-B14F-4D97-AF65-F5344CB8AC3E}">
        <p14:creationId xmlns:p14="http://schemas.microsoft.com/office/powerpoint/2010/main" val="3783303341"/>
      </p:ext>
    </p:extLst>
  </p:cSld>
  <p:clrMapOvr>
    <a:masterClrMapping/>
  </p:clrMapOvr>
  <mc:AlternateContent xmlns:mc="http://schemas.openxmlformats.org/markup-compatibility/2006" xmlns:p14="http://schemas.microsoft.com/office/powerpoint/2010/main">
    <mc:Choice Requires="p14">
      <p:transition spd="slow" p14:dur="17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EC5C-D30C-4D26-AD56-0755F9FEB97C}"/>
              </a:ext>
            </a:extLst>
          </p:cNvPr>
          <p:cNvSpPr>
            <a:spLocks noGrp="1"/>
          </p:cNvSpPr>
          <p:nvPr>
            <p:ph type="title"/>
          </p:nvPr>
        </p:nvSpPr>
        <p:spPr/>
        <p:txBody>
          <a:bodyPr/>
          <a:lstStyle/>
          <a:p>
            <a:r>
              <a:rPr lang="en-GB" dirty="0"/>
              <a:t>Inspectorate as a body of educational </a:t>
            </a:r>
            <a:r>
              <a:rPr lang="en-GB" dirty="0" smtClean="0"/>
              <a:t>policy(2)</a:t>
            </a:r>
            <a:endParaRPr lang="x-none" dirty="0"/>
          </a:p>
        </p:txBody>
      </p:sp>
      <p:sp>
        <p:nvSpPr>
          <p:cNvPr id="3" name="Content Placeholder 2">
            <a:extLst>
              <a:ext uri="{FF2B5EF4-FFF2-40B4-BE49-F238E27FC236}">
                <a16:creationId xmlns:a16="http://schemas.microsoft.com/office/drawing/2014/main" id="{C4B8D69F-D4DA-4F99-8ED9-1F2E3AD5406D}"/>
              </a:ext>
            </a:extLst>
          </p:cNvPr>
          <p:cNvSpPr>
            <a:spLocks noGrp="1"/>
          </p:cNvSpPr>
          <p:nvPr>
            <p:ph idx="1"/>
          </p:nvPr>
        </p:nvSpPr>
        <p:spPr>
          <a:xfrm>
            <a:off x="1371600" y="2112264"/>
            <a:ext cx="10241280" cy="3950208"/>
          </a:xfrm>
        </p:spPr>
        <p:txBody>
          <a:bodyPr>
            <a:noAutofit/>
          </a:bodyPr>
          <a:lstStyle/>
          <a:p>
            <a:r>
              <a:rPr lang="en-GB" sz="3200" dirty="0"/>
              <a:t>Inspectors </a:t>
            </a:r>
            <a:r>
              <a:rPr lang="en-GB" sz="3200" dirty="0" smtClean="0"/>
              <a:t>identify problems and challenges and suggest innovations</a:t>
            </a:r>
            <a:endParaRPr lang="en-GB" sz="3200" dirty="0"/>
          </a:p>
          <a:p>
            <a:r>
              <a:rPr lang="en-GB" sz="3200" dirty="0"/>
              <a:t>They </a:t>
            </a:r>
            <a:r>
              <a:rPr lang="en-GB" sz="3200" dirty="0" smtClean="0"/>
              <a:t>promote accountability within schools.</a:t>
            </a:r>
          </a:p>
          <a:p>
            <a:r>
              <a:rPr lang="en-GB" sz="3200" dirty="0" smtClean="0"/>
              <a:t>They encourage schools to share good practices </a:t>
            </a:r>
            <a:endParaRPr lang="el-GR" sz="3200" dirty="0" smtClean="0"/>
          </a:p>
          <a:p>
            <a:r>
              <a:rPr lang="en-GB" sz="3200" dirty="0" smtClean="0"/>
              <a:t>Inspectors play an important role in teachers’ in-service training. </a:t>
            </a:r>
            <a:endParaRPr lang="en-GB" sz="3200" dirty="0"/>
          </a:p>
        </p:txBody>
      </p:sp>
    </p:spTree>
    <p:extLst>
      <p:ext uri="{BB962C8B-B14F-4D97-AF65-F5344CB8AC3E}">
        <p14:creationId xmlns:p14="http://schemas.microsoft.com/office/powerpoint/2010/main" val="29502663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ACE2-37FF-40B5-BD14-39DD181F86D2}"/>
              </a:ext>
            </a:extLst>
          </p:cNvPr>
          <p:cNvSpPr>
            <a:spLocks noGrp="1"/>
          </p:cNvSpPr>
          <p:nvPr>
            <p:ph type="title"/>
          </p:nvPr>
        </p:nvSpPr>
        <p:spPr/>
        <p:txBody>
          <a:bodyPr/>
          <a:lstStyle/>
          <a:p>
            <a:r>
              <a:rPr lang="en-GB" dirty="0"/>
              <a:t>Purposes of the inspection</a:t>
            </a:r>
            <a:br>
              <a:rPr lang="en-GB" dirty="0"/>
            </a:br>
            <a:endParaRPr lang="x-none" dirty="0"/>
          </a:p>
        </p:txBody>
      </p:sp>
      <p:sp>
        <p:nvSpPr>
          <p:cNvPr id="3" name="Content Placeholder 2">
            <a:extLst>
              <a:ext uri="{FF2B5EF4-FFF2-40B4-BE49-F238E27FC236}">
                <a16:creationId xmlns:a16="http://schemas.microsoft.com/office/drawing/2014/main" id="{DBF7CE02-E3C6-4F7C-8BFB-3886302E4891}"/>
              </a:ext>
            </a:extLst>
          </p:cNvPr>
          <p:cNvSpPr>
            <a:spLocks noGrp="1"/>
          </p:cNvSpPr>
          <p:nvPr>
            <p:ph idx="1"/>
          </p:nvPr>
        </p:nvSpPr>
        <p:spPr/>
        <p:txBody>
          <a:bodyPr>
            <a:normAutofit fontScale="92500" lnSpcReduction="10000"/>
          </a:bodyPr>
          <a:lstStyle/>
          <a:p>
            <a:r>
              <a:rPr lang="en-GB" sz="4000" dirty="0" smtClean="0"/>
              <a:t>According to the Law, the </a:t>
            </a:r>
            <a:r>
              <a:rPr lang="en-GB" sz="4000" dirty="0"/>
              <a:t>main purpose of the inspection is to guide and assist the teaching staff, to coordinate the teaching work and to contribute to the evaluation of </a:t>
            </a:r>
            <a:r>
              <a:rPr lang="en-GB" sz="4000" dirty="0" smtClean="0"/>
              <a:t>teachers. </a:t>
            </a:r>
            <a:endParaRPr lang="en-GB" sz="4000" dirty="0"/>
          </a:p>
          <a:p>
            <a:pPr lvl="1"/>
            <a:r>
              <a:rPr lang="en-GB" sz="4000" dirty="0">
                <a:solidFill>
                  <a:schemeClr val="accent6">
                    <a:lumMod val="50000"/>
                  </a:schemeClr>
                </a:solidFill>
              </a:rPr>
              <a:t>Inspector as a mentor and as a </a:t>
            </a:r>
            <a:r>
              <a:rPr lang="en-GB" sz="4000" dirty="0" smtClean="0">
                <a:solidFill>
                  <a:schemeClr val="accent6">
                    <a:lumMod val="50000"/>
                  </a:schemeClr>
                </a:solidFill>
              </a:rPr>
              <a:t>consultant</a:t>
            </a:r>
            <a:endParaRPr lang="en-GB" sz="4000" dirty="0">
              <a:solidFill>
                <a:schemeClr val="accent6">
                  <a:lumMod val="50000"/>
                </a:schemeClr>
              </a:solidFill>
            </a:endParaRPr>
          </a:p>
          <a:p>
            <a:pPr lvl="1"/>
            <a:r>
              <a:rPr lang="en-GB" sz="4000" dirty="0">
                <a:solidFill>
                  <a:schemeClr val="accent4">
                    <a:lumMod val="50000"/>
                  </a:schemeClr>
                </a:solidFill>
              </a:rPr>
              <a:t>Inspector as an evaluator </a:t>
            </a:r>
            <a:endParaRPr lang="x-none" sz="4000" dirty="0">
              <a:solidFill>
                <a:schemeClr val="accent4">
                  <a:lumMod val="50000"/>
                </a:schemeClr>
              </a:solidFill>
            </a:endParaRPr>
          </a:p>
          <a:p>
            <a:endParaRPr lang="en-GB" sz="4000" dirty="0"/>
          </a:p>
          <a:p>
            <a:endParaRPr lang="x-none" dirty="0"/>
          </a:p>
        </p:txBody>
      </p:sp>
      <p:pic>
        <p:nvPicPr>
          <p:cNvPr id="4" name="Picture 3"/>
          <p:cNvPicPr>
            <a:picLocks noChangeAspect="1"/>
          </p:cNvPicPr>
          <p:nvPr/>
        </p:nvPicPr>
        <p:blipFill>
          <a:blip r:embed="rId3"/>
          <a:stretch>
            <a:fillRect/>
          </a:stretch>
        </p:blipFill>
        <p:spPr>
          <a:xfrm>
            <a:off x="8821270" y="5262958"/>
            <a:ext cx="1721224" cy="1225907"/>
          </a:xfrm>
          <a:prstGeom prst="rect">
            <a:avLst/>
          </a:prstGeom>
        </p:spPr>
      </p:pic>
    </p:spTree>
    <p:extLst>
      <p:ext uri="{BB962C8B-B14F-4D97-AF65-F5344CB8AC3E}">
        <p14:creationId xmlns:p14="http://schemas.microsoft.com/office/powerpoint/2010/main" val="1799616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BE05-F316-4079-8678-3B61706B534E}"/>
              </a:ext>
            </a:extLst>
          </p:cNvPr>
          <p:cNvSpPr>
            <a:spLocks noGrp="1"/>
          </p:cNvSpPr>
          <p:nvPr>
            <p:ph type="title"/>
          </p:nvPr>
        </p:nvSpPr>
        <p:spPr/>
        <p:txBody>
          <a:bodyPr>
            <a:normAutofit/>
          </a:bodyPr>
          <a:lstStyle/>
          <a:p>
            <a:r>
              <a:rPr lang="en-GB" dirty="0" smtClean="0"/>
              <a:t>“According </a:t>
            </a:r>
            <a:r>
              <a:rPr lang="en-GB" dirty="0"/>
              <a:t>to relevant </a:t>
            </a:r>
            <a:r>
              <a:rPr lang="en-GB" dirty="0" smtClean="0"/>
              <a:t>instructions </a:t>
            </a:r>
            <a:r>
              <a:rPr lang="en-GB" dirty="0"/>
              <a:t>an Inspector:</a:t>
            </a:r>
            <a:endParaRPr lang="x-none" dirty="0"/>
          </a:p>
        </p:txBody>
      </p:sp>
      <p:sp>
        <p:nvSpPr>
          <p:cNvPr id="3" name="Content Placeholder 2">
            <a:extLst>
              <a:ext uri="{FF2B5EF4-FFF2-40B4-BE49-F238E27FC236}">
                <a16:creationId xmlns:a16="http://schemas.microsoft.com/office/drawing/2014/main" id="{76C85EF8-2BB2-42D8-A7A2-D6A0EE8ECBB8}"/>
              </a:ext>
            </a:extLst>
          </p:cNvPr>
          <p:cNvSpPr>
            <a:spLocks noGrp="1"/>
          </p:cNvSpPr>
          <p:nvPr>
            <p:ph idx="1"/>
          </p:nvPr>
        </p:nvSpPr>
        <p:spPr>
          <a:xfrm>
            <a:off x="642257" y="2112264"/>
            <a:ext cx="11073493" cy="4117086"/>
          </a:xfrm>
        </p:spPr>
        <p:txBody>
          <a:bodyPr>
            <a:noAutofit/>
          </a:bodyPr>
          <a:lstStyle/>
          <a:p>
            <a:pPr marL="0" indent="0">
              <a:buNone/>
            </a:pPr>
            <a:r>
              <a:rPr lang="en-GB" sz="2400" dirty="0"/>
              <a:t>1. Undertakes the inspection of primary education schools and the inspection and guidance of the their teaching staff and works with school HTs  </a:t>
            </a:r>
            <a:r>
              <a:rPr lang="en-GB" sz="2400" b="1" dirty="0"/>
              <a:t>to address administrative and educational issues of schools</a:t>
            </a:r>
          </a:p>
          <a:p>
            <a:pPr marL="0" indent="0">
              <a:buNone/>
            </a:pPr>
            <a:r>
              <a:rPr lang="el-GR" sz="2400" dirty="0"/>
              <a:t>2.</a:t>
            </a:r>
            <a:r>
              <a:rPr lang="en-GB" sz="2400" dirty="0"/>
              <a:t> Actively participates in </a:t>
            </a:r>
            <a:r>
              <a:rPr lang="en-GB" sz="2400" b="1" dirty="0"/>
              <a:t>the organization and conduct of educational conferences and training courses for the teaching staff</a:t>
            </a:r>
            <a:r>
              <a:rPr lang="en-GB" sz="2400" dirty="0" smtClean="0"/>
              <a:t>. </a:t>
            </a:r>
          </a:p>
          <a:p>
            <a:pPr marL="0" indent="0">
              <a:buNone/>
            </a:pPr>
            <a:r>
              <a:rPr lang="el-GR" sz="2400" dirty="0" smtClean="0"/>
              <a:t>3</a:t>
            </a:r>
            <a:r>
              <a:rPr lang="en-GB" sz="2400" dirty="0" smtClean="0"/>
              <a:t>. Undertakes administrative and/or other specific tasks</a:t>
            </a:r>
          </a:p>
          <a:p>
            <a:pPr marL="0" indent="0">
              <a:buNone/>
            </a:pPr>
            <a:r>
              <a:rPr lang="el-GR" sz="2400" dirty="0" smtClean="0"/>
              <a:t>4</a:t>
            </a:r>
            <a:r>
              <a:rPr lang="en-GB" sz="2400" dirty="0" smtClean="0"/>
              <a:t>. Performs any other tasks assigned to him/her”</a:t>
            </a:r>
            <a:endParaRPr lang="en-GB" sz="2400" dirty="0"/>
          </a:p>
        </p:txBody>
      </p:sp>
    </p:spTree>
    <p:extLst>
      <p:ext uri="{BB962C8B-B14F-4D97-AF65-F5344CB8AC3E}">
        <p14:creationId xmlns:p14="http://schemas.microsoft.com/office/powerpoint/2010/main" val="17429839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focus of </a:t>
            </a:r>
            <a:r>
              <a:rPr lang="en-GB" dirty="0" smtClean="0"/>
              <a:t>inspectors</a:t>
            </a:r>
            <a:br>
              <a:rPr lang="en-GB" dirty="0" smtClean="0"/>
            </a:br>
            <a:r>
              <a:rPr lang="en-GB" dirty="0" smtClean="0"/>
              <a:t>the Current School Year :</a:t>
            </a:r>
            <a:endParaRPr lang="en-GB" dirty="0"/>
          </a:p>
        </p:txBody>
      </p:sp>
      <p:sp>
        <p:nvSpPr>
          <p:cNvPr id="3" name="Content Placeholder 2"/>
          <p:cNvSpPr>
            <a:spLocks noGrp="1"/>
          </p:cNvSpPr>
          <p:nvPr>
            <p:ph idx="1"/>
          </p:nvPr>
        </p:nvSpPr>
        <p:spPr/>
        <p:txBody>
          <a:bodyPr>
            <a:noAutofit/>
          </a:bodyPr>
          <a:lstStyle/>
          <a:p>
            <a:r>
              <a:rPr lang="en-GB" sz="2400" dirty="0" smtClean="0"/>
              <a:t>DRA.S.E</a:t>
            </a:r>
            <a:r>
              <a:rPr lang="en-GB" sz="2400" dirty="0"/>
              <a:t>.+ </a:t>
            </a:r>
            <a:r>
              <a:rPr lang="en-GB" sz="2400" dirty="0" smtClean="0"/>
              <a:t>program, for </a:t>
            </a:r>
            <a:r>
              <a:rPr lang="en-GB" sz="2400" dirty="0"/>
              <a:t>strengthening and effective integration of immigrant </a:t>
            </a:r>
            <a:r>
              <a:rPr lang="en-GB" sz="2400" dirty="0" smtClean="0"/>
              <a:t>students</a:t>
            </a:r>
          </a:p>
          <a:p>
            <a:r>
              <a:rPr lang="en-GB" sz="2400" dirty="0"/>
              <a:t> Teaching Greek as a second </a:t>
            </a:r>
            <a:r>
              <a:rPr lang="en-GB" sz="2400" dirty="0" smtClean="0"/>
              <a:t>language, in </a:t>
            </a:r>
            <a:r>
              <a:rPr lang="en-GB" sz="2400" dirty="0"/>
              <a:t>non DRA.S.E.+ </a:t>
            </a:r>
            <a:r>
              <a:rPr lang="en-GB" sz="2400" dirty="0" smtClean="0"/>
              <a:t>schools</a:t>
            </a:r>
            <a:endParaRPr lang="en-GB" sz="2400" dirty="0"/>
          </a:p>
          <a:p>
            <a:r>
              <a:rPr lang="en-GB" sz="2400" dirty="0"/>
              <a:t>Remedial teaching program for students at risk of illiteracy</a:t>
            </a:r>
          </a:p>
          <a:p>
            <a:r>
              <a:rPr lang="en-GB" sz="2400" b="1" dirty="0" smtClean="0"/>
              <a:t>Schools</a:t>
            </a:r>
            <a:r>
              <a:rPr lang="en-GB" sz="2400" b="1" dirty="0"/>
              <a:t>’ improvement plan</a:t>
            </a:r>
          </a:p>
          <a:p>
            <a:r>
              <a:rPr lang="en-GB" sz="2400" dirty="0"/>
              <a:t>Differentiation of teaching </a:t>
            </a:r>
            <a:r>
              <a:rPr lang="en-GB" dirty="0"/>
              <a:t>(Teachers’ workshops on “Differentiation of teaching</a:t>
            </a:r>
            <a:r>
              <a:rPr lang="en-GB" dirty="0" smtClean="0"/>
              <a:t>”)</a:t>
            </a:r>
          </a:p>
          <a:p>
            <a:r>
              <a:rPr lang="en-GB" sz="2400" dirty="0"/>
              <a:t>Modernization of Syllabi aiming at defining indicators for teaching differentiation and improving the achievement of each and every child</a:t>
            </a:r>
          </a:p>
          <a:p>
            <a:endParaRPr lang="en-GB" sz="2400" dirty="0"/>
          </a:p>
        </p:txBody>
      </p:sp>
    </p:spTree>
    <p:extLst>
      <p:ext uri="{BB962C8B-B14F-4D97-AF65-F5344CB8AC3E}">
        <p14:creationId xmlns:p14="http://schemas.microsoft.com/office/powerpoint/2010/main" val="9447549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888C1-2108-4795-8BDA-EC60DBAC05F1}"/>
              </a:ext>
            </a:extLst>
          </p:cNvPr>
          <p:cNvSpPr>
            <a:spLocks noGrp="1"/>
          </p:cNvSpPr>
          <p:nvPr>
            <p:ph type="title"/>
          </p:nvPr>
        </p:nvSpPr>
        <p:spPr>
          <a:xfrm>
            <a:off x="731520" y="795528"/>
            <a:ext cx="10881360" cy="1234440"/>
          </a:xfrm>
        </p:spPr>
        <p:txBody>
          <a:bodyPr/>
          <a:lstStyle/>
          <a:p>
            <a:r>
              <a:rPr lang="en-US" dirty="0"/>
              <a:t>Content of the presentation</a:t>
            </a:r>
            <a:endParaRPr lang="x-none" dirty="0"/>
          </a:p>
        </p:txBody>
      </p:sp>
      <p:sp>
        <p:nvSpPr>
          <p:cNvPr id="3" name="Content Placeholder 2">
            <a:extLst>
              <a:ext uri="{FF2B5EF4-FFF2-40B4-BE49-F238E27FC236}">
                <a16:creationId xmlns:a16="http://schemas.microsoft.com/office/drawing/2014/main" id="{AB189BF8-195B-46E0-9227-E3EEFD2DE84C}"/>
              </a:ext>
            </a:extLst>
          </p:cNvPr>
          <p:cNvSpPr>
            <a:spLocks noGrp="1"/>
          </p:cNvSpPr>
          <p:nvPr>
            <p:ph idx="1"/>
          </p:nvPr>
        </p:nvSpPr>
        <p:spPr/>
        <p:txBody>
          <a:bodyPr>
            <a:normAutofit/>
          </a:bodyPr>
          <a:lstStyle/>
          <a:p>
            <a:r>
              <a:rPr lang="en-US" sz="2800" dirty="0" smtClean="0"/>
              <a:t>Key features of the Cyprus Education System</a:t>
            </a:r>
            <a:endParaRPr lang="el-GR" sz="2800" dirty="0" smtClean="0"/>
          </a:p>
          <a:p>
            <a:r>
              <a:rPr lang="en-US" sz="2800" dirty="0" err="1"/>
              <a:t>Centralised</a:t>
            </a:r>
            <a:r>
              <a:rPr lang="en-US" sz="2800" dirty="0"/>
              <a:t> education </a:t>
            </a:r>
            <a:r>
              <a:rPr lang="en-US" sz="2800" dirty="0" smtClean="0"/>
              <a:t>governance</a:t>
            </a:r>
            <a:r>
              <a:rPr lang="el-GR" sz="2800" dirty="0"/>
              <a:t> </a:t>
            </a:r>
            <a:endParaRPr lang="en-US" sz="2800" dirty="0" smtClean="0"/>
          </a:p>
          <a:p>
            <a:r>
              <a:rPr lang="en-US" sz="2800" dirty="0" smtClean="0"/>
              <a:t>The evolving Landscape of Education</a:t>
            </a:r>
            <a:endParaRPr lang="en-US" sz="2800" dirty="0"/>
          </a:p>
          <a:p>
            <a:r>
              <a:rPr lang="en-GB" sz="2800" dirty="0" smtClean="0"/>
              <a:t>How </a:t>
            </a:r>
            <a:r>
              <a:rPr lang="en-GB" sz="2800" dirty="0"/>
              <a:t>the Ministry of </a:t>
            </a:r>
            <a:r>
              <a:rPr lang="en-GB" sz="2800" dirty="0" smtClean="0"/>
              <a:t>Education deals </a:t>
            </a:r>
            <a:r>
              <a:rPr lang="en-GB" sz="2800" dirty="0"/>
              <a:t>with constant change</a:t>
            </a:r>
          </a:p>
          <a:p>
            <a:r>
              <a:rPr lang="en-US" sz="2800" dirty="0"/>
              <a:t>Inspectors’ duties and responsibilities </a:t>
            </a:r>
          </a:p>
          <a:p>
            <a:r>
              <a:rPr lang="en-GB" sz="2800" dirty="0" smtClean="0"/>
              <a:t>How inspectors are supporting schools</a:t>
            </a:r>
            <a:endParaRPr lang="en-GB" sz="2800" dirty="0"/>
          </a:p>
          <a:p>
            <a:endParaRPr lang="en-GB" dirty="0"/>
          </a:p>
          <a:p>
            <a:endParaRPr lang="en-US" dirty="0"/>
          </a:p>
          <a:p>
            <a:endParaRPr lang="x-none" dirty="0"/>
          </a:p>
        </p:txBody>
      </p:sp>
    </p:spTree>
    <p:extLst>
      <p:ext uri="{BB962C8B-B14F-4D97-AF65-F5344CB8AC3E}">
        <p14:creationId xmlns:p14="http://schemas.microsoft.com/office/powerpoint/2010/main" val="340199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modernization of syllabi </a:t>
            </a:r>
          </a:p>
        </p:txBody>
      </p:sp>
      <p:sp>
        <p:nvSpPr>
          <p:cNvPr id="3" name="Content Placeholder 2"/>
          <p:cNvSpPr>
            <a:spLocks noGrp="1"/>
          </p:cNvSpPr>
          <p:nvPr>
            <p:ph idx="1"/>
          </p:nvPr>
        </p:nvSpPr>
        <p:spPr/>
        <p:txBody>
          <a:bodyPr>
            <a:normAutofit fontScale="92500" lnSpcReduction="20000"/>
          </a:bodyPr>
          <a:lstStyle/>
          <a:p>
            <a:r>
              <a:rPr lang="en-GB" sz="3200" dirty="0"/>
              <a:t>R</a:t>
            </a:r>
            <a:r>
              <a:rPr lang="en-GB" sz="3200" dirty="0" smtClean="0"/>
              <a:t>ationalization </a:t>
            </a:r>
            <a:r>
              <a:rPr lang="en-GB" sz="3200" dirty="0"/>
              <a:t>of the curriculum</a:t>
            </a:r>
            <a:r>
              <a:rPr lang="en-GB" sz="3200" dirty="0" smtClean="0"/>
              <a:t>,</a:t>
            </a:r>
          </a:p>
          <a:p>
            <a:r>
              <a:rPr lang="en-GB" sz="3200" dirty="0" smtClean="0"/>
              <a:t>Updating</a:t>
            </a:r>
            <a:r>
              <a:rPr lang="en-GB" sz="3200" dirty="0"/>
              <a:t>, limiting it to the necessary, to the core knowledge, aiming at a modern, new educational system, which promotes the abilities, skills and knowledge of each </a:t>
            </a:r>
            <a:r>
              <a:rPr lang="en-GB" sz="3200" dirty="0" smtClean="0"/>
              <a:t>child </a:t>
            </a:r>
          </a:p>
          <a:p>
            <a:r>
              <a:rPr lang="en-GB" sz="3200" dirty="0" smtClean="0"/>
              <a:t>Committees: academics, qualified teachers on secondment, teachers’ union representative. Chaired by inspectors. </a:t>
            </a:r>
            <a:endParaRPr lang="en-GB" dirty="0" smtClean="0"/>
          </a:p>
          <a:p>
            <a:pPr marL="0" indent="0">
              <a:buNone/>
            </a:pPr>
            <a:endParaRPr lang="en-GB" dirty="0"/>
          </a:p>
        </p:txBody>
      </p:sp>
    </p:spTree>
    <p:extLst>
      <p:ext uri="{BB962C8B-B14F-4D97-AF65-F5344CB8AC3E}">
        <p14:creationId xmlns:p14="http://schemas.microsoft.com/office/powerpoint/2010/main" val="19025215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assessment and feedback</a:t>
            </a:r>
            <a:br>
              <a:rPr lang="en-GB" dirty="0" smtClean="0"/>
            </a:br>
            <a:endParaRPr lang="en-GB" dirty="0"/>
          </a:p>
        </p:txBody>
      </p:sp>
      <p:sp>
        <p:nvSpPr>
          <p:cNvPr id="3" name="Content Placeholder 2"/>
          <p:cNvSpPr>
            <a:spLocks noGrp="1"/>
          </p:cNvSpPr>
          <p:nvPr>
            <p:ph idx="1"/>
          </p:nvPr>
        </p:nvSpPr>
        <p:spPr>
          <a:xfrm>
            <a:off x="944880" y="2029968"/>
            <a:ext cx="10241280" cy="3959352"/>
          </a:xfrm>
        </p:spPr>
        <p:txBody>
          <a:bodyPr/>
          <a:lstStyle/>
          <a:p>
            <a:r>
              <a:rPr lang="en-GB" sz="2800" dirty="0" smtClean="0"/>
              <a:t>Inspectors assess the quality of teaching, learning and school management</a:t>
            </a:r>
          </a:p>
          <a:p>
            <a:r>
              <a:rPr lang="en-GB" sz="2800" dirty="0"/>
              <a:t>P</a:t>
            </a:r>
            <a:r>
              <a:rPr lang="en-GB" sz="2800" dirty="0" smtClean="0"/>
              <a:t>rovide </a:t>
            </a:r>
            <a:r>
              <a:rPr lang="en-GB" sz="2800" dirty="0"/>
              <a:t>constructive feedback to school leaders, teachers, and staff.</a:t>
            </a:r>
          </a:p>
          <a:p>
            <a:r>
              <a:rPr lang="en-GB" sz="2800" dirty="0" smtClean="0"/>
              <a:t>Recommendations </a:t>
            </a:r>
            <a:r>
              <a:rPr lang="en-GB" sz="2800" dirty="0"/>
              <a:t>for improvement are based on evidence gathered </a:t>
            </a:r>
            <a:r>
              <a:rPr lang="en-GB" sz="2800" dirty="0" smtClean="0"/>
              <a:t>(mostly through observation) during </a:t>
            </a:r>
            <a:r>
              <a:rPr lang="en-GB" sz="2800" dirty="0"/>
              <a:t>inspections.</a:t>
            </a:r>
          </a:p>
          <a:p>
            <a:endParaRPr lang="en-GB" dirty="0"/>
          </a:p>
        </p:txBody>
      </p:sp>
    </p:spTree>
    <p:extLst>
      <p:ext uri="{BB962C8B-B14F-4D97-AF65-F5344CB8AC3E}">
        <p14:creationId xmlns:p14="http://schemas.microsoft.com/office/powerpoint/2010/main" val="968860509"/>
      </p:ext>
    </p:extLst>
  </p:cSld>
  <p:clrMapOvr>
    <a:masterClrMapping/>
  </p:clrMapOvr>
  <mc:AlternateContent xmlns:mc="http://schemas.openxmlformats.org/markup-compatibility/2006" xmlns:p14="http://schemas.microsoft.com/office/powerpoint/2010/main">
    <mc:Choice Requires="p14">
      <p:transition spd="slow" p14:dur="1750">
        <p14:shred/>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482" y="795528"/>
            <a:ext cx="10465398" cy="1234440"/>
          </a:xfrm>
        </p:spPr>
        <p:txBody>
          <a:bodyPr>
            <a:normAutofit/>
          </a:bodyPr>
          <a:lstStyle/>
          <a:p>
            <a:r>
              <a:rPr lang="en-GB" dirty="0" smtClean="0"/>
              <a:t>identifying areas for improvement</a:t>
            </a:r>
            <a:endParaRPr lang="en-GB" sz="3100" dirty="0">
              <a:solidFill>
                <a:schemeClr val="accent6">
                  <a:lumMod val="75000"/>
                </a:schemeClr>
              </a:solidFill>
            </a:endParaRPr>
          </a:p>
        </p:txBody>
      </p:sp>
      <p:sp>
        <p:nvSpPr>
          <p:cNvPr id="3" name="Content Placeholder 2"/>
          <p:cNvSpPr>
            <a:spLocks noGrp="1"/>
          </p:cNvSpPr>
          <p:nvPr>
            <p:ph idx="1"/>
          </p:nvPr>
        </p:nvSpPr>
        <p:spPr/>
        <p:txBody>
          <a:bodyPr>
            <a:normAutofit fontScale="85000" lnSpcReduction="20000"/>
          </a:bodyPr>
          <a:lstStyle/>
          <a:p>
            <a:r>
              <a:rPr lang="en-GB" sz="3200" dirty="0" smtClean="0"/>
              <a:t>Inspectors identify </a:t>
            </a:r>
            <a:r>
              <a:rPr lang="en-GB" sz="3200" dirty="0"/>
              <a:t>strengths and weaknesses in various aspects of the school.</a:t>
            </a:r>
          </a:p>
          <a:p>
            <a:r>
              <a:rPr lang="en-GB" sz="3200" dirty="0"/>
              <a:t>P</a:t>
            </a:r>
            <a:r>
              <a:rPr lang="en-GB" sz="3200" dirty="0" smtClean="0"/>
              <a:t>inpoint areas, </a:t>
            </a:r>
            <a:r>
              <a:rPr lang="en-GB" sz="3200" dirty="0"/>
              <a:t>where academic performance can be enhanced.</a:t>
            </a:r>
          </a:p>
          <a:p>
            <a:r>
              <a:rPr lang="en-GB" sz="3200" dirty="0" smtClean="0"/>
              <a:t>This </a:t>
            </a:r>
            <a:r>
              <a:rPr lang="en-GB" sz="3200" dirty="0"/>
              <a:t>includes </a:t>
            </a:r>
            <a:r>
              <a:rPr lang="en-GB" sz="3200" dirty="0" smtClean="0"/>
              <a:t>lesson </a:t>
            </a:r>
            <a:r>
              <a:rPr lang="en-GB" sz="3200" dirty="0"/>
              <a:t>design, teaching methods, and student support</a:t>
            </a:r>
            <a:r>
              <a:rPr lang="en-GB" sz="3200" dirty="0" smtClean="0"/>
              <a:t>.</a:t>
            </a:r>
          </a:p>
          <a:p>
            <a:r>
              <a:rPr lang="en-GB" sz="3200" dirty="0" smtClean="0"/>
              <a:t>Help </a:t>
            </a:r>
            <a:r>
              <a:rPr lang="en-GB" sz="3200" dirty="0"/>
              <a:t>build the capacity of </a:t>
            </a:r>
            <a:r>
              <a:rPr lang="en-GB" sz="3200" dirty="0" smtClean="0"/>
              <a:t>schools, by providing </a:t>
            </a:r>
            <a:r>
              <a:rPr lang="en-GB" sz="3200" dirty="0"/>
              <a:t>guidance on effective teaching methods, leadership, and </a:t>
            </a:r>
            <a:r>
              <a:rPr lang="en-GB" sz="3200" dirty="0" smtClean="0"/>
              <a:t>organizational management (capacity building).</a:t>
            </a:r>
            <a:endParaRPr lang="en-GB" sz="3200" dirty="0"/>
          </a:p>
          <a:p>
            <a:endParaRPr lang="en-GB" sz="3200" dirty="0"/>
          </a:p>
          <a:p>
            <a:endParaRPr lang="en-GB" dirty="0"/>
          </a:p>
        </p:txBody>
      </p:sp>
    </p:spTree>
    <p:extLst>
      <p:ext uri="{BB962C8B-B14F-4D97-AF65-F5344CB8AC3E}">
        <p14:creationId xmlns:p14="http://schemas.microsoft.com/office/powerpoint/2010/main" val="1111702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71728"/>
            <a:ext cx="10241280" cy="1234440"/>
          </a:xfrm>
        </p:spPr>
        <p:txBody>
          <a:bodyPr>
            <a:normAutofit fontScale="90000"/>
          </a:bodyPr>
          <a:lstStyle/>
          <a:p>
            <a:r>
              <a:rPr lang="en-GB" dirty="0" smtClean="0"/>
              <a:t>promoting school’s self-evaluation and improvement</a:t>
            </a: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518160" y="1488948"/>
            <a:ext cx="11277600" cy="5334000"/>
          </a:xfrm>
        </p:spPr>
        <p:txBody>
          <a:bodyPr>
            <a:normAutofit/>
          </a:bodyPr>
          <a:lstStyle/>
          <a:p>
            <a:r>
              <a:rPr lang="en-GB" sz="2400" dirty="0" smtClean="0"/>
              <a:t>Inspectors encourage </a:t>
            </a:r>
            <a:r>
              <a:rPr lang="en-GB" sz="2400" dirty="0"/>
              <a:t>schools to engage in self-evaluation.</a:t>
            </a:r>
          </a:p>
          <a:p>
            <a:r>
              <a:rPr lang="en-GB" sz="2400" dirty="0" smtClean="0"/>
              <a:t>Schools </a:t>
            </a:r>
            <a:r>
              <a:rPr lang="en-GB" sz="2400" dirty="0"/>
              <a:t>reflect on their practices, identify areas for improvement, and develop </a:t>
            </a:r>
            <a:r>
              <a:rPr lang="en-GB" sz="2400" dirty="0" smtClean="0"/>
              <a:t>and apply action </a:t>
            </a:r>
            <a:r>
              <a:rPr lang="en-GB" sz="2400" dirty="0"/>
              <a:t>plans.</a:t>
            </a:r>
          </a:p>
          <a:p>
            <a:r>
              <a:rPr lang="en-GB" sz="2400" dirty="0"/>
              <a:t>S</a:t>
            </a:r>
            <a:r>
              <a:rPr lang="en-GB" sz="2400" dirty="0" smtClean="0"/>
              <a:t>elf-assessment </a:t>
            </a:r>
            <a:r>
              <a:rPr lang="en-GB" sz="2400" dirty="0"/>
              <a:t>process contributes to better academic outcomes</a:t>
            </a:r>
            <a:r>
              <a:rPr lang="en-GB" sz="2400" dirty="0" smtClean="0"/>
              <a:t>.</a:t>
            </a:r>
          </a:p>
          <a:p>
            <a:r>
              <a:rPr lang="en-GB" sz="2400" dirty="0" smtClean="0"/>
              <a:t>It is aligned </a:t>
            </a:r>
            <a:r>
              <a:rPr lang="en-GB" sz="2400" dirty="0"/>
              <a:t>with the effort to formulate a </a:t>
            </a:r>
            <a:r>
              <a:rPr lang="en-GB" sz="2400" dirty="0" smtClean="0"/>
              <a:t>school </a:t>
            </a:r>
            <a:r>
              <a:rPr lang="en-GB" sz="2400" dirty="0"/>
              <a:t>self-evaluation plan as recently decided by the Council of Ministers (ongoing process</a:t>
            </a:r>
            <a:r>
              <a:rPr lang="en-GB" sz="2400" dirty="0" smtClean="0"/>
              <a:t>) </a:t>
            </a:r>
            <a:r>
              <a:rPr lang="en-GB" sz="2400" dirty="0"/>
              <a:t>and self-improvement.</a:t>
            </a:r>
          </a:p>
          <a:p>
            <a:r>
              <a:rPr lang="en-GB" sz="2400" dirty="0"/>
              <a:t>Establishing </a:t>
            </a:r>
            <a:r>
              <a:rPr lang="en-GB" sz="2400" dirty="0" smtClean="0"/>
              <a:t>the </a:t>
            </a:r>
            <a:r>
              <a:rPr lang="en-GB" sz="2400" dirty="0"/>
              <a:t>culture of school self-evaluation </a:t>
            </a:r>
            <a:r>
              <a:rPr lang="en-GB" sz="2400" dirty="0" smtClean="0"/>
              <a:t>and self-improvement, is </a:t>
            </a:r>
            <a:r>
              <a:rPr lang="en-GB" sz="2400" dirty="0"/>
              <a:t>the </a:t>
            </a:r>
            <a:r>
              <a:rPr lang="en-GB" sz="2400" dirty="0" smtClean="0"/>
              <a:t>goal.</a:t>
            </a:r>
          </a:p>
          <a:p>
            <a:r>
              <a:rPr lang="en-US" sz="2400" dirty="0" smtClean="0"/>
              <a:t>Encourage schools to connect the self-improvement process with in-service training.</a:t>
            </a:r>
            <a:endParaRPr lang="en-GB" sz="2400" dirty="0"/>
          </a:p>
        </p:txBody>
      </p:sp>
    </p:spTree>
    <p:extLst>
      <p:ext uri="{BB962C8B-B14F-4D97-AF65-F5344CB8AC3E}">
        <p14:creationId xmlns:p14="http://schemas.microsoft.com/office/powerpoint/2010/main" val="3453770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480" y="306951"/>
            <a:ext cx="10241280" cy="1234440"/>
          </a:xfrm>
        </p:spPr>
        <p:txBody>
          <a:bodyPr>
            <a:normAutofit/>
          </a:bodyPr>
          <a:lstStyle/>
          <a:p>
            <a:r>
              <a:rPr lang="en-GB" dirty="0" smtClean="0"/>
              <a:t>accountability and pressure </a:t>
            </a:r>
            <a:endParaRPr lang="en-GB" dirty="0"/>
          </a:p>
        </p:txBody>
      </p:sp>
      <p:sp>
        <p:nvSpPr>
          <p:cNvPr id="3" name="Content Placeholder 2"/>
          <p:cNvSpPr>
            <a:spLocks noGrp="1"/>
          </p:cNvSpPr>
          <p:nvPr>
            <p:ph idx="1"/>
          </p:nvPr>
        </p:nvSpPr>
        <p:spPr>
          <a:xfrm>
            <a:off x="1371600" y="1691640"/>
            <a:ext cx="10241280" cy="4379976"/>
          </a:xfrm>
        </p:spPr>
        <p:txBody>
          <a:bodyPr>
            <a:normAutofit fontScale="85000" lnSpcReduction="10000"/>
          </a:bodyPr>
          <a:lstStyle/>
          <a:p>
            <a:pPr marL="0" indent="0">
              <a:buNone/>
            </a:pPr>
            <a:endParaRPr lang="en-GB" sz="2400" dirty="0"/>
          </a:p>
          <a:p>
            <a:r>
              <a:rPr lang="en-US" sz="2800" dirty="0"/>
              <a:t>Two-year probation period for teachers. Permanent position after that</a:t>
            </a:r>
            <a:r>
              <a:rPr lang="en-US" sz="2800" dirty="0" smtClean="0"/>
              <a:t>.  Numerical assessment: 12 years, 13, 15, 17 years etc.</a:t>
            </a:r>
            <a:endParaRPr lang="en-GB" sz="2800" dirty="0"/>
          </a:p>
          <a:p>
            <a:r>
              <a:rPr lang="en-GB" sz="2800" dirty="0" smtClean="0"/>
              <a:t>Every inspector (indirectly) promotes the sense of accountability </a:t>
            </a:r>
            <a:r>
              <a:rPr lang="en-GB" sz="2800" dirty="0"/>
              <a:t>for schools</a:t>
            </a:r>
            <a:r>
              <a:rPr lang="en-GB" sz="2800" dirty="0" smtClean="0"/>
              <a:t>.</a:t>
            </a:r>
          </a:p>
          <a:p>
            <a:r>
              <a:rPr lang="en-GB" sz="2800" dirty="0" smtClean="0"/>
              <a:t>A pool of data gathered from each school (first, third, sixth grades) </a:t>
            </a:r>
          </a:p>
          <a:p>
            <a:r>
              <a:rPr lang="en-GB" sz="2800" dirty="0" smtClean="0"/>
              <a:t>In most cases the </a:t>
            </a:r>
            <a:r>
              <a:rPr lang="en-GB" sz="2800" dirty="0"/>
              <a:t>pressure to meet inspection criteria motivates schools to </a:t>
            </a:r>
            <a:r>
              <a:rPr lang="en-GB" sz="2800" dirty="0" smtClean="0"/>
              <a:t>improve, since everyone knows </a:t>
            </a:r>
            <a:r>
              <a:rPr lang="en-GB" sz="2800" dirty="0"/>
              <a:t>each other </a:t>
            </a:r>
            <a:r>
              <a:rPr lang="en-GB" sz="2800" dirty="0" smtClean="0"/>
              <a:t>in Cyprus (issue </a:t>
            </a:r>
            <a:r>
              <a:rPr lang="en-GB" sz="2800" dirty="0"/>
              <a:t>of maintaining the reputation and name of teachers, </a:t>
            </a:r>
            <a:r>
              <a:rPr lang="en-GB" sz="2800" dirty="0" smtClean="0"/>
              <a:t>directors </a:t>
            </a:r>
            <a:r>
              <a:rPr lang="en-GB" sz="2800" dirty="0" err="1" smtClean="0"/>
              <a:t>etc</a:t>
            </a:r>
            <a:r>
              <a:rPr lang="en-GB" sz="2800" dirty="0" smtClean="0"/>
              <a:t>).</a:t>
            </a:r>
            <a:endParaRPr lang="en-GB" sz="2800" dirty="0"/>
          </a:p>
        </p:txBody>
      </p:sp>
    </p:spTree>
    <p:extLst>
      <p:ext uri="{BB962C8B-B14F-4D97-AF65-F5344CB8AC3E}">
        <p14:creationId xmlns:p14="http://schemas.microsoft.com/office/powerpoint/2010/main" val="4115622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INSPECTORS and student achievement </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endParaRPr lang="en-GB" sz="2400" dirty="0"/>
          </a:p>
          <a:p>
            <a:r>
              <a:rPr lang="en-GB" sz="3000" dirty="0" smtClean="0"/>
              <a:t>Inspectors</a:t>
            </a:r>
            <a:r>
              <a:rPr lang="en-GB" sz="3000" dirty="0"/>
              <a:t>’ recommendations directly impact teaching practices and student learning.</a:t>
            </a:r>
          </a:p>
          <a:p>
            <a:r>
              <a:rPr lang="en-GB" sz="3000" dirty="0" smtClean="0"/>
              <a:t>Support </a:t>
            </a:r>
            <a:r>
              <a:rPr lang="en-GB" sz="3000" dirty="0"/>
              <a:t>for Neglected </a:t>
            </a:r>
            <a:r>
              <a:rPr lang="en-GB" sz="3000" dirty="0" smtClean="0"/>
              <a:t>Students, by highlighting </a:t>
            </a:r>
            <a:r>
              <a:rPr lang="en-GB" sz="3000" dirty="0"/>
              <a:t>areas where schools can better support students.</a:t>
            </a:r>
          </a:p>
          <a:p>
            <a:r>
              <a:rPr lang="en-GB" sz="3000" dirty="0" smtClean="0"/>
              <a:t>Additional </a:t>
            </a:r>
            <a:r>
              <a:rPr lang="en-GB" sz="3000" dirty="0"/>
              <a:t>support, such as </a:t>
            </a:r>
            <a:r>
              <a:rPr lang="el-GR" sz="3000" dirty="0" smtClean="0"/>
              <a:t> </a:t>
            </a:r>
            <a:r>
              <a:rPr lang="en-GB" sz="3000" dirty="0" smtClean="0"/>
              <a:t> Committees to Support specific students</a:t>
            </a:r>
            <a:r>
              <a:rPr lang="el-GR" sz="3000" dirty="0" smtClean="0"/>
              <a:t>, </a:t>
            </a:r>
            <a:r>
              <a:rPr lang="en-GB" sz="3000" dirty="0" smtClean="0"/>
              <a:t>collaboration with other parties/stakeholders, psychology</a:t>
            </a:r>
            <a:r>
              <a:rPr lang="el-GR" sz="3000" dirty="0" smtClean="0"/>
              <a:t>  </a:t>
            </a:r>
            <a:r>
              <a:rPr lang="en-GB" sz="3000" dirty="0" smtClean="0"/>
              <a:t>counselling </a:t>
            </a:r>
            <a:r>
              <a:rPr lang="en-GB" sz="3000" dirty="0"/>
              <a:t>and one-on-one assistance, can help neglected children improve their </a:t>
            </a:r>
            <a:r>
              <a:rPr lang="en-GB" sz="3000" dirty="0" smtClean="0"/>
              <a:t>behaviour </a:t>
            </a:r>
            <a:r>
              <a:rPr lang="en-GB" sz="3000" dirty="0"/>
              <a:t>and academic </a:t>
            </a:r>
            <a:r>
              <a:rPr lang="en-GB" sz="3000" dirty="0" smtClean="0"/>
              <a:t>performance.</a:t>
            </a:r>
            <a:endParaRPr lang="en-GB" sz="3000" dirty="0"/>
          </a:p>
        </p:txBody>
      </p:sp>
    </p:spTree>
    <p:extLst>
      <p:ext uri="{BB962C8B-B14F-4D97-AF65-F5344CB8AC3E}">
        <p14:creationId xmlns:p14="http://schemas.microsoft.com/office/powerpoint/2010/main" val="15175501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129" y="519953"/>
            <a:ext cx="10375751" cy="1592311"/>
          </a:xfrm>
        </p:spPr>
        <p:txBody>
          <a:bodyPr>
            <a:normAutofit fontScale="90000"/>
          </a:bodyPr>
          <a:lstStyle/>
          <a:p>
            <a:r>
              <a:rPr lang="en-GB" dirty="0" smtClean="0"/>
              <a:t> evaluation of school-  educational work</a:t>
            </a:r>
            <a:r>
              <a:rPr lang="en-GB" dirty="0"/>
              <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dirty="0" smtClean="0"/>
              <a:t>Evaluation </a:t>
            </a:r>
            <a:r>
              <a:rPr lang="en-GB" dirty="0"/>
              <a:t>of the </a:t>
            </a:r>
            <a:r>
              <a:rPr lang="en-GB" dirty="0" smtClean="0"/>
              <a:t>whole-school educational work</a:t>
            </a:r>
            <a:r>
              <a:rPr lang="el-GR" dirty="0" smtClean="0"/>
              <a:t> </a:t>
            </a:r>
            <a:r>
              <a:rPr lang="en-GB" dirty="0" smtClean="0"/>
              <a:t>is </a:t>
            </a:r>
            <a:r>
              <a:rPr lang="en-GB" dirty="0"/>
              <a:t>accomplished through </a:t>
            </a:r>
            <a:r>
              <a:rPr lang="en-GB" dirty="0" smtClean="0"/>
              <a:t>the </a:t>
            </a:r>
            <a:r>
              <a:rPr lang="en-GB" dirty="0"/>
              <a:t>evaluation of the School Head Teacher </a:t>
            </a:r>
            <a:r>
              <a:rPr lang="en-GB" dirty="0" smtClean="0"/>
              <a:t>(once in every three years)</a:t>
            </a:r>
          </a:p>
          <a:p>
            <a:pPr lvl="1"/>
            <a:r>
              <a:rPr lang="en-GB" dirty="0"/>
              <a:t>A team of inspectors spend a whole school day within the school. </a:t>
            </a:r>
          </a:p>
          <a:p>
            <a:pPr marL="457200" lvl="1" indent="0">
              <a:buNone/>
            </a:pPr>
            <a:r>
              <a:rPr lang="en-GB" dirty="0" smtClean="0"/>
              <a:t>Among other things, the </a:t>
            </a:r>
            <a:r>
              <a:rPr lang="en-GB" dirty="0"/>
              <a:t>evaluation </a:t>
            </a:r>
            <a:r>
              <a:rPr lang="en-GB" dirty="0" smtClean="0"/>
              <a:t>process includes</a:t>
            </a:r>
            <a:r>
              <a:rPr lang="en-GB" dirty="0"/>
              <a:t>:</a:t>
            </a:r>
          </a:p>
          <a:p>
            <a:pPr marL="457200" lvl="1" indent="0">
              <a:buNone/>
            </a:pPr>
            <a:r>
              <a:rPr lang="en-GB" dirty="0"/>
              <a:t>1. discussion with the Head Teacher. Additionally, inspectors discuss with the management team and the Central Student Council. </a:t>
            </a:r>
          </a:p>
          <a:p>
            <a:pPr marL="457200" lvl="1" indent="0">
              <a:buNone/>
            </a:pPr>
            <a:r>
              <a:rPr lang="en-GB" dirty="0"/>
              <a:t>2. observation of teaching and evaluation by the School Head and</a:t>
            </a:r>
          </a:p>
          <a:p>
            <a:pPr marL="457200" lvl="1" indent="0">
              <a:buNone/>
            </a:pPr>
            <a:r>
              <a:rPr lang="en-GB" dirty="0"/>
              <a:t>3. participation in a staff session (meeting</a:t>
            </a:r>
            <a:r>
              <a:rPr lang="en-GB" dirty="0" smtClean="0"/>
              <a:t>).</a:t>
            </a:r>
          </a:p>
          <a:p>
            <a:pPr marL="457200" lvl="1" indent="0">
              <a:buNone/>
            </a:pPr>
            <a:r>
              <a:rPr lang="en-GB" b="1" dirty="0" smtClean="0"/>
              <a:t>LONG AND SYSTEMATIC PREPARATION OF SCHOOLS </a:t>
            </a:r>
            <a:r>
              <a:rPr lang="en-GB" dirty="0" smtClean="0"/>
              <a:t>(School Improvement Plan, Documentation and Files, Collaboration and Joint Observations </a:t>
            </a:r>
            <a:r>
              <a:rPr lang="en-GB" dirty="0" err="1" smtClean="0"/>
              <a:t>etc</a:t>
            </a:r>
            <a:r>
              <a:rPr lang="en-GB" dirty="0" smtClean="0"/>
              <a:t>)</a:t>
            </a:r>
            <a:endParaRPr lang="en-GB" dirty="0"/>
          </a:p>
          <a:p>
            <a:pPr lvl="1"/>
            <a:endParaRPr lang="en-GB" dirty="0"/>
          </a:p>
        </p:txBody>
      </p:sp>
    </p:spTree>
    <p:extLst>
      <p:ext uri="{BB962C8B-B14F-4D97-AF65-F5344CB8AC3E}">
        <p14:creationId xmlns:p14="http://schemas.microsoft.com/office/powerpoint/2010/main" val="16129402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28900" y="370904"/>
            <a:ext cx="5638800" cy="5700713"/>
          </a:xfrm>
          <a:prstGeom prst="rect">
            <a:avLst/>
          </a:prstGeom>
        </p:spPr>
      </p:pic>
      <p:sp>
        <p:nvSpPr>
          <p:cNvPr id="5" name="Rectangle 4"/>
          <p:cNvSpPr/>
          <p:nvPr/>
        </p:nvSpPr>
        <p:spPr>
          <a:xfrm flipH="1">
            <a:off x="8458200" y="5148287"/>
            <a:ext cx="3429000" cy="923330"/>
          </a:xfrm>
          <a:prstGeom prst="rect">
            <a:avLst/>
          </a:prstGeom>
        </p:spPr>
        <p:txBody>
          <a:bodyPr wrap="square">
            <a:spAutoFit/>
          </a:bodyPr>
          <a:lstStyle/>
          <a:p>
            <a:r>
              <a:rPr lang="en-GB" dirty="0">
                <a:hlinkClick r:id="rId3"/>
              </a:rPr>
              <a:t>https://</a:t>
            </a:r>
            <a:r>
              <a:rPr lang="en-GB" dirty="0" smtClean="0">
                <a:hlinkClick r:id="rId3"/>
              </a:rPr>
              <a:t>depositphotos.com/16779235/stock-photo-comic-cartoon-of-a-man.html</a:t>
            </a:r>
            <a:r>
              <a:rPr lang="en-GB" dirty="0" smtClean="0"/>
              <a:t> </a:t>
            </a:r>
            <a:endParaRPr lang="en-GB" dirty="0"/>
          </a:p>
        </p:txBody>
      </p:sp>
    </p:spTree>
    <p:extLst>
      <p:ext uri="{BB962C8B-B14F-4D97-AF65-F5344CB8AC3E}">
        <p14:creationId xmlns:p14="http://schemas.microsoft.com/office/powerpoint/2010/main" val="1006126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838821-0EAB-4388-AA86-AE5360694792}"/>
              </a:ext>
            </a:extLst>
          </p:cNvPr>
          <p:cNvPicPr>
            <a:picLocks noChangeAspect="1"/>
          </p:cNvPicPr>
          <p:nvPr/>
        </p:nvPicPr>
        <p:blipFill>
          <a:blip r:embed="rId2"/>
          <a:stretch>
            <a:fillRect/>
          </a:stretch>
        </p:blipFill>
        <p:spPr>
          <a:xfrm>
            <a:off x="2377440" y="320040"/>
            <a:ext cx="7620000" cy="5715000"/>
          </a:xfrm>
          <a:prstGeom prst="rect">
            <a:avLst/>
          </a:prstGeom>
        </p:spPr>
      </p:pic>
    </p:spTree>
    <p:extLst>
      <p:ext uri="{BB962C8B-B14F-4D97-AF65-F5344CB8AC3E}">
        <p14:creationId xmlns:p14="http://schemas.microsoft.com/office/powerpoint/2010/main" val="3138303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4B74D-9C18-49F4-ADC1-64D5AD24FA29}"/>
              </a:ext>
            </a:extLst>
          </p:cNvPr>
          <p:cNvSpPr>
            <a:spLocks noGrp="1"/>
          </p:cNvSpPr>
          <p:nvPr>
            <p:ph type="title"/>
          </p:nvPr>
        </p:nvSpPr>
        <p:spPr>
          <a:xfrm>
            <a:off x="1371600" y="378372"/>
            <a:ext cx="10241280" cy="819807"/>
          </a:xfrm>
        </p:spPr>
        <p:txBody>
          <a:bodyPr>
            <a:normAutofit/>
          </a:bodyPr>
          <a:lstStyle/>
          <a:p>
            <a:r>
              <a:rPr lang="en-US" dirty="0"/>
              <a:t>Thank you </a:t>
            </a:r>
            <a:endParaRPr lang="x-none" dirty="0"/>
          </a:p>
        </p:txBody>
      </p:sp>
      <p:pic>
        <p:nvPicPr>
          <p:cNvPr id="3" name="Online Media 2" title="Christophoros Stamboglis : Leaf of gold and of green ~ Χρυσοπράσινο φύλλο.">
            <a:hlinkClick r:id="" action="ppaction://media"/>
            <a:extLst>
              <a:ext uri="{FF2B5EF4-FFF2-40B4-BE49-F238E27FC236}">
                <a16:creationId xmlns:a16="http://schemas.microsoft.com/office/drawing/2014/main" id="{DC3FAE82-3D99-4F43-9185-4F1CAF85A8F3}"/>
              </a:ext>
            </a:extLst>
          </p:cNvPr>
          <p:cNvPicPr>
            <a:picLocks noRot="1" noChangeAspect="1"/>
          </p:cNvPicPr>
          <p:nvPr>
            <a:videoFile r:link="rId1"/>
          </p:nvPr>
        </p:nvPicPr>
        <p:blipFill>
          <a:blip r:embed="rId4"/>
          <a:stretch>
            <a:fillRect/>
          </a:stretch>
        </p:blipFill>
        <p:spPr>
          <a:xfrm>
            <a:off x="993248" y="1198179"/>
            <a:ext cx="10242311" cy="4603531"/>
          </a:xfrm>
          <a:prstGeom prst="rect">
            <a:avLst/>
          </a:prstGeom>
        </p:spPr>
      </p:pic>
      <p:sp>
        <p:nvSpPr>
          <p:cNvPr id="6" name="Content Placeholder 5">
            <a:extLst>
              <a:ext uri="{FF2B5EF4-FFF2-40B4-BE49-F238E27FC236}">
                <a16:creationId xmlns:a16="http://schemas.microsoft.com/office/drawing/2014/main" id="{80129834-011A-4D82-97A1-7DEC54DF4369}"/>
              </a:ext>
            </a:extLst>
          </p:cNvPr>
          <p:cNvSpPr>
            <a:spLocks noGrp="1"/>
          </p:cNvSpPr>
          <p:nvPr>
            <p:ph idx="1"/>
          </p:nvPr>
        </p:nvSpPr>
        <p:spPr>
          <a:xfrm>
            <a:off x="11782097" y="6410995"/>
            <a:ext cx="7892218" cy="3959352"/>
          </a:xfrm>
        </p:spPr>
        <p:txBody>
          <a:bodyPr/>
          <a:lstStyle/>
          <a:p>
            <a:pPr lvl="8"/>
            <a:endParaRPr lang="x-none" dirty="0"/>
          </a:p>
        </p:txBody>
      </p:sp>
    </p:spTree>
    <p:extLst>
      <p:ext uri="{BB962C8B-B14F-4D97-AF65-F5344CB8AC3E}">
        <p14:creationId xmlns:p14="http://schemas.microsoft.com/office/powerpoint/2010/main" val="4035252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Key features of the </a:t>
            </a:r>
            <a:r>
              <a:rPr lang="en-GB" dirty="0" smtClean="0"/>
              <a:t>Cyprus Education </a:t>
            </a:r>
            <a:r>
              <a:rPr lang="en-GB" dirty="0"/>
              <a:t>System</a:t>
            </a:r>
            <a:br>
              <a:rPr lang="en-GB" dirty="0"/>
            </a:br>
            <a:endParaRPr lang="en-GB" dirty="0"/>
          </a:p>
        </p:txBody>
      </p:sp>
      <p:sp>
        <p:nvSpPr>
          <p:cNvPr id="3" name="Content Placeholder 2"/>
          <p:cNvSpPr>
            <a:spLocks noGrp="1"/>
          </p:cNvSpPr>
          <p:nvPr>
            <p:ph idx="1"/>
          </p:nvPr>
        </p:nvSpPr>
        <p:spPr>
          <a:xfrm>
            <a:off x="412376" y="2112264"/>
            <a:ext cx="11200504" cy="4127171"/>
          </a:xfrm>
        </p:spPr>
        <p:txBody>
          <a:bodyPr>
            <a:noAutofit/>
          </a:bodyPr>
          <a:lstStyle/>
          <a:p>
            <a:r>
              <a:rPr lang="en-GB" sz="2400" b="1" u="sng" dirty="0" smtClean="0"/>
              <a:t>The </a:t>
            </a:r>
            <a:r>
              <a:rPr lang="en-GB" sz="2400" b="1" u="sng" dirty="0"/>
              <a:t>right to education: </a:t>
            </a:r>
            <a:r>
              <a:rPr lang="en-GB" sz="2400" dirty="0" smtClean="0"/>
              <a:t>Constitution </a:t>
            </a:r>
            <a:r>
              <a:rPr lang="el-GR" sz="2400" dirty="0" smtClean="0"/>
              <a:t>(</a:t>
            </a:r>
            <a:r>
              <a:rPr lang="en-GB" sz="2400" dirty="0" smtClean="0"/>
              <a:t>Article 20</a:t>
            </a:r>
            <a:r>
              <a:rPr lang="el-GR" sz="2400" dirty="0" smtClean="0"/>
              <a:t>): Ε</a:t>
            </a:r>
            <a:r>
              <a:rPr lang="en-GB" sz="2400" dirty="0" smtClean="0"/>
              <a:t>very </a:t>
            </a:r>
            <a:r>
              <a:rPr lang="en-GB" sz="2400" dirty="0"/>
              <a:t>person has the right to receive and every person or institution has the right to give instruction or education, provided that it will be in accordance with the Republic’s laws</a:t>
            </a:r>
            <a:r>
              <a:rPr lang="en-GB" sz="2400" dirty="0" smtClean="0"/>
              <a:t>.</a:t>
            </a:r>
            <a:endParaRPr lang="en-GB" sz="2400" dirty="0"/>
          </a:p>
          <a:p>
            <a:r>
              <a:rPr lang="en-GB" sz="2400" b="1" u="sng" dirty="0"/>
              <a:t>Compulsory education: </a:t>
            </a:r>
            <a:r>
              <a:rPr lang="en-GB" sz="2400" dirty="0"/>
              <a:t>Compulsory education lasts for </a:t>
            </a:r>
            <a:r>
              <a:rPr lang="en-GB" sz="2400" dirty="0" smtClean="0"/>
              <a:t>at least ten years and </a:t>
            </a:r>
            <a:r>
              <a:rPr lang="en-GB" sz="2400" dirty="0"/>
              <a:t>extends from the age of 4 years </a:t>
            </a:r>
            <a:r>
              <a:rPr lang="en-GB" sz="2400" dirty="0" smtClean="0"/>
              <a:t>(</a:t>
            </a:r>
            <a:r>
              <a:rPr lang="en-GB" sz="2400" dirty="0"/>
              <a:t>pre-primary education) to the age of 15 years (end of lower secondary education). </a:t>
            </a:r>
          </a:p>
          <a:p>
            <a:r>
              <a:rPr lang="en-GB" sz="2400" b="1" u="sng" dirty="0"/>
              <a:t>Free education: </a:t>
            </a:r>
            <a:r>
              <a:rPr lang="en-GB" sz="2400" dirty="0"/>
              <a:t>Public education is free for all students in the age range of 4 years </a:t>
            </a:r>
            <a:r>
              <a:rPr lang="el-GR" sz="2400" dirty="0" smtClean="0"/>
              <a:t>(</a:t>
            </a:r>
            <a:r>
              <a:rPr lang="en-GB" sz="2400" dirty="0" smtClean="0"/>
              <a:t>and </a:t>
            </a:r>
            <a:r>
              <a:rPr lang="en-GB" sz="2400" dirty="0"/>
              <a:t>8 </a:t>
            </a:r>
            <a:r>
              <a:rPr lang="en-GB" sz="2400" dirty="0" smtClean="0"/>
              <a:t>months:</a:t>
            </a:r>
            <a:r>
              <a:rPr lang="el-GR" sz="2400" dirty="0" smtClean="0"/>
              <a:t> </a:t>
            </a:r>
            <a:r>
              <a:rPr lang="en-GB" sz="2400" dirty="0" smtClean="0"/>
              <a:t>recently changed</a:t>
            </a:r>
            <a:r>
              <a:rPr lang="el-GR" sz="2400" dirty="0" smtClean="0"/>
              <a:t>)</a:t>
            </a:r>
            <a:r>
              <a:rPr lang="en-GB" sz="2400" dirty="0" smtClean="0"/>
              <a:t> to </a:t>
            </a:r>
            <a:r>
              <a:rPr lang="en-GB" sz="2400" dirty="0"/>
              <a:t>18 years. </a:t>
            </a:r>
            <a:r>
              <a:rPr lang="en-GB" sz="2400" dirty="0" smtClean="0"/>
              <a:t>Textbooks </a:t>
            </a:r>
            <a:r>
              <a:rPr lang="en-GB" sz="2400" dirty="0"/>
              <a:t>are also given to both students and </a:t>
            </a:r>
            <a:r>
              <a:rPr lang="en-GB" sz="2400" dirty="0" smtClean="0"/>
              <a:t>teachers, </a:t>
            </a:r>
            <a:r>
              <a:rPr lang="en-GB" sz="2400" dirty="0"/>
              <a:t>free of charge.</a:t>
            </a:r>
          </a:p>
        </p:txBody>
      </p:sp>
    </p:spTree>
    <p:extLst>
      <p:ext uri="{BB962C8B-B14F-4D97-AF65-F5344CB8AC3E}">
        <p14:creationId xmlns:p14="http://schemas.microsoft.com/office/powerpoint/2010/main" val="1762147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23672"/>
            <a:ext cx="10241280" cy="1234440"/>
          </a:xfrm>
        </p:spPr>
        <p:txBody>
          <a:bodyPr/>
          <a:lstStyle/>
          <a:p>
            <a:r>
              <a:rPr lang="en-US" dirty="0" smtClean="0"/>
              <a:t>SOME NUMBERS</a:t>
            </a:r>
            <a:endParaRPr lang="en-GB" dirty="0"/>
          </a:p>
        </p:txBody>
      </p:sp>
      <p:sp>
        <p:nvSpPr>
          <p:cNvPr id="3" name="Content Placeholder 2"/>
          <p:cNvSpPr>
            <a:spLocks noGrp="1"/>
          </p:cNvSpPr>
          <p:nvPr>
            <p:ph idx="1"/>
          </p:nvPr>
        </p:nvSpPr>
        <p:spPr>
          <a:xfrm>
            <a:off x="1371600" y="993648"/>
            <a:ext cx="10241280" cy="5437632"/>
          </a:xfrm>
        </p:spPr>
        <p:txBody>
          <a:bodyPr>
            <a:normAutofit/>
          </a:bodyPr>
          <a:lstStyle/>
          <a:p>
            <a:pPr marL="0" indent="0">
              <a:buNone/>
            </a:pPr>
            <a:r>
              <a:rPr lang="en-US" b="1" dirty="0" smtClean="0"/>
              <a:t>PRE-PRIMARY SCHOOLS (Public and Community) </a:t>
            </a:r>
          </a:p>
          <a:p>
            <a:pPr marL="0" indent="0">
              <a:buNone/>
            </a:pPr>
            <a:endParaRPr lang="en-US" b="1" dirty="0" smtClean="0"/>
          </a:p>
          <a:p>
            <a:pPr marL="0" indent="0">
              <a:buNone/>
            </a:pPr>
            <a:endParaRPr lang="en-US" b="1" dirty="0"/>
          </a:p>
          <a:p>
            <a:pPr marL="0" indent="0">
              <a:buNone/>
            </a:pPr>
            <a:r>
              <a:rPr lang="en-US" b="1" dirty="0" smtClean="0"/>
              <a:t>PUBLIC PRIMARY SCHOOLS</a:t>
            </a:r>
          </a:p>
          <a:p>
            <a:pPr marL="0" indent="0">
              <a:buNone/>
            </a:pPr>
            <a:endParaRPr lang="en-US" b="1" dirty="0" smtClean="0"/>
          </a:p>
          <a:p>
            <a:pPr marL="0" indent="0">
              <a:buNone/>
            </a:pPr>
            <a:endParaRPr lang="en-US" b="1" dirty="0" smtClean="0"/>
          </a:p>
          <a:p>
            <a:pPr marL="0" indent="0">
              <a:buNone/>
            </a:pPr>
            <a:r>
              <a:rPr lang="en-US" b="1" dirty="0" smtClean="0"/>
              <a:t>PUBLIC GENERAL SECONDARY EDUCATION SCHOOLS</a:t>
            </a:r>
          </a:p>
          <a:p>
            <a:pPr marL="0" indent="0">
              <a:buNone/>
            </a:pPr>
            <a:endParaRPr lang="en-US" b="1" dirty="0"/>
          </a:p>
          <a:p>
            <a:pPr marL="0" indent="0">
              <a:buNone/>
            </a:pPr>
            <a:endParaRPr lang="en-US" b="1" dirty="0" smtClean="0"/>
          </a:p>
          <a:p>
            <a:pPr marL="0" indent="0">
              <a:buNone/>
            </a:pPr>
            <a:r>
              <a:rPr lang="en-US" b="1" dirty="0" smtClean="0"/>
              <a:t> PUBLIC TECHNICAL/VOCATIONAL SCHOOLS (incl. Evening schools)</a:t>
            </a:r>
            <a:endParaRPr lang="en-US" b="1" dirty="0"/>
          </a:p>
          <a:p>
            <a:pPr marL="0" indent="0">
              <a:buNone/>
            </a:pPr>
            <a:endParaRPr lang="en-US" b="1" dirty="0" smtClean="0"/>
          </a:p>
          <a:p>
            <a:pPr marL="0" indent="0">
              <a:buNone/>
            </a:pPr>
            <a:endParaRPr lang="en-US" b="1" dirty="0"/>
          </a:p>
          <a:p>
            <a:pPr marL="0" indent="0">
              <a:buNone/>
            </a:pPr>
            <a:endParaRPr lang="en-GB" b="1" dirty="0"/>
          </a:p>
        </p:txBody>
      </p:sp>
      <p:graphicFrame>
        <p:nvGraphicFramePr>
          <p:cNvPr id="5" name="Table 4"/>
          <p:cNvGraphicFramePr>
            <a:graphicFrameLocks noGrp="1"/>
          </p:cNvGraphicFramePr>
          <p:nvPr>
            <p:extLst>
              <p:ext uri="{D42A27DB-BD31-4B8C-83A1-F6EECF244321}">
                <p14:modId xmlns:p14="http://schemas.microsoft.com/office/powerpoint/2010/main" val="1962222986"/>
              </p:ext>
            </p:extLst>
          </p:nvPr>
        </p:nvGraphicFramePr>
        <p:xfrm>
          <a:off x="1356360" y="1438148"/>
          <a:ext cx="9479280" cy="741680"/>
        </p:xfrm>
        <a:graphic>
          <a:graphicData uri="http://schemas.openxmlformats.org/drawingml/2006/table">
            <a:tbl>
              <a:tblPr firstRow="1" bandRow="1">
                <a:tableStyleId>{5C22544A-7EE6-4342-B048-85BDC9FD1C3A}</a:tableStyleId>
              </a:tblPr>
              <a:tblGrid>
                <a:gridCol w="3159760">
                  <a:extLst>
                    <a:ext uri="{9D8B030D-6E8A-4147-A177-3AD203B41FA5}">
                      <a16:colId xmlns:a16="http://schemas.microsoft.com/office/drawing/2014/main" val="2796184701"/>
                    </a:ext>
                  </a:extLst>
                </a:gridCol>
                <a:gridCol w="3159760">
                  <a:extLst>
                    <a:ext uri="{9D8B030D-6E8A-4147-A177-3AD203B41FA5}">
                      <a16:colId xmlns:a16="http://schemas.microsoft.com/office/drawing/2014/main" val="1954489426"/>
                    </a:ext>
                  </a:extLst>
                </a:gridCol>
                <a:gridCol w="3159760">
                  <a:extLst>
                    <a:ext uri="{9D8B030D-6E8A-4147-A177-3AD203B41FA5}">
                      <a16:colId xmlns:a16="http://schemas.microsoft.com/office/drawing/2014/main" val="2645700705"/>
                    </a:ext>
                  </a:extLst>
                </a:gridCol>
              </a:tblGrid>
              <a:tr h="370840">
                <a:tc>
                  <a:txBody>
                    <a:bodyPr/>
                    <a:lstStyle/>
                    <a:p>
                      <a:pPr algn="ctr"/>
                      <a:r>
                        <a:rPr lang="en-US" b="1" dirty="0" smtClean="0"/>
                        <a:t>SCHOOLS</a:t>
                      </a:r>
                      <a:endParaRPr lang="en-GB" b="1" dirty="0"/>
                    </a:p>
                  </a:txBody>
                  <a:tcPr/>
                </a:tc>
                <a:tc>
                  <a:txBody>
                    <a:bodyPr/>
                    <a:lstStyle/>
                    <a:p>
                      <a:pPr algn="ctr"/>
                      <a:r>
                        <a:rPr lang="en-US" b="1" dirty="0" smtClean="0"/>
                        <a:t>TEACHERS</a:t>
                      </a:r>
                      <a:endParaRPr lang="en-GB" b="1" dirty="0"/>
                    </a:p>
                  </a:txBody>
                  <a:tcPr/>
                </a:tc>
                <a:tc>
                  <a:txBody>
                    <a:bodyPr/>
                    <a:lstStyle/>
                    <a:p>
                      <a:pPr algn="ctr"/>
                      <a:r>
                        <a:rPr lang="en-US" b="1" dirty="0" smtClean="0"/>
                        <a:t>PUPILS</a:t>
                      </a:r>
                      <a:endParaRPr lang="en-GB" b="1" dirty="0"/>
                    </a:p>
                  </a:txBody>
                  <a:tcPr/>
                </a:tc>
                <a:extLst>
                  <a:ext uri="{0D108BD9-81ED-4DB2-BD59-A6C34878D82A}">
                    <a16:rowId xmlns:a16="http://schemas.microsoft.com/office/drawing/2014/main" val="1636343455"/>
                  </a:ext>
                </a:extLst>
              </a:tr>
              <a:tr h="370840">
                <a:tc>
                  <a:txBody>
                    <a:bodyPr/>
                    <a:lstStyle/>
                    <a:p>
                      <a:pPr algn="ctr"/>
                      <a:r>
                        <a:rPr lang="en-US" b="1" dirty="0" smtClean="0"/>
                        <a:t>348</a:t>
                      </a:r>
                      <a:endParaRPr lang="en-GB" b="1" dirty="0"/>
                    </a:p>
                  </a:txBody>
                  <a:tcPr/>
                </a:tc>
                <a:tc>
                  <a:txBody>
                    <a:bodyPr/>
                    <a:lstStyle/>
                    <a:p>
                      <a:pPr algn="ctr"/>
                      <a:r>
                        <a:rPr lang="en-US" b="1" dirty="0" smtClean="0"/>
                        <a:t>890</a:t>
                      </a:r>
                      <a:endParaRPr lang="en-GB" b="1" dirty="0"/>
                    </a:p>
                  </a:txBody>
                  <a:tcPr/>
                </a:tc>
                <a:tc>
                  <a:txBody>
                    <a:bodyPr/>
                    <a:lstStyle/>
                    <a:p>
                      <a:pPr algn="ctr"/>
                      <a:r>
                        <a:rPr lang="en-US" b="1" dirty="0" smtClean="0"/>
                        <a:t>13785</a:t>
                      </a:r>
                      <a:endParaRPr lang="en-GB" b="1" dirty="0"/>
                    </a:p>
                  </a:txBody>
                  <a:tcPr/>
                </a:tc>
                <a:extLst>
                  <a:ext uri="{0D108BD9-81ED-4DB2-BD59-A6C34878D82A}">
                    <a16:rowId xmlns:a16="http://schemas.microsoft.com/office/drawing/2014/main" val="45114135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86083805"/>
              </p:ext>
            </p:extLst>
          </p:nvPr>
        </p:nvGraphicFramePr>
        <p:xfrm>
          <a:off x="1356360" y="3005582"/>
          <a:ext cx="9479280" cy="741680"/>
        </p:xfrm>
        <a:graphic>
          <a:graphicData uri="http://schemas.openxmlformats.org/drawingml/2006/table">
            <a:tbl>
              <a:tblPr firstRow="1" bandRow="1">
                <a:tableStyleId>{93296810-A885-4BE3-A3E7-6D5BEEA58F35}</a:tableStyleId>
              </a:tblPr>
              <a:tblGrid>
                <a:gridCol w="3159760">
                  <a:extLst>
                    <a:ext uri="{9D8B030D-6E8A-4147-A177-3AD203B41FA5}">
                      <a16:colId xmlns:a16="http://schemas.microsoft.com/office/drawing/2014/main" val="2039629621"/>
                    </a:ext>
                  </a:extLst>
                </a:gridCol>
                <a:gridCol w="3159760">
                  <a:extLst>
                    <a:ext uri="{9D8B030D-6E8A-4147-A177-3AD203B41FA5}">
                      <a16:colId xmlns:a16="http://schemas.microsoft.com/office/drawing/2014/main" val="1954965044"/>
                    </a:ext>
                  </a:extLst>
                </a:gridCol>
                <a:gridCol w="3159760">
                  <a:extLst>
                    <a:ext uri="{9D8B030D-6E8A-4147-A177-3AD203B41FA5}">
                      <a16:colId xmlns:a16="http://schemas.microsoft.com/office/drawing/2014/main" val="3342360849"/>
                    </a:ext>
                  </a:extLst>
                </a:gridCol>
              </a:tblGrid>
              <a:tr h="370840">
                <a:tc>
                  <a:txBody>
                    <a:bodyPr/>
                    <a:lstStyle/>
                    <a:p>
                      <a:pPr algn="ctr"/>
                      <a:r>
                        <a:rPr lang="en-US" dirty="0" smtClean="0"/>
                        <a:t>SCHOOLS</a:t>
                      </a:r>
                      <a:endParaRPr lang="en-GB" dirty="0"/>
                    </a:p>
                  </a:txBody>
                  <a:tcPr/>
                </a:tc>
                <a:tc>
                  <a:txBody>
                    <a:bodyPr/>
                    <a:lstStyle/>
                    <a:p>
                      <a:pPr algn="ctr"/>
                      <a:r>
                        <a:rPr lang="en-US" dirty="0" smtClean="0"/>
                        <a:t>TEACHERS</a:t>
                      </a:r>
                      <a:endParaRPr lang="en-GB" dirty="0"/>
                    </a:p>
                  </a:txBody>
                  <a:tcPr/>
                </a:tc>
                <a:tc>
                  <a:txBody>
                    <a:bodyPr/>
                    <a:lstStyle/>
                    <a:p>
                      <a:pPr algn="ctr"/>
                      <a:r>
                        <a:rPr lang="en-US" dirty="0" smtClean="0"/>
                        <a:t>PUPILS</a:t>
                      </a:r>
                      <a:endParaRPr lang="en-GB" dirty="0"/>
                    </a:p>
                  </a:txBody>
                  <a:tcPr/>
                </a:tc>
                <a:extLst>
                  <a:ext uri="{0D108BD9-81ED-4DB2-BD59-A6C34878D82A}">
                    <a16:rowId xmlns:a16="http://schemas.microsoft.com/office/drawing/2014/main" val="4068851868"/>
                  </a:ext>
                </a:extLst>
              </a:tr>
              <a:tr h="370840">
                <a:tc>
                  <a:txBody>
                    <a:bodyPr/>
                    <a:lstStyle/>
                    <a:p>
                      <a:pPr algn="ctr"/>
                      <a:r>
                        <a:rPr lang="en-US" b="1" dirty="0" smtClean="0"/>
                        <a:t>331</a:t>
                      </a:r>
                      <a:endParaRPr lang="en-GB" b="1" dirty="0"/>
                    </a:p>
                  </a:txBody>
                  <a:tcPr/>
                </a:tc>
                <a:tc>
                  <a:txBody>
                    <a:bodyPr/>
                    <a:lstStyle/>
                    <a:p>
                      <a:pPr algn="ctr"/>
                      <a:r>
                        <a:rPr lang="en-US" b="1" dirty="0" smtClean="0"/>
                        <a:t>4367</a:t>
                      </a:r>
                      <a:endParaRPr lang="en-GB" b="1" dirty="0"/>
                    </a:p>
                  </a:txBody>
                  <a:tcPr/>
                </a:tc>
                <a:tc>
                  <a:txBody>
                    <a:bodyPr/>
                    <a:lstStyle/>
                    <a:p>
                      <a:pPr algn="ctr"/>
                      <a:r>
                        <a:rPr lang="en-US" b="1" dirty="0" smtClean="0"/>
                        <a:t>51541</a:t>
                      </a:r>
                      <a:endParaRPr lang="en-GB" b="1" dirty="0"/>
                    </a:p>
                  </a:txBody>
                  <a:tcPr/>
                </a:tc>
                <a:extLst>
                  <a:ext uri="{0D108BD9-81ED-4DB2-BD59-A6C34878D82A}">
                    <a16:rowId xmlns:a16="http://schemas.microsoft.com/office/drawing/2014/main" val="348479787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55012486"/>
              </p:ext>
            </p:extLst>
          </p:nvPr>
        </p:nvGraphicFramePr>
        <p:xfrm>
          <a:off x="1356360" y="4390136"/>
          <a:ext cx="9479280" cy="741680"/>
        </p:xfrm>
        <a:graphic>
          <a:graphicData uri="http://schemas.openxmlformats.org/drawingml/2006/table">
            <a:tbl>
              <a:tblPr firstRow="1" bandRow="1">
                <a:tableStyleId>{F5AB1C69-6EDB-4FF4-983F-18BD219EF322}</a:tableStyleId>
              </a:tblPr>
              <a:tblGrid>
                <a:gridCol w="3159760">
                  <a:extLst>
                    <a:ext uri="{9D8B030D-6E8A-4147-A177-3AD203B41FA5}">
                      <a16:colId xmlns:a16="http://schemas.microsoft.com/office/drawing/2014/main" val="706736688"/>
                    </a:ext>
                  </a:extLst>
                </a:gridCol>
                <a:gridCol w="3159760">
                  <a:extLst>
                    <a:ext uri="{9D8B030D-6E8A-4147-A177-3AD203B41FA5}">
                      <a16:colId xmlns:a16="http://schemas.microsoft.com/office/drawing/2014/main" val="2120274144"/>
                    </a:ext>
                  </a:extLst>
                </a:gridCol>
                <a:gridCol w="3159760">
                  <a:extLst>
                    <a:ext uri="{9D8B030D-6E8A-4147-A177-3AD203B41FA5}">
                      <a16:colId xmlns:a16="http://schemas.microsoft.com/office/drawing/2014/main" val="2044331750"/>
                    </a:ext>
                  </a:extLst>
                </a:gridCol>
              </a:tblGrid>
              <a:tr h="370840">
                <a:tc>
                  <a:txBody>
                    <a:bodyPr/>
                    <a:lstStyle/>
                    <a:p>
                      <a:pPr algn="ctr"/>
                      <a:r>
                        <a:rPr lang="en-US" dirty="0" smtClean="0"/>
                        <a:t>SCHOOLS</a:t>
                      </a:r>
                      <a:endParaRPr lang="en-GB" dirty="0"/>
                    </a:p>
                  </a:txBody>
                  <a:tcPr/>
                </a:tc>
                <a:tc>
                  <a:txBody>
                    <a:bodyPr/>
                    <a:lstStyle/>
                    <a:p>
                      <a:pPr algn="ctr"/>
                      <a:r>
                        <a:rPr lang="en-US" dirty="0" smtClean="0"/>
                        <a:t>TEACHERS</a:t>
                      </a:r>
                      <a:endParaRPr lang="en-GB" dirty="0"/>
                    </a:p>
                  </a:txBody>
                  <a:tcPr/>
                </a:tc>
                <a:tc>
                  <a:txBody>
                    <a:bodyPr/>
                    <a:lstStyle/>
                    <a:p>
                      <a:pPr algn="ctr"/>
                      <a:r>
                        <a:rPr lang="en-US" dirty="0" smtClean="0"/>
                        <a:t>PUPILS</a:t>
                      </a:r>
                      <a:endParaRPr lang="en-GB" dirty="0"/>
                    </a:p>
                  </a:txBody>
                  <a:tcPr/>
                </a:tc>
                <a:extLst>
                  <a:ext uri="{0D108BD9-81ED-4DB2-BD59-A6C34878D82A}">
                    <a16:rowId xmlns:a16="http://schemas.microsoft.com/office/drawing/2014/main" val="1219621883"/>
                  </a:ext>
                </a:extLst>
              </a:tr>
              <a:tr h="370840">
                <a:tc>
                  <a:txBody>
                    <a:bodyPr/>
                    <a:lstStyle/>
                    <a:p>
                      <a:pPr algn="ctr"/>
                      <a:r>
                        <a:rPr lang="en-US" b="1" dirty="0" smtClean="0"/>
                        <a:t>114</a:t>
                      </a:r>
                      <a:endParaRPr lang="en-GB" b="1" dirty="0"/>
                    </a:p>
                  </a:txBody>
                  <a:tcPr/>
                </a:tc>
                <a:tc>
                  <a:txBody>
                    <a:bodyPr/>
                    <a:lstStyle/>
                    <a:p>
                      <a:pPr algn="ctr"/>
                      <a:r>
                        <a:rPr lang="en-US" b="1" dirty="0" smtClean="0"/>
                        <a:t>6252</a:t>
                      </a:r>
                      <a:endParaRPr lang="en-GB" b="1" dirty="0"/>
                    </a:p>
                  </a:txBody>
                  <a:tcPr/>
                </a:tc>
                <a:tc>
                  <a:txBody>
                    <a:bodyPr/>
                    <a:lstStyle/>
                    <a:p>
                      <a:pPr algn="ctr"/>
                      <a:r>
                        <a:rPr lang="en-US" b="1" dirty="0" smtClean="0"/>
                        <a:t>45360</a:t>
                      </a:r>
                      <a:endParaRPr lang="en-GB" b="1" dirty="0"/>
                    </a:p>
                  </a:txBody>
                  <a:tcPr/>
                </a:tc>
                <a:extLst>
                  <a:ext uri="{0D108BD9-81ED-4DB2-BD59-A6C34878D82A}">
                    <a16:rowId xmlns:a16="http://schemas.microsoft.com/office/drawing/2014/main" val="50708318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63163558"/>
              </p:ext>
            </p:extLst>
          </p:nvPr>
        </p:nvGraphicFramePr>
        <p:xfrm>
          <a:off x="1356360" y="5877560"/>
          <a:ext cx="9464040" cy="736600"/>
        </p:xfrm>
        <a:graphic>
          <a:graphicData uri="http://schemas.openxmlformats.org/drawingml/2006/table">
            <a:tbl>
              <a:tblPr firstRow="1" bandRow="1">
                <a:tableStyleId>{00A15C55-8517-42AA-B614-E9B94910E393}</a:tableStyleId>
              </a:tblPr>
              <a:tblGrid>
                <a:gridCol w="3154680">
                  <a:extLst>
                    <a:ext uri="{9D8B030D-6E8A-4147-A177-3AD203B41FA5}">
                      <a16:colId xmlns:a16="http://schemas.microsoft.com/office/drawing/2014/main" val="3090528055"/>
                    </a:ext>
                  </a:extLst>
                </a:gridCol>
                <a:gridCol w="3154680">
                  <a:extLst>
                    <a:ext uri="{9D8B030D-6E8A-4147-A177-3AD203B41FA5}">
                      <a16:colId xmlns:a16="http://schemas.microsoft.com/office/drawing/2014/main" val="2175346593"/>
                    </a:ext>
                  </a:extLst>
                </a:gridCol>
                <a:gridCol w="3154680">
                  <a:extLst>
                    <a:ext uri="{9D8B030D-6E8A-4147-A177-3AD203B41FA5}">
                      <a16:colId xmlns:a16="http://schemas.microsoft.com/office/drawing/2014/main" val="2207889046"/>
                    </a:ext>
                  </a:extLst>
                </a:gridCol>
              </a:tblGrid>
              <a:tr h="370840">
                <a:tc>
                  <a:txBody>
                    <a:bodyPr/>
                    <a:lstStyle/>
                    <a:p>
                      <a:pPr algn="ctr"/>
                      <a:r>
                        <a:rPr lang="en-US" dirty="0" smtClean="0"/>
                        <a:t>SCHOOLS</a:t>
                      </a:r>
                      <a:endParaRPr lang="en-GB" dirty="0"/>
                    </a:p>
                  </a:txBody>
                  <a:tcPr/>
                </a:tc>
                <a:tc>
                  <a:txBody>
                    <a:bodyPr/>
                    <a:lstStyle/>
                    <a:p>
                      <a:pPr algn="ctr"/>
                      <a:r>
                        <a:rPr lang="en-US" dirty="0" smtClean="0"/>
                        <a:t>TEACHERS</a:t>
                      </a:r>
                      <a:endParaRPr lang="en-GB" dirty="0"/>
                    </a:p>
                  </a:txBody>
                  <a:tcPr/>
                </a:tc>
                <a:tc>
                  <a:txBody>
                    <a:bodyPr/>
                    <a:lstStyle/>
                    <a:p>
                      <a:pPr algn="ctr"/>
                      <a:r>
                        <a:rPr lang="en-US" dirty="0" smtClean="0"/>
                        <a:t>PUPILS</a:t>
                      </a:r>
                      <a:endParaRPr lang="en-GB" dirty="0"/>
                    </a:p>
                  </a:txBody>
                  <a:tcPr/>
                </a:tc>
                <a:extLst>
                  <a:ext uri="{0D108BD9-81ED-4DB2-BD59-A6C34878D82A}">
                    <a16:rowId xmlns:a16="http://schemas.microsoft.com/office/drawing/2014/main" val="277690102"/>
                  </a:ext>
                </a:extLst>
              </a:tr>
              <a:tr h="163830">
                <a:tc>
                  <a:txBody>
                    <a:bodyPr/>
                    <a:lstStyle/>
                    <a:p>
                      <a:pPr algn="ctr"/>
                      <a:r>
                        <a:rPr lang="en-US" b="1" dirty="0" smtClean="0"/>
                        <a:t>21</a:t>
                      </a:r>
                      <a:endParaRPr lang="en-GB" b="1" dirty="0"/>
                    </a:p>
                  </a:txBody>
                  <a:tcPr/>
                </a:tc>
                <a:tc>
                  <a:txBody>
                    <a:bodyPr/>
                    <a:lstStyle/>
                    <a:p>
                      <a:pPr algn="ctr"/>
                      <a:r>
                        <a:rPr lang="en-US" b="1" dirty="0" smtClean="0"/>
                        <a:t>615</a:t>
                      </a:r>
                      <a:endParaRPr lang="en-GB" b="1" dirty="0"/>
                    </a:p>
                  </a:txBody>
                  <a:tcPr/>
                </a:tc>
                <a:tc>
                  <a:txBody>
                    <a:bodyPr/>
                    <a:lstStyle/>
                    <a:p>
                      <a:pPr algn="ctr"/>
                      <a:r>
                        <a:rPr lang="en-US" b="1" dirty="0" smtClean="0"/>
                        <a:t>4849</a:t>
                      </a:r>
                      <a:endParaRPr lang="en-GB" b="1" dirty="0"/>
                    </a:p>
                  </a:txBody>
                  <a:tcPr/>
                </a:tc>
                <a:extLst>
                  <a:ext uri="{0D108BD9-81ED-4DB2-BD59-A6C34878D82A}">
                    <a16:rowId xmlns:a16="http://schemas.microsoft.com/office/drawing/2014/main" val="2520945180"/>
                  </a:ext>
                </a:extLst>
              </a:tr>
            </a:tbl>
          </a:graphicData>
        </a:graphic>
      </p:graphicFrame>
    </p:spTree>
    <p:extLst>
      <p:ext uri="{BB962C8B-B14F-4D97-AF65-F5344CB8AC3E}">
        <p14:creationId xmlns:p14="http://schemas.microsoft.com/office/powerpoint/2010/main" val="36717701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Centralised education governance*(1)</a:t>
            </a:r>
            <a:endParaRPr lang="en-GB" dirty="0"/>
          </a:p>
        </p:txBody>
      </p:sp>
      <p:sp>
        <p:nvSpPr>
          <p:cNvPr id="3" name="Content Placeholder 2"/>
          <p:cNvSpPr>
            <a:spLocks noGrp="1"/>
          </p:cNvSpPr>
          <p:nvPr>
            <p:ph idx="1"/>
          </p:nvPr>
        </p:nvSpPr>
        <p:spPr>
          <a:xfrm>
            <a:off x="519953" y="2112263"/>
            <a:ext cx="11528612" cy="4360255"/>
          </a:xfrm>
        </p:spPr>
        <p:txBody>
          <a:bodyPr>
            <a:normAutofit/>
          </a:bodyPr>
          <a:lstStyle/>
          <a:p>
            <a:r>
              <a:rPr lang="en-GB" sz="2400" b="1" u="sng" dirty="0"/>
              <a:t>Governance: </a:t>
            </a:r>
            <a:r>
              <a:rPr lang="en-GB" sz="2400" dirty="0"/>
              <a:t>National legislation sets the aims and principles of education, the regulations of operation of schools or other educational institutions, examinations, funding and staff related issues.  </a:t>
            </a:r>
          </a:p>
          <a:p>
            <a:r>
              <a:rPr lang="en-GB" sz="2400" b="1" dirty="0"/>
              <a:t>Education governance is centralised with the following bodies exercising control over education: </a:t>
            </a:r>
          </a:p>
          <a:p>
            <a:pPr marL="457200" lvl="1" indent="0">
              <a:buNone/>
            </a:pPr>
            <a:r>
              <a:rPr lang="en-GB" dirty="0" smtClean="0"/>
              <a:t>1. The </a:t>
            </a:r>
            <a:r>
              <a:rPr lang="en-GB" dirty="0"/>
              <a:t>Council of </a:t>
            </a:r>
            <a:r>
              <a:rPr lang="en-GB" dirty="0" smtClean="0"/>
              <a:t>Ministers</a:t>
            </a:r>
          </a:p>
          <a:p>
            <a:pPr marL="457200" lvl="1" indent="0">
              <a:buNone/>
            </a:pPr>
            <a:r>
              <a:rPr lang="en-GB" dirty="0" smtClean="0"/>
              <a:t>2. </a:t>
            </a:r>
            <a:r>
              <a:rPr lang="en-GB" dirty="0"/>
              <a:t>The Ministry of </a:t>
            </a:r>
            <a:r>
              <a:rPr lang="en-GB" dirty="0" smtClean="0"/>
              <a:t>Education: (Overall responsibility. Responsible </a:t>
            </a:r>
            <a:r>
              <a:rPr lang="en-GB" dirty="0"/>
              <a:t>for the administration of education, the enforcement of educational laws and the implementation of educational policies, the preparation of the education budget and educational bills and the construction of school buildings. It also sets out curricula, syllabuses and textbooks</a:t>
            </a:r>
            <a:r>
              <a:rPr lang="en-GB" dirty="0" smtClean="0"/>
              <a:t>.</a:t>
            </a:r>
            <a:r>
              <a:rPr lang="el-GR" dirty="0" smtClean="0"/>
              <a:t>)</a:t>
            </a:r>
            <a:endParaRPr lang="en-GB" dirty="0"/>
          </a:p>
          <a:p>
            <a:pPr marL="457200" lvl="1" indent="0">
              <a:buNone/>
            </a:pPr>
            <a:endParaRPr lang="en-GB" dirty="0"/>
          </a:p>
        </p:txBody>
      </p:sp>
      <p:sp>
        <p:nvSpPr>
          <p:cNvPr id="4" name="Rounded Rectangle 3"/>
          <p:cNvSpPr/>
          <p:nvPr/>
        </p:nvSpPr>
        <p:spPr>
          <a:xfrm>
            <a:off x="1069489" y="6362072"/>
            <a:ext cx="10405335" cy="4152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hlinkClick r:id="rId2"/>
              </a:rPr>
              <a:t>* https</a:t>
            </a:r>
            <a:r>
              <a:rPr lang="en-GB" dirty="0">
                <a:hlinkClick r:id="rId2"/>
              </a:rPr>
              <a:t>://</a:t>
            </a:r>
            <a:r>
              <a:rPr lang="en-GB" dirty="0" smtClean="0">
                <a:hlinkClick r:id="rId2"/>
              </a:rPr>
              <a:t>eurydice.eacea.ec.europa.eu/national-education-systems/cyprus/overview</a:t>
            </a:r>
            <a:r>
              <a:rPr lang="en-GB" dirty="0" smtClean="0"/>
              <a:t> (2023)</a:t>
            </a:r>
            <a:endParaRPr lang="en-GB" dirty="0"/>
          </a:p>
        </p:txBody>
      </p:sp>
      <p:sp>
        <p:nvSpPr>
          <p:cNvPr id="5" name="Rounded Rectangle 4"/>
          <p:cNvSpPr/>
          <p:nvPr/>
        </p:nvSpPr>
        <p:spPr>
          <a:xfrm>
            <a:off x="1069489" y="6347190"/>
            <a:ext cx="10405335" cy="4152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hlinkClick r:id="rId2"/>
              </a:rPr>
              <a:t>* https</a:t>
            </a:r>
            <a:r>
              <a:rPr lang="en-GB" dirty="0">
                <a:hlinkClick r:id="rId2"/>
              </a:rPr>
              <a:t>://</a:t>
            </a:r>
            <a:r>
              <a:rPr lang="en-GB" dirty="0" smtClean="0">
                <a:hlinkClick r:id="rId2"/>
              </a:rPr>
              <a:t>eurydice.eacea.ec.europa.eu/national-education-systems/cyprus/overview</a:t>
            </a:r>
            <a:r>
              <a:rPr lang="en-GB" dirty="0" smtClean="0"/>
              <a:t> (2023)</a:t>
            </a:r>
            <a:endParaRPr lang="en-GB" dirty="0"/>
          </a:p>
        </p:txBody>
      </p:sp>
      <p:pic>
        <p:nvPicPr>
          <p:cNvPr id="6" name="Picture 5"/>
          <p:cNvPicPr>
            <a:picLocks noChangeAspect="1"/>
          </p:cNvPicPr>
          <p:nvPr/>
        </p:nvPicPr>
        <p:blipFill>
          <a:blip r:embed="rId3"/>
          <a:stretch>
            <a:fillRect/>
          </a:stretch>
        </p:blipFill>
        <p:spPr>
          <a:xfrm>
            <a:off x="7207624" y="1481804"/>
            <a:ext cx="3693459" cy="615577"/>
          </a:xfrm>
          <a:prstGeom prst="rect">
            <a:avLst/>
          </a:prstGeom>
        </p:spPr>
      </p:pic>
    </p:spTree>
    <p:extLst>
      <p:ext uri="{BB962C8B-B14F-4D97-AF65-F5344CB8AC3E}">
        <p14:creationId xmlns:p14="http://schemas.microsoft.com/office/powerpoint/2010/main" val="25069394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Centralised education governance* (2)</a:t>
            </a:r>
            <a:r>
              <a:rPr lang="el-GR" dirty="0" smtClean="0"/>
              <a:t> </a:t>
            </a:r>
            <a:r>
              <a:rPr lang="en-GB" sz="1600" dirty="0">
                <a:hlinkClick r:id="rId2"/>
              </a:rPr>
              <a:t>https://www.moec.gov.cy</a:t>
            </a:r>
            <a:r>
              <a:rPr lang="en-GB" sz="1600" dirty="0" smtClean="0">
                <a:hlinkClick r:id="rId2"/>
              </a:rPr>
              <a:t>/</a:t>
            </a:r>
            <a:r>
              <a:rPr lang="el-GR" sz="1600" dirty="0" smtClean="0"/>
              <a:t> </a:t>
            </a:r>
            <a:endParaRPr lang="en-GB" sz="1600" dirty="0"/>
          </a:p>
        </p:txBody>
      </p:sp>
      <p:sp>
        <p:nvSpPr>
          <p:cNvPr id="3" name="Content Placeholder 2"/>
          <p:cNvSpPr>
            <a:spLocks noGrp="1"/>
          </p:cNvSpPr>
          <p:nvPr>
            <p:ph idx="1"/>
          </p:nvPr>
        </p:nvSpPr>
        <p:spPr>
          <a:xfrm>
            <a:off x="806824" y="2112263"/>
            <a:ext cx="10806056" cy="4127171"/>
          </a:xfrm>
        </p:spPr>
        <p:txBody>
          <a:bodyPr>
            <a:normAutofit/>
          </a:bodyPr>
          <a:lstStyle/>
          <a:p>
            <a:pPr marL="457200" lvl="1" indent="0">
              <a:buNone/>
            </a:pPr>
            <a:r>
              <a:rPr lang="en-GB" sz="2400" dirty="0" smtClean="0"/>
              <a:t>3. The </a:t>
            </a:r>
            <a:r>
              <a:rPr lang="en-GB" sz="2400" dirty="0"/>
              <a:t>Education Service Commission: </a:t>
            </a:r>
            <a:r>
              <a:rPr lang="en-GB" sz="2400" dirty="0" smtClean="0"/>
              <a:t>(An independent</a:t>
            </a:r>
            <a:r>
              <a:rPr lang="en-GB" sz="2400" dirty="0"/>
              <a:t>, five-member body, appointed by the President of the Republic for a six-year term. </a:t>
            </a:r>
            <a:r>
              <a:rPr lang="en-GB" sz="2400" dirty="0" smtClean="0"/>
              <a:t>Responsible </a:t>
            </a:r>
            <a:r>
              <a:rPr lang="en-GB" sz="2400" dirty="0"/>
              <a:t>for appointments, secondments, transfers, promotions and discipline (including dismissal) of teachers and </a:t>
            </a:r>
            <a:r>
              <a:rPr lang="en-GB" sz="2400" dirty="0" smtClean="0"/>
              <a:t>school</a:t>
            </a:r>
            <a:r>
              <a:rPr lang="el-GR" sz="2400" dirty="0" smtClean="0"/>
              <a:t> </a:t>
            </a:r>
            <a:r>
              <a:rPr lang="en-GB" sz="2400" dirty="0" smtClean="0"/>
              <a:t> inspectors).</a:t>
            </a:r>
          </a:p>
          <a:p>
            <a:pPr marL="457200" lvl="1" indent="0">
              <a:buNone/>
            </a:pPr>
            <a:r>
              <a:rPr lang="en-GB" sz="2400" dirty="0" smtClean="0"/>
              <a:t>4. The </a:t>
            </a:r>
            <a:r>
              <a:rPr lang="en-GB" sz="2400" dirty="0"/>
              <a:t>Local School Boards: These are responsible for the maintenance and equipment of the school buildings in collaboration with the Department of Technical Services of the </a:t>
            </a:r>
            <a:r>
              <a:rPr lang="en-GB" sz="2400" dirty="0" smtClean="0"/>
              <a:t>Ministry.</a:t>
            </a:r>
            <a:endParaRPr lang="en-GB" sz="2400" dirty="0"/>
          </a:p>
        </p:txBody>
      </p:sp>
      <p:sp>
        <p:nvSpPr>
          <p:cNvPr id="5" name="Rectangle 4"/>
          <p:cNvSpPr/>
          <p:nvPr/>
        </p:nvSpPr>
        <p:spPr>
          <a:xfrm>
            <a:off x="1524000" y="6022502"/>
            <a:ext cx="9332259" cy="369332"/>
          </a:xfrm>
          <a:prstGeom prst="rect">
            <a:avLst/>
          </a:prstGeom>
        </p:spPr>
        <p:txBody>
          <a:bodyPr wrap="square">
            <a:spAutoFit/>
          </a:bodyPr>
          <a:lstStyle/>
          <a:p>
            <a:r>
              <a:rPr lang="en-GB" dirty="0"/>
              <a:t>* </a:t>
            </a:r>
            <a:r>
              <a:rPr lang="en-GB" dirty="0">
                <a:hlinkClick r:id="rId3"/>
              </a:rPr>
              <a:t>https://</a:t>
            </a:r>
            <a:r>
              <a:rPr lang="en-GB" dirty="0" smtClean="0">
                <a:hlinkClick r:id="rId3"/>
              </a:rPr>
              <a:t>eurydice.eacea.ec.europa.eu/national-education-systems/cyprus/overview</a:t>
            </a:r>
            <a:r>
              <a:rPr lang="en-GB" dirty="0" smtClean="0"/>
              <a:t>  </a:t>
            </a:r>
            <a:r>
              <a:rPr lang="en-GB" sz="1600" dirty="0">
                <a:solidFill>
                  <a:schemeClr val="accent6">
                    <a:lumMod val="75000"/>
                  </a:schemeClr>
                </a:solidFill>
              </a:rPr>
              <a:t>(2023</a:t>
            </a:r>
            <a:r>
              <a:rPr lang="en-GB" sz="1600" dirty="0" smtClean="0">
                <a:solidFill>
                  <a:schemeClr val="accent6">
                    <a:lumMod val="75000"/>
                  </a:schemeClr>
                </a:solidFill>
              </a:rPr>
              <a:t>) </a:t>
            </a:r>
            <a:endParaRPr lang="en-GB" sz="1600" dirty="0">
              <a:solidFill>
                <a:schemeClr val="accent6">
                  <a:lumMod val="75000"/>
                </a:schemeClr>
              </a:solidFill>
            </a:endParaRPr>
          </a:p>
        </p:txBody>
      </p:sp>
    </p:spTree>
    <p:extLst>
      <p:ext uri="{BB962C8B-B14F-4D97-AF65-F5344CB8AC3E}">
        <p14:creationId xmlns:p14="http://schemas.microsoft.com/office/powerpoint/2010/main" val="123381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Autonomy</a:t>
            </a:r>
            <a:r>
              <a:rPr lang="el-GR" dirty="0" smtClean="0"/>
              <a:t>:</a:t>
            </a:r>
            <a:endParaRPr lang="en-GB" dirty="0"/>
          </a:p>
        </p:txBody>
      </p:sp>
      <p:sp>
        <p:nvSpPr>
          <p:cNvPr id="3" name="Content Placeholder 2"/>
          <p:cNvSpPr>
            <a:spLocks noGrp="1"/>
          </p:cNvSpPr>
          <p:nvPr>
            <p:ph idx="1"/>
          </p:nvPr>
        </p:nvSpPr>
        <p:spPr/>
        <p:txBody>
          <a:bodyPr>
            <a:normAutofit fontScale="92500"/>
          </a:bodyPr>
          <a:lstStyle/>
          <a:p>
            <a:r>
              <a:rPr lang="en-GB" sz="2400" b="1" dirty="0" smtClean="0"/>
              <a:t>Primary and secondary schools’ autonomy (pedagogical and administrative) has always been </a:t>
            </a:r>
            <a:r>
              <a:rPr lang="en-GB" sz="2400" b="1" dirty="0"/>
              <a:t>very </a:t>
            </a:r>
            <a:r>
              <a:rPr lang="en-GB" sz="2400" b="1" dirty="0" smtClean="0"/>
              <a:t>limited</a:t>
            </a:r>
            <a:r>
              <a:rPr lang="en-GB" sz="2400" dirty="0" smtClean="0"/>
              <a:t>. </a:t>
            </a:r>
            <a:r>
              <a:rPr lang="en-GB" sz="2100" dirty="0" smtClean="0"/>
              <a:t>Teachers are free to “interpret” the curriculum guidelines according to their pupils’ needs. Head-teachers have a </a:t>
            </a:r>
            <a:r>
              <a:rPr lang="en-GB" sz="2100" dirty="0"/>
              <a:t>small budget for extra expenses of the school unit (e.g. light equipment).</a:t>
            </a:r>
          </a:p>
          <a:p>
            <a:r>
              <a:rPr lang="en-GB" sz="2400" dirty="0" smtClean="0"/>
              <a:t>The introduction of the </a:t>
            </a:r>
            <a:r>
              <a:rPr lang="en-GB" sz="2400" b="1" dirty="0" smtClean="0"/>
              <a:t>School Development Plan </a:t>
            </a:r>
            <a:r>
              <a:rPr lang="en-GB" sz="2400" dirty="0" smtClean="0"/>
              <a:t>is providing schools with more pedagogical autonomy.</a:t>
            </a:r>
            <a:endParaRPr lang="en-GB" sz="2400" dirty="0"/>
          </a:p>
          <a:p>
            <a:r>
              <a:rPr lang="en-GB" sz="2400" b="1" dirty="0"/>
              <a:t>At the higher education level, universities are academically autonomous bodies. </a:t>
            </a:r>
            <a:r>
              <a:rPr lang="en-GB" dirty="0" smtClean="0"/>
              <a:t>Public </a:t>
            </a:r>
            <a:r>
              <a:rPr lang="en-GB" dirty="0"/>
              <a:t>universities are fully self-administered public corporate bodies. The Council of the universities is responsible for the management and control of their financial </a:t>
            </a:r>
            <a:r>
              <a:rPr lang="en-GB" dirty="0" smtClean="0"/>
              <a:t>affairs. </a:t>
            </a:r>
            <a:endParaRPr lang="en-GB" dirty="0"/>
          </a:p>
        </p:txBody>
      </p:sp>
    </p:spTree>
    <p:extLst>
      <p:ext uri="{BB962C8B-B14F-4D97-AF65-F5344CB8AC3E}">
        <p14:creationId xmlns:p14="http://schemas.microsoft.com/office/powerpoint/2010/main" val="33958077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485D2D-80F4-4CB2-BA32-E58476B95203}" type="slidenum">
              <a:rPr lang="en-US" altLang="en-US" smtClean="0"/>
              <a:pPr/>
              <a:t>9</a:t>
            </a:fld>
            <a:endParaRPr lang="en-US" altLang="en-US"/>
          </a:p>
        </p:txBody>
      </p:sp>
      <p:pic>
        <p:nvPicPr>
          <p:cNvPr id="3" name="Picture 2"/>
          <p:cNvPicPr>
            <a:picLocks noChangeAspect="1"/>
          </p:cNvPicPr>
          <p:nvPr/>
        </p:nvPicPr>
        <p:blipFill>
          <a:blip r:embed="rId2"/>
          <a:stretch>
            <a:fillRect/>
          </a:stretch>
        </p:blipFill>
        <p:spPr>
          <a:xfrm>
            <a:off x="706912" y="1343608"/>
            <a:ext cx="10875488" cy="4399188"/>
          </a:xfrm>
          <a:prstGeom prst="rect">
            <a:avLst/>
          </a:prstGeom>
        </p:spPr>
      </p:pic>
      <p:sp>
        <p:nvSpPr>
          <p:cNvPr id="4" name="TextBox 3"/>
          <p:cNvSpPr txBox="1"/>
          <p:nvPr/>
        </p:nvSpPr>
        <p:spPr>
          <a:xfrm>
            <a:off x="2369976" y="5934269"/>
            <a:ext cx="9212424" cy="369332"/>
          </a:xfrm>
          <a:prstGeom prst="rect">
            <a:avLst/>
          </a:prstGeom>
          <a:noFill/>
        </p:spPr>
        <p:txBody>
          <a:bodyPr wrap="square" rtlCol="0">
            <a:spAutoFit/>
          </a:bodyPr>
          <a:lstStyle/>
          <a:p>
            <a:r>
              <a:rPr lang="en-GB" dirty="0">
                <a:hlinkClick r:id="rId3"/>
              </a:rPr>
              <a:t>https://</a:t>
            </a:r>
            <a:r>
              <a:rPr lang="en-GB" dirty="0" smtClean="0">
                <a:hlinkClick r:id="rId3"/>
              </a:rPr>
              <a:t>eurydice.eacea.ec.europa.eu/national-education-systems/cyprus/overview</a:t>
            </a:r>
            <a:r>
              <a:rPr lang="el-GR" dirty="0" smtClean="0"/>
              <a:t> </a:t>
            </a:r>
            <a:endParaRPr lang="en-GB" dirty="0"/>
          </a:p>
        </p:txBody>
      </p:sp>
    </p:spTree>
    <p:extLst>
      <p:ext uri="{BB962C8B-B14F-4D97-AF65-F5344CB8AC3E}">
        <p14:creationId xmlns:p14="http://schemas.microsoft.com/office/powerpoint/2010/main" val="3861904698"/>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GradientRiseVTI">
  <a:themeElements>
    <a:clrScheme name="AnalogousFromRegularSeed_2SEEDS">
      <a:dk1>
        <a:srgbClr val="000000"/>
      </a:dk1>
      <a:lt1>
        <a:srgbClr val="FFFFFF"/>
      </a:lt1>
      <a:dk2>
        <a:srgbClr val="223A3D"/>
      </a:dk2>
      <a:lt2>
        <a:srgbClr val="E2E6E8"/>
      </a:lt2>
      <a:accent1>
        <a:srgbClr val="D55A17"/>
      </a:accent1>
      <a:accent2>
        <a:srgbClr val="E72935"/>
      </a:accent2>
      <a:accent3>
        <a:srgbClr val="C49F23"/>
      </a:accent3>
      <a:accent4>
        <a:srgbClr val="14B787"/>
      </a:accent4>
      <a:accent5>
        <a:srgbClr val="23B0C4"/>
      </a:accent5>
      <a:accent6>
        <a:srgbClr val="176FD5"/>
      </a:accent6>
      <a:hlink>
        <a:srgbClr val="3C8AB5"/>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2098</TotalTime>
  <Words>2826</Words>
  <Application>Microsoft Office PowerPoint</Application>
  <PresentationFormat>Widescreen</PresentationFormat>
  <Paragraphs>248</Paragraphs>
  <Slides>39</Slides>
  <Notes>13</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Gill Sans Nova</vt:lpstr>
      <vt:lpstr>Wingdings</vt:lpstr>
      <vt:lpstr>GradientRiseVTI</vt:lpstr>
      <vt:lpstr>Office Theme</vt:lpstr>
      <vt:lpstr>INSPECTORS IN A CHANGING WORLD:  The CASE Of Cyprus</vt:lpstr>
      <vt:lpstr>    Welcome to cyprus</vt:lpstr>
      <vt:lpstr>Content of the presentation</vt:lpstr>
      <vt:lpstr>Key features of the Cyprus Education System </vt:lpstr>
      <vt:lpstr>SOME NUMBERS</vt:lpstr>
      <vt:lpstr>Centralised education governance*(1)</vt:lpstr>
      <vt:lpstr>Centralised education governance* (2) https://www.moec.gov.cy/ </vt:lpstr>
      <vt:lpstr>Autonomy:</vt:lpstr>
      <vt:lpstr>PowerPoint Presentation</vt:lpstr>
      <vt:lpstr>The evolving Landscape of Education(1) </vt:lpstr>
      <vt:lpstr>The evolving Landscape of Education(2) </vt:lpstr>
      <vt:lpstr>Facing new challenges requires collective action </vt:lpstr>
      <vt:lpstr>ΜΑΙΝ Ongoing reforms and policy developments (2022)</vt:lpstr>
      <vt:lpstr>ΜΑΙΝ Ongoing reforms and policy developments(2023)</vt:lpstr>
      <vt:lpstr>ΜΑΙΝ Ongoing reforms and policy developments(2024)</vt:lpstr>
      <vt:lpstr>DRA.S.E.+ for strengthening and effective integration of immigrant students </vt:lpstr>
      <vt:lpstr>Remedial teaching program for students at risk of illiteracy</vt:lpstr>
      <vt:lpstr>Policy for the smooth transition from primary to high school</vt:lpstr>
      <vt:lpstr>Actions to tackle more effectively violence and delinquency in schools</vt:lpstr>
      <vt:lpstr>PEDIA Project - Creation of green and nearly zero energy schools</vt:lpstr>
      <vt:lpstr>pilot S.T.E.M. programme in Primary Education</vt:lpstr>
      <vt:lpstr>Other reforms:</vt:lpstr>
      <vt:lpstr>Special education reforms:</vt:lpstr>
      <vt:lpstr>Inspectors (the law) </vt:lpstr>
      <vt:lpstr>Inspectorate as a body of educational policy(1)</vt:lpstr>
      <vt:lpstr>Inspectorate as a body of educational policy(2)</vt:lpstr>
      <vt:lpstr>Purposes of the inspection </vt:lpstr>
      <vt:lpstr>“According to relevant instructions an Inspector:</vt:lpstr>
      <vt:lpstr>focus of inspectors the Current School Year :</vt:lpstr>
      <vt:lpstr>The modernization of syllabi </vt:lpstr>
      <vt:lpstr>assessment and feedback </vt:lpstr>
      <vt:lpstr>identifying areas for improvement</vt:lpstr>
      <vt:lpstr>promoting school’s self-evaluation and improvement  </vt:lpstr>
      <vt:lpstr>accountability and pressure </vt:lpstr>
      <vt:lpstr>INSPECTORS and student achievement </vt:lpstr>
      <vt:lpstr> evaluation of school-  educational work </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school inspector     in cyprus</dc:title>
  <dc:creator>Andri Michael</dc:creator>
  <cp:lastModifiedBy>User</cp:lastModifiedBy>
  <cp:revision>133</cp:revision>
  <cp:lastPrinted>2021-10-18T06:31:45Z</cp:lastPrinted>
  <dcterms:created xsi:type="dcterms:W3CDTF">2021-10-16T13:16:16Z</dcterms:created>
  <dcterms:modified xsi:type="dcterms:W3CDTF">2024-04-08T07:23:06Z</dcterms:modified>
</cp:coreProperties>
</file>