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814" r:id="rId1"/>
    <p:sldMasterId id="2147484862" r:id="rId2"/>
  </p:sldMasterIdLst>
  <p:notesMasterIdLst>
    <p:notesMasterId r:id="rId10"/>
  </p:notesMasterIdLst>
  <p:handoutMasterIdLst>
    <p:handoutMasterId r:id="rId11"/>
  </p:handoutMasterIdLst>
  <p:sldIdLst>
    <p:sldId id="357" r:id="rId3"/>
    <p:sldId id="506" r:id="rId4"/>
    <p:sldId id="512" r:id="rId5"/>
    <p:sldId id="419" r:id="rId6"/>
    <p:sldId id="513" r:id="rId7"/>
    <p:sldId id="507" r:id="rId8"/>
    <p:sldId id="509" r:id="rId9"/>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userDrawn="1">
          <p15:clr>
            <a:srgbClr val="A4A3A4"/>
          </p15:clr>
        </p15:guide>
        <p15:guide id="2" pos="455" userDrawn="1">
          <p15:clr>
            <a:srgbClr val="A4A3A4"/>
          </p15:clr>
        </p15:guide>
        <p15:guide id="3" pos="72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i-Kukka Okkonen" initials="MO" lastIdx="1" clrIdx="0">
    <p:extLst>
      <p:ext uri="{19B8F6BF-5375-455C-9EA6-DF929625EA0E}">
        <p15:presenceInfo xmlns:p15="http://schemas.microsoft.com/office/powerpoint/2012/main" userId="S::merikukka.okkonen@faktor.fi::83a715e7-d1c6-4346-80e5-7f1536cc0d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7DA"/>
    <a:srgbClr val="96CBF0"/>
    <a:srgbClr val="EDB354"/>
    <a:srgbClr val="378DC4"/>
    <a:srgbClr val="1366AA"/>
    <a:srgbClr val="B7E6FB"/>
    <a:srgbClr val="7ACDF2"/>
    <a:srgbClr val="D20D0D"/>
    <a:srgbClr val="928B81"/>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93792" autoAdjust="0"/>
  </p:normalViewPr>
  <p:slideViewPr>
    <p:cSldViewPr snapToGrid="0" snapToObjects="1">
      <p:cViewPr varScale="1">
        <p:scale>
          <a:sx n="62" d="100"/>
          <a:sy n="62" d="100"/>
        </p:scale>
        <p:origin x="632" y="56"/>
      </p:cViewPr>
      <p:guideLst>
        <p:guide orient="horz"/>
        <p:guide pos="455"/>
        <p:guide pos="7213"/>
      </p:guideLst>
    </p:cSldViewPr>
  </p:slideViewPr>
  <p:outlineViewPr>
    <p:cViewPr>
      <p:scale>
        <a:sx n="33" d="100"/>
        <a:sy n="33" d="100"/>
      </p:scale>
      <p:origin x="0" y="-10164"/>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varScale="1">
        <p:scale>
          <a:sx n="51" d="100"/>
          <a:sy n="51" d="100"/>
        </p:scale>
        <p:origin x="269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11/17/2021</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66334D-7A27-9F43-9EC7-CCD7CF254AD1}" type="slidenum">
              <a:rPr lang="fi-FI"/>
              <a:pPr>
                <a:defRPr/>
              </a:pPr>
              <a:t>‹#›</a:t>
            </a:fld>
            <a:endParaRPr lang="fi-FI"/>
          </a:p>
        </p:txBody>
      </p:sp>
    </p:spTree>
    <p:extLst>
      <p:ext uri="{BB962C8B-B14F-4D97-AF65-F5344CB8AC3E}">
        <p14:creationId xmlns:p14="http://schemas.microsoft.com/office/powerpoint/2010/main" val="1107805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CBA4E3A-D2E6-4947-B46E-18DB598EA3A1}" type="datetime1">
              <a:rPr lang="fi-FI"/>
              <a:pPr>
                <a:defRPr/>
              </a:pPr>
              <a:t>17.11.2021</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0889F7-7C3B-BA40-BE46-7E19F6C05879}" type="slidenum">
              <a:rPr lang="fi-FI"/>
              <a:pPr>
                <a:defRPr/>
              </a:pPr>
              <a:t>‹#›</a:t>
            </a:fld>
            <a:endParaRPr lang="fi-FI"/>
          </a:p>
        </p:txBody>
      </p:sp>
    </p:spTree>
    <p:extLst>
      <p:ext uri="{BB962C8B-B14F-4D97-AF65-F5344CB8AC3E}">
        <p14:creationId xmlns:p14="http://schemas.microsoft.com/office/powerpoint/2010/main" val="14848377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9F0889F7-7C3B-BA40-BE46-7E19F6C05879}" type="slidenum">
              <a:rPr lang="fi-FI" smtClean="0"/>
              <a:pPr>
                <a:defRPr/>
              </a:pPr>
              <a:t>1</a:t>
            </a:fld>
            <a:endParaRPr lang="fi-FI"/>
          </a:p>
        </p:txBody>
      </p:sp>
    </p:spTree>
    <p:extLst>
      <p:ext uri="{BB962C8B-B14F-4D97-AF65-F5344CB8AC3E}">
        <p14:creationId xmlns:p14="http://schemas.microsoft.com/office/powerpoint/2010/main" val="226651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9F0889F7-7C3B-BA40-BE46-7E19F6C05879}" type="slidenum">
              <a:rPr lang="fi-FI" smtClean="0"/>
              <a:pPr>
                <a:defRPr/>
              </a:pPr>
              <a:t>2</a:t>
            </a:fld>
            <a:endParaRPr lang="fi-FI"/>
          </a:p>
        </p:txBody>
      </p:sp>
    </p:spTree>
    <p:extLst>
      <p:ext uri="{BB962C8B-B14F-4D97-AF65-F5344CB8AC3E}">
        <p14:creationId xmlns:p14="http://schemas.microsoft.com/office/powerpoint/2010/main" val="2396300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sella yläosalla">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2945332"/>
            <a:ext cx="6768133" cy="2123266"/>
          </a:xfrm>
          <a:prstGeom prst="rect">
            <a:avLst/>
          </a:prstGeom>
        </p:spPr>
        <p:txBody>
          <a:bodyPr lIns="0" tIns="0" rIns="0" bIns="0" anchor="b">
            <a:noAutofit/>
          </a:bodyPr>
          <a:lstStyle>
            <a:lvl1pPr algn="l">
              <a:lnSpc>
                <a:spcPct val="80000"/>
              </a:lnSpc>
              <a:defRPr sz="6600" b="1" spc="-15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5329855"/>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CA4E07C5-95FA-4302-8838-DD6C14FDB5A7}"/>
              </a:ext>
            </a:extLst>
          </p:cNvPr>
          <p:cNvPicPr>
            <a:picLocks noChangeAspect="1"/>
          </p:cNvPicPr>
          <p:nvPr userDrawn="1"/>
        </p:nvPicPr>
        <p:blipFill>
          <a:blip r:embed="rId2"/>
          <a:stretch>
            <a:fillRect/>
          </a:stretch>
        </p:blipFill>
        <p:spPr>
          <a:xfrm>
            <a:off x="0" y="-66903"/>
            <a:ext cx="4267520" cy="1802358"/>
          </a:xfrm>
          <a:prstGeom prst="rect">
            <a:avLst/>
          </a:prstGeom>
        </p:spPr>
      </p:pic>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88154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 kuvio">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17.11.2021</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Vapaamuotoinen: Muoto 11">
            <a:extLst>
              <a:ext uri="{FF2B5EF4-FFF2-40B4-BE49-F238E27FC236}">
                <a16:creationId xmlns:a16="http://schemas.microsoft.com/office/drawing/2014/main" id="{51D41A45-43E6-457A-B149-72ED8CECB2A7}"/>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26132C77-0126-449E-B529-19A28D32563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B913CE55-5991-4042-9ACB-D53DEDF9CE13}"/>
              </a:ext>
            </a:extLst>
          </p:cNvPr>
          <p:cNvPicPr>
            <a:picLocks noChangeAspect="1"/>
          </p:cNvPicPr>
          <p:nvPr userDrawn="1"/>
        </p:nvPicPr>
        <p:blipFill>
          <a:blip r:embed="rId2"/>
          <a:stretch>
            <a:fillRect/>
          </a:stretch>
        </p:blipFill>
        <p:spPr>
          <a:xfrm>
            <a:off x="434646" y="5989759"/>
            <a:ext cx="2118054" cy="894546"/>
          </a:xfrm>
          <a:prstGeom prst="rect">
            <a:avLst/>
          </a:prstGeom>
        </p:spPr>
      </p:pic>
    </p:spTree>
    <p:extLst>
      <p:ext uri="{BB962C8B-B14F-4D97-AF65-F5344CB8AC3E}">
        <p14:creationId xmlns:p14="http://schemas.microsoft.com/office/powerpoint/2010/main" val="211119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17.11.2021</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476CE5F4-B564-4936-B222-788AFA79B516}"/>
              </a:ext>
            </a:extLst>
          </p:cNvPr>
          <p:cNvPicPr>
            <a:picLocks noChangeAspect="1"/>
          </p:cNvPicPr>
          <p:nvPr userDrawn="1"/>
        </p:nvPicPr>
        <p:blipFill>
          <a:blip r:embed="rId2"/>
          <a:stretch>
            <a:fillRect/>
          </a:stretch>
        </p:blipFill>
        <p:spPr>
          <a:xfrm>
            <a:off x="434646" y="5989759"/>
            <a:ext cx="2118054" cy="894546"/>
          </a:xfrm>
          <a:prstGeom prst="rect">
            <a:avLst/>
          </a:prstGeom>
        </p:spPr>
      </p:pic>
    </p:spTree>
    <p:extLst>
      <p:ext uri="{BB962C8B-B14F-4D97-AF65-F5344CB8AC3E}">
        <p14:creationId xmlns:p14="http://schemas.microsoft.com/office/powerpoint/2010/main" val="289715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 tekstipalsta + kuv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17.11.2021</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2C1280ED-24FA-46DF-BF19-5052169D49E5}"/>
              </a:ext>
            </a:extLst>
          </p:cNvPr>
          <p:cNvPicPr>
            <a:picLocks noChangeAspect="1"/>
          </p:cNvPicPr>
          <p:nvPr userDrawn="1"/>
        </p:nvPicPr>
        <p:blipFill>
          <a:blip r:embed="rId2"/>
          <a:stretch>
            <a:fillRect/>
          </a:stretch>
        </p:blipFill>
        <p:spPr>
          <a:xfrm>
            <a:off x="434646" y="5989759"/>
            <a:ext cx="2118054" cy="894546"/>
          </a:xfrm>
          <a:prstGeom prst="rect">
            <a:avLst/>
          </a:prstGeom>
        </p:spPr>
      </p:pic>
    </p:spTree>
    <p:extLst>
      <p:ext uri="{BB962C8B-B14F-4D97-AF65-F5344CB8AC3E}">
        <p14:creationId xmlns:p14="http://schemas.microsoft.com/office/powerpoint/2010/main" val="426650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 tekstipalsta + kuva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17.11.2021</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
        <p:nvSpPr>
          <p:cNvPr id="13" name="Vapaamuotoinen: Muoto 12">
            <a:extLst>
              <a:ext uri="{FF2B5EF4-FFF2-40B4-BE49-F238E27FC236}">
                <a16:creationId xmlns:a16="http://schemas.microsoft.com/office/drawing/2014/main" id="{5C44CB59-1B4F-4084-940B-6183553AF038}"/>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5CBC45A6-3B94-43D3-981F-049DEF451E7F}"/>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1" name="Kuva 20">
            <a:extLst>
              <a:ext uri="{FF2B5EF4-FFF2-40B4-BE49-F238E27FC236}">
                <a16:creationId xmlns:a16="http://schemas.microsoft.com/office/drawing/2014/main" id="{31F30940-B7C9-4EAA-9191-EF3F7D9DAB15}"/>
              </a:ext>
            </a:extLst>
          </p:cNvPr>
          <p:cNvPicPr>
            <a:picLocks noChangeAspect="1"/>
          </p:cNvPicPr>
          <p:nvPr userDrawn="1"/>
        </p:nvPicPr>
        <p:blipFill>
          <a:blip r:embed="rId2"/>
          <a:stretch>
            <a:fillRect/>
          </a:stretch>
        </p:blipFill>
        <p:spPr>
          <a:xfrm>
            <a:off x="434646" y="5989759"/>
            <a:ext cx="2118054" cy="894546"/>
          </a:xfrm>
          <a:prstGeom prst="rect">
            <a:avLst/>
          </a:prstGeom>
        </p:spPr>
      </p:pic>
    </p:spTree>
    <p:extLst>
      <p:ext uri="{BB962C8B-B14F-4D97-AF65-F5344CB8AC3E}">
        <p14:creationId xmlns:p14="http://schemas.microsoft.com/office/powerpoint/2010/main" val="1646791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17.11.2021</a:t>
            </a:fld>
            <a:endParaRPr lang="fi-FI"/>
          </a:p>
        </p:txBody>
      </p:sp>
      <p:pic>
        <p:nvPicPr>
          <p:cNvPr id="7" name="Kuva 6">
            <a:extLst>
              <a:ext uri="{FF2B5EF4-FFF2-40B4-BE49-F238E27FC236}">
                <a16:creationId xmlns:a16="http://schemas.microsoft.com/office/drawing/2014/main" id="{C8E16D8C-C3D0-4DD9-928C-86DCE062D817}"/>
              </a:ext>
            </a:extLst>
          </p:cNvPr>
          <p:cNvPicPr>
            <a:picLocks noChangeAspect="1"/>
          </p:cNvPicPr>
          <p:nvPr userDrawn="1"/>
        </p:nvPicPr>
        <p:blipFill>
          <a:blip r:embed="rId2"/>
          <a:stretch>
            <a:fillRect/>
          </a:stretch>
        </p:blipFill>
        <p:spPr>
          <a:xfrm>
            <a:off x="434646" y="6003012"/>
            <a:ext cx="2118054" cy="894546"/>
          </a:xfrm>
          <a:prstGeom prst="rect">
            <a:avLst/>
          </a:prstGeom>
        </p:spPr>
      </p:pic>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Tree>
    <p:extLst>
      <p:ext uri="{BB962C8B-B14F-4D97-AF65-F5344CB8AC3E}">
        <p14:creationId xmlns:p14="http://schemas.microsoft.com/office/powerpoint/2010/main" val="173790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tsikko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6722197"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17.11.2021</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
        <p:nvSpPr>
          <p:cNvPr id="8" name="Vapaamuotoinen: Muoto 7">
            <a:extLst>
              <a:ext uri="{FF2B5EF4-FFF2-40B4-BE49-F238E27FC236}">
                <a16:creationId xmlns:a16="http://schemas.microsoft.com/office/drawing/2014/main" id="{62C63C96-A267-47D3-B41B-9AD7D61B314A}"/>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E802B201-D2C6-49DC-B1F8-268CDC55FC40}"/>
              </a:ext>
            </a:extLst>
          </p:cNvPr>
          <p:cNvPicPr>
            <a:picLocks noChangeAspect="1"/>
          </p:cNvPicPr>
          <p:nvPr userDrawn="1"/>
        </p:nvPicPr>
        <p:blipFill>
          <a:blip r:embed="rId2"/>
          <a:stretch>
            <a:fillRect/>
          </a:stretch>
        </p:blipFill>
        <p:spPr>
          <a:xfrm>
            <a:off x="434646" y="5989759"/>
            <a:ext cx="2118054" cy="894546"/>
          </a:xfrm>
          <a:prstGeom prst="rect">
            <a:avLst/>
          </a:prstGeom>
        </p:spPr>
      </p:pic>
      <p:sp>
        <p:nvSpPr>
          <p:cNvPr id="9" name="Vapaamuotoinen: Muoto 8">
            <a:extLst>
              <a:ext uri="{FF2B5EF4-FFF2-40B4-BE49-F238E27FC236}">
                <a16:creationId xmlns:a16="http://schemas.microsoft.com/office/drawing/2014/main" id="{D2E8CE73-9BF6-4360-90C2-466273E512D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844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17.11.2021</a:t>
            </a:fld>
            <a:endParaRPr lang="fi-FI"/>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6" name="Kuva 5">
            <a:extLst>
              <a:ext uri="{FF2B5EF4-FFF2-40B4-BE49-F238E27FC236}">
                <a16:creationId xmlns:a16="http://schemas.microsoft.com/office/drawing/2014/main" id="{30D1F155-7840-4F33-8535-A4A48BD55041}"/>
              </a:ext>
            </a:extLst>
          </p:cNvPr>
          <p:cNvPicPr>
            <a:picLocks noChangeAspect="1"/>
          </p:cNvPicPr>
          <p:nvPr userDrawn="1"/>
        </p:nvPicPr>
        <p:blipFill>
          <a:blip r:embed="rId2"/>
          <a:stretch>
            <a:fillRect/>
          </a:stretch>
        </p:blipFill>
        <p:spPr>
          <a:xfrm>
            <a:off x="434646" y="5989759"/>
            <a:ext cx="2118054" cy="894546"/>
          </a:xfrm>
          <a:prstGeom prst="rect">
            <a:avLst/>
          </a:prstGeom>
        </p:spPr>
      </p:pic>
    </p:spTree>
    <p:extLst>
      <p:ext uri="{BB962C8B-B14F-4D97-AF65-F5344CB8AC3E}">
        <p14:creationId xmlns:p14="http://schemas.microsoft.com/office/powerpoint/2010/main" val="303149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0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nsi valkoisella yläosalla">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2945332"/>
            <a:ext cx="6768133" cy="2123266"/>
          </a:xfrm>
          <a:prstGeom prst="rect">
            <a:avLst/>
          </a:prstGeom>
        </p:spPr>
        <p:txBody>
          <a:bodyPr lIns="0" tIns="0" rIns="0" bIns="0" anchor="b">
            <a:noAutofit/>
          </a:bodyPr>
          <a:lstStyle>
            <a:lvl1pPr algn="l">
              <a:lnSpc>
                <a:spcPct val="80000"/>
              </a:lnSpc>
              <a:defRPr sz="6600" b="1" spc="-15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5329855"/>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878406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uvallinen kansi sinisellä tekstillä">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2699656"/>
            <a:ext cx="12199620" cy="4165963"/>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405332"/>
            <a:ext cx="6768133" cy="2123266"/>
          </a:xfrm>
          <a:prstGeom prst="rect">
            <a:avLst/>
          </a:prstGeom>
        </p:spPr>
        <p:txBody>
          <a:bodyPr lIns="0" tIns="0" rIns="0" bIns="0" anchor="b">
            <a:noAutofit/>
          </a:bodyPr>
          <a:lstStyle>
            <a:lvl1pPr algn="l">
              <a:lnSpc>
                <a:spcPct val="80000"/>
              </a:lnSpc>
              <a:defRPr sz="6600" b="1" spc="-15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6061166"/>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2698392"/>
            <a:ext cx="4028531" cy="416553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486971"/>
            <a:ext cx="3051493" cy="1371347"/>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29365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uvallinen kansi sinisellä tekstillä">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2699656"/>
            <a:ext cx="12199620" cy="4165963"/>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405332"/>
            <a:ext cx="6768133" cy="2123266"/>
          </a:xfrm>
          <a:prstGeom prst="rect">
            <a:avLst/>
          </a:prstGeom>
        </p:spPr>
        <p:txBody>
          <a:bodyPr lIns="0" tIns="0" rIns="0" bIns="0" anchor="b">
            <a:noAutofit/>
          </a:bodyPr>
          <a:lstStyle>
            <a:lvl1pPr algn="l">
              <a:lnSpc>
                <a:spcPct val="80000"/>
              </a:lnSpc>
              <a:defRPr sz="6600" b="1" spc="-15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6061166"/>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2698392"/>
            <a:ext cx="4028531" cy="416553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486971"/>
            <a:ext cx="3051493" cy="1371347"/>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8" name="Kuva 7">
            <a:extLst>
              <a:ext uri="{FF2B5EF4-FFF2-40B4-BE49-F238E27FC236}">
                <a16:creationId xmlns:a16="http://schemas.microsoft.com/office/drawing/2014/main" id="{D3D02B1D-04DD-4C7C-B546-962E9A49A0CC}"/>
              </a:ext>
            </a:extLst>
          </p:cNvPr>
          <p:cNvPicPr>
            <a:picLocks noChangeAspect="1"/>
          </p:cNvPicPr>
          <p:nvPr userDrawn="1"/>
        </p:nvPicPr>
        <p:blipFill>
          <a:blip r:embed="rId2"/>
          <a:stretch>
            <a:fillRect/>
          </a:stretch>
        </p:blipFill>
        <p:spPr>
          <a:xfrm>
            <a:off x="0" y="-66903"/>
            <a:ext cx="4267520" cy="1802358"/>
          </a:xfrm>
          <a:prstGeom prst="rect">
            <a:avLst/>
          </a:prstGeom>
        </p:spPr>
      </p:pic>
    </p:spTree>
    <p:extLst>
      <p:ext uri="{BB962C8B-B14F-4D97-AF65-F5344CB8AC3E}">
        <p14:creationId xmlns:p14="http://schemas.microsoft.com/office/powerpoint/2010/main" val="290410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rgbClr val="378DC4"/>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4914900" y="29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8D08D294-216F-442D-97F7-E95BB942B012}"/>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7BC346B6-D59F-4922-88E5-422A8B3E4AA0}"/>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btitle 2"/>
          <p:cNvSpPr>
            <a:spLocks noGrp="1"/>
          </p:cNvSpPr>
          <p:nvPr userDrawn="1">
            <p:ph type="subTitle" idx="1"/>
          </p:nvPr>
        </p:nvSpPr>
        <p:spPr>
          <a:xfrm>
            <a:off x="4914899" y="5283200"/>
            <a:ext cx="6536267" cy="577398"/>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2672876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inen kansi kuvalla">
    <p:bg>
      <p:bgPr>
        <a:solidFill>
          <a:schemeClr val="bg1"/>
        </a:solidFill>
        <a:effectLst/>
      </p:bgPr>
    </p:bg>
    <p:spTree>
      <p:nvGrpSpPr>
        <p:cNvPr id="1" name=""/>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A9BAFD28-F1A4-4B74-A669-43891398B979}"/>
              </a:ext>
            </a:extLst>
          </p:cNvPr>
          <p:cNvSpPr/>
          <p:nvPr userDrawn="1"/>
        </p:nvSpPr>
        <p:spPr>
          <a:xfrm>
            <a:off x="0" y="-7620"/>
            <a:ext cx="5113020" cy="6865620"/>
          </a:xfrm>
          <a:custGeom>
            <a:avLst/>
            <a:gdLst>
              <a:gd name="connsiteX0" fmla="*/ 5113020 w 5113020"/>
              <a:gd name="connsiteY0" fmla="*/ 0 h 6880860"/>
              <a:gd name="connsiteX1" fmla="*/ 2979420 w 5113020"/>
              <a:gd name="connsiteY1" fmla="*/ 6880860 h 6880860"/>
              <a:gd name="connsiteX2" fmla="*/ 0 w 5113020"/>
              <a:gd name="connsiteY2" fmla="*/ 6865620 h 6880860"/>
              <a:gd name="connsiteX3" fmla="*/ 0 w 5113020"/>
              <a:gd name="connsiteY3" fmla="*/ 0 h 6880860"/>
              <a:gd name="connsiteX4" fmla="*/ 5113020 w 5113020"/>
              <a:gd name="connsiteY4" fmla="*/ 0 h 6880860"/>
              <a:gd name="connsiteX0" fmla="*/ 5113020 w 5113020"/>
              <a:gd name="connsiteY0" fmla="*/ 0 h 6865620"/>
              <a:gd name="connsiteX1" fmla="*/ 2998470 w 5113020"/>
              <a:gd name="connsiteY1" fmla="*/ 6864985 h 6865620"/>
              <a:gd name="connsiteX2" fmla="*/ 0 w 5113020"/>
              <a:gd name="connsiteY2" fmla="*/ 6865620 h 6865620"/>
              <a:gd name="connsiteX3" fmla="*/ 0 w 5113020"/>
              <a:gd name="connsiteY3" fmla="*/ 0 h 6865620"/>
              <a:gd name="connsiteX4" fmla="*/ 5113020 w 511302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20" h="6865620">
                <a:moveTo>
                  <a:pt x="5113020" y="0"/>
                </a:moveTo>
                <a:lnTo>
                  <a:pt x="2998470" y="6864985"/>
                </a:lnTo>
                <a:lnTo>
                  <a:pt x="0" y="6865620"/>
                </a:lnTo>
                <a:lnTo>
                  <a:pt x="0" y="0"/>
                </a:lnTo>
                <a:lnTo>
                  <a:pt x="5113020" y="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4914900" y="42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D120851B-61D6-4A60-9BF0-66474664A6B6}"/>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06E93023-C6AC-41E1-8879-6661246D8B0B}"/>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2769533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kansi valkoisella yläosalla">
    <p:bg>
      <p:bgPr>
        <a:solidFill>
          <a:schemeClr val="bg1"/>
        </a:solid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029CD026-7F47-4F87-91D1-C3689AB46A9A}"/>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E64FDC42-703A-4571-A80D-821190DDF7E1}"/>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Vapaamuotoinen: Muoto 7">
            <a:extLst>
              <a:ext uri="{FF2B5EF4-FFF2-40B4-BE49-F238E27FC236}">
                <a16:creationId xmlns:a16="http://schemas.microsoft.com/office/drawing/2014/main" id="{41B4A677-B136-4726-BB6A-E265255E727D}"/>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5116282" y="446399"/>
            <a:ext cx="7083337" cy="1146181"/>
          </a:xfrm>
          <a:prstGeom prst="rect">
            <a:avLst/>
          </a:prstGeom>
        </p:spPr>
        <p:txBody>
          <a:bodyPr lIns="0" tIns="0" rIns="0" bIns="0" anchor="t">
            <a:noAutofit/>
          </a:bodyPr>
          <a:lstStyle>
            <a:lvl1pPr algn="l">
              <a:lnSpc>
                <a:spcPct val="80000"/>
              </a:lnSpc>
              <a:defRPr sz="4400" b="1" spc="-2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9" name="Kuva 8">
            <a:extLst>
              <a:ext uri="{FF2B5EF4-FFF2-40B4-BE49-F238E27FC236}">
                <a16:creationId xmlns:a16="http://schemas.microsoft.com/office/drawing/2014/main" id="{45B6EE55-8538-4484-AA72-6F4F69FCF49C}"/>
              </a:ext>
            </a:extLst>
          </p:cNvPr>
          <p:cNvPicPr>
            <a:picLocks noChangeAspect="1"/>
          </p:cNvPicPr>
          <p:nvPr userDrawn="1"/>
        </p:nvPicPr>
        <p:blipFill>
          <a:blip r:embed="rId2"/>
          <a:stretch>
            <a:fillRect/>
          </a:stretch>
        </p:blipFill>
        <p:spPr>
          <a:xfrm>
            <a:off x="-2" y="-11056"/>
            <a:ext cx="3883843" cy="1762799"/>
          </a:xfrm>
          <a:prstGeom prst="rect">
            <a:avLst/>
          </a:prstGeom>
        </p:spPr>
      </p:pic>
    </p:spTree>
    <p:extLst>
      <p:ext uri="{BB962C8B-B14F-4D97-AF65-F5344CB8AC3E}">
        <p14:creationId xmlns:p14="http://schemas.microsoft.com/office/powerpoint/2010/main" val="1395632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kansi kuvalla - nosto">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6BCA98-83EF-4A2E-A53E-8397E5D02014}"/>
              </a:ext>
            </a:extLst>
          </p:cNvPr>
          <p:cNvSpPr/>
          <p:nvPr userDrawn="1"/>
        </p:nvSpPr>
        <p:spPr>
          <a:xfrm>
            <a:off x="3812115" y="4498974"/>
            <a:ext cx="7859185" cy="1876425"/>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7" name="Tekstiruutu 6">
            <a:extLst>
              <a:ext uri="{FF2B5EF4-FFF2-40B4-BE49-F238E27FC236}">
                <a16:creationId xmlns:a16="http://schemas.microsoft.com/office/drawing/2014/main" id="{6106C9CE-B35D-4F9D-B580-F52D76DD900E}"/>
              </a:ext>
            </a:extLst>
          </p:cNvPr>
          <p:cNvSpPr txBox="1"/>
          <p:nvPr userDrawn="1"/>
        </p:nvSpPr>
        <p:spPr>
          <a:xfrm>
            <a:off x="3812115" y="3728520"/>
            <a:ext cx="2162175" cy="5293757"/>
          </a:xfrm>
          <a:prstGeom prst="rect">
            <a:avLst/>
          </a:prstGeom>
          <a:noFill/>
        </p:spPr>
        <p:txBody>
          <a:bodyPr wrap="square" lIns="0" tIns="0" rIns="0" bIns="0" rtlCol="0">
            <a:spAutoFit/>
          </a:bodyPr>
          <a:lstStyle/>
          <a:p>
            <a:r>
              <a:rPr lang="fi-FI" sz="34400" b="1" dirty="0">
                <a:solidFill>
                  <a:schemeClr val="bg1"/>
                </a:solidFill>
              </a:rPr>
              <a:t>”</a:t>
            </a:r>
          </a:p>
        </p:txBody>
      </p:sp>
    </p:spTree>
    <p:extLst>
      <p:ext uri="{BB962C8B-B14F-4D97-AF65-F5344CB8AC3E}">
        <p14:creationId xmlns:p14="http://schemas.microsoft.com/office/powerpoint/2010/main" val="2181480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8" name="Title 1">
            <a:extLst>
              <a:ext uri="{FF2B5EF4-FFF2-40B4-BE49-F238E27FC236}">
                <a16:creationId xmlns:a16="http://schemas.microsoft.com/office/drawing/2014/main" id="{B5C5974A-92E5-447A-A74F-126A2265D303}"/>
              </a:ext>
            </a:extLst>
          </p:cNvPr>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989047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kansi kuvalla ja kuvio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9" name="Kuva 8">
            <a:extLst>
              <a:ext uri="{FF2B5EF4-FFF2-40B4-BE49-F238E27FC236}">
                <a16:creationId xmlns:a16="http://schemas.microsoft.com/office/drawing/2014/main" id="{4BDCF47E-3E49-4587-B526-04B917F4D023}"/>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3" name="Vapaamuotoinen: Muoto 2">
            <a:extLst>
              <a:ext uri="{FF2B5EF4-FFF2-40B4-BE49-F238E27FC236}">
                <a16:creationId xmlns:a16="http://schemas.microsoft.com/office/drawing/2014/main" id="{965F3F81-83D2-4265-B857-439498CF5505}"/>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Vapaamuotoinen: Muoto 5">
            <a:extLst>
              <a:ext uri="{FF2B5EF4-FFF2-40B4-BE49-F238E27FC236}">
                <a16:creationId xmlns:a16="http://schemas.microsoft.com/office/drawing/2014/main" id="{BA2B021C-837B-46B0-83E2-272CBB5D4492}"/>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81958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17.11.2021</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3874874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 + kuvio">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17.11.2021</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2" name="Vapaamuotoinen: Muoto 11">
            <a:extLst>
              <a:ext uri="{FF2B5EF4-FFF2-40B4-BE49-F238E27FC236}">
                <a16:creationId xmlns:a16="http://schemas.microsoft.com/office/drawing/2014/main" id="{51D41A45-43E6-457A-B149-72ED8CECB2A7}"/>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26132C77-0126-449E-B529-19A28D32563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98308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17.11.2021</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836692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 - tekstipalsta + kuv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17.11.2021</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300645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rgbClr val="378DC4"/>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4914900" y="29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8D08D294-216F-442D-97F7-E95BB942B012}"/>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7BC346B6-D59F-4922-88E5-422A8B3E4AA0}"/>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btitle 2"/>
          <p:cNvSpPr>
            <a:spLocks noGrp="1"/>
          </p:cNvSpPr>
          <p:nvPr userDrawn="1">
            <p:ph type="subTitle" idx="1"/>
          </p:nvPr>
        </p:nvSpPr>
        <p:spPr>
          <a:xfrm>
            <a:off x="4914899" y="5283200"/>
            <a:ext cx="6536267" cy="577398"/>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8" name="Kuva 7" descr="Kuva, joka sisältää kohteen piirtäminen&#10;&#10;Kuvaus luotu automaattisesti">
            <a:extLst>
              <a:ext uri="{FF2B5EF4-FFF2-40B4-BE49-F238E27FC236}">
                <a16:creationId xmlns:a16="http://schemas.microsoft.com/office/drawing/2014/main" id="{BE0FF67D-BE91-4D29-9979-E645453E5E9A}"/>
              </a:ext>
            </a:extLst>
          </p:cNvPr>
          <p:cNvPicPr>
            <a:picLocks noChangeAspect="1"/>
          </p:cNvPicPr>
          <p:nvPr userDrawn="1"/>
        </p:nvPicPr>
        <p:blipFill>
          <a:blip r:embed="rId2"/>
          <a:stretch>
            <a:fillRect/>
          </a:stretch>
        </p:blipFill>
        <p:spPr>
          <a:xfrm>
            <a:off x="-1" y="-1076"/>
            <a:ext cx="4219576" cy="1782109"/>
          </a:xfrm>
          <a:prstGeom prst="rect">
            <a:avLst/>
          </a:prstGeom>
        </p:spPr>
      </p:pic>
    </p:spTree>
    <p:extLst>
      <p:ext uri="{BB962C8B-B14F-4D97-AF65-F5344CB8AC3E}">
        <p14:creationId xmlns:p14="http://schemas.microsoft.com/office/powerpoint/2010/main" val="3542439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ältö - tekstipalsta + kuva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17.11.2021</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3" name="Vapaamuotoinen: Muoto 12">
            <a:extLst>
              <a:ext uri="{FF2B5EF4-FFF2-40B4-BE49-F238E27FC236}">
                <a16:creationId xmlns:a16="http://schemas.microsoft.com/office/drawing/2014/main" id="{5C44CB59-1B4F-4084-940B-6183553AF038}"/>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5CBC45A6-3B94-43D3-981F-049DEF451E7F}"/>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01311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17.11.2021</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434429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tsikko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6722197"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17.11.2021</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8" name="Vapaamuotoinen: Muoto 7">
            <a:extLst>
              <a:ext uri="{FF2B5EF4-FFF2-40B4-BE49-F238E27FC236}">
                <a16:creationId xmlns:a16="http://schemas.microsoft.com/office/drawing/2014/main" id="{62C63C96-A267-47D3-B41B-9AD7D61B314A}"/>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Vapaamuotoinen: Muoto 8">
            <a:extLst>
              <a:ext uri="{FF2B5EF4-FFF2-40B4-BE49-F238E27FC236}">
                <a16:creationId xmlns:a16="http://schemas.microsoft.com/office/drawing/2014/main" id="{D2E8CE73-9BF6-4360-90C2-466273E512D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58804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17.11.2021</a:t>
            </a:fld>
            <a:endParaRPr lang="fi-FI"/>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6" name="Kuva 5">
            <a:extLst>
              <a:ext uri="{FF2B5EF4-FFF2-40B4-BE49-F238E27FC236}">
                <a16:creationId xmlns:a16="http://schemas.microsoft.com/office/drawing/2014/main" id="{3074A1D7-D388-4E58-973D-F47BBAC8245F}"/>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1018533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45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inen kansi kuvalla">
    <p:bg>
      <p:bgPr>
        <a:solidFill>
          <a:schemeClr val="bg1"/>
        </a:solidFill>
        <a:effectLst/>
      </p:bgPr>
    </p:bg>
    <p:spTree>
      <p:nvGrpSpPr>
        <p:cNvPr id="1" name=""/>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A9BAFD28-F1A4-4B74-A669-43891398B979}"/>
              </a:ext>
            </a:extLst>
          </p:cNvPr>
          <p:cNvSpPr/>
          <p:nvPr userDrawn="1"/>
        </p:nvSpPr>
        <p:spPr>
          <a:xfrm>
            <a:off x="0" y="-7620"/>
            <a:ext cx="5113020" cy="6865620"/>
          </a:xfrm>
          <a:custGeom>
            <a:avLst/>
            <a:gdLst>
              <a:gd name="connsiteX0" fmla="*/ 5113020 w 5113020"/>
              <a:gd name="connsiteY0" fmla="*/ 0 h 6880860"/>
              <a:gd name="connsiteX1" fmla="*/ 2979420 w 5113020"/>
              <a:gd name="connsiteY1" fmla="*/ 6880860 h 6880860"/>
              <a:gd name="connsiteX2" fmla="*/ 0 w 5113020"/>
              <a:gd name="connsiteY2" fmla="*/ 6865620 h 6880860"/>
              <a:gd name="connsiteX3" fmla="*/ 0 w 5113020"/>
              <a:gd name="connsiteY3" fmla="*/ 0 h 6880860"/>
              <a:gd name="connsiteX4" fmla="*/ 5113020 w 5113020"/>
              <a:gd name="connsiteY4" fmla="*/ 0 h 6880860"/>
              <a:gd name="connsiteX0" fmla="*/ 5113020 w 5113020"/>
              <a:gd name="connsiteY0" fmla="*/ 0 h 6865620"/>
              <a:gd name="connsiteX1" fmla="*/ 2998470 w 5113020"/>
              <a:gd name="connsiteY1" fmla="*/ 6864985 h 6865620"/>
              <a:gd name="connsiteX2" fmla="*/ 0 w 5113020"/>
              <a:gd name="connsiteY2" fmla="*/ 6865620 h 6865620"/>
              <a:gd name="connsiteX3" fmla="*/ 0 w 5113020"/>
              <a:gd name="connsiteY3" fmla="*/ 0 h 6865620"/>
              <a:gd name="connsiteX4" fmla="*/ 5113020 w 511302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20" h="6865620">
                <a:moveTo>
                  <a:pt x="5113020" y="0"/>
                </a:moveTo>
                <a:lnTo>
                  <a:pt x="2998470" y="6864985"/>
                </a:lnTo>
                <a:lnTo>
                  <a:pt x="0" y="6865620"/>
                </a:lnTo>
                <a:lnTo>
                  <a:pt x="0" y="0"/>
                </a:lnTo>
                <a:lnTo>
                  <a:pt x="5113020" y="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4914900" y="42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D120851B-61D6-4A60-9BF0-66474664A6B6}"/>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06E93023-C6AC-41E1-8879-6661246D8B0B}"/>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7" name="Kuva 6" descr="Kuva, joka sisältää kohteen piirtäminen&#10;&#10;Kuvaus luotu automaattisesti">
            <a:extLst>
              <a:ext uri="{FF2B5EF4-FFF2-40B4-BE49-F238E27FC236}">
                <a16:creationId xmlns:a16="http://schemas.microsoft.com/office/drawing/2014/main" id="{352AA37C-A27A-436B-BD28-BA3EA59322B7}"/>
              </a:ext>
            </a:extLst>
          </p:cNvPr>
          <p:cNvPicPr>
            <a:picLocks noChangeAspect="1"/>
          </p:cNvPicPr>
          <p:nvPr userDrawn="1"/>
        </p:nvPicPr>
        <p:blipFill>
          <a:blip r:embed="rId2"/>
          <a:stretch>
            <a:fillRect/>
          </a:stretch>
        </p:blipFill>
        <p:spPr>
          <a:xfrm>
            <a:off x="-1" y="-1076"/>
            <a:ext cx="4219576" cy="1782109"/>
          </a:xfrm>
          <a:prstGeom prst="rect">
            <a:avLst/>
          </a:prstGeom>
        </p:spPr>
      </p:pic>
    </p:spTree>
    <p:extLst>
      <p:ext uri="{BB962C8B-B14F-4D97-AF65-F5344CB8AC3E}">
        <p14:creationId xmlns:p14="http://schemas.microsoft.com/office/powerpoint/2010/main" val="227076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kansi valkoisella yläosalla">
    <p:bg>
      <p:bgPr>
        <a:solidFill>
          <a:schemeClr val="bg1"/>
        </a:solid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029CD026-7F47-4F87-91D1-C3689AB46A9A}"/>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E64FDC42-703A-4571-A80D-821190DDF7E1}"/>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Vapaamuotoinen: Muoto 7">
            <a:extLst>
              <a:ext uri="{FF2B5EF4-FFF2-40B4-BE49-F238E27FC236}">
                <a16:creationId xmlns:a16="http://schemas.microsoft.com/office/drawing/2014/main" id="{41B4A677-B136-4726-BB6A-E265255E727D}"/>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5116282" y="446399"/>
            <a:ext cx="7083337" cy="1146181"/>
          </a:xfrm>
          <a:prstGeom prst="rect">
            <a:avLst/>
          </a:prstGeom>
        </p:spPr>
        <p:txBody>
          <a:bodyPr lIns="0" tIns="0" rIns="0" bIns="0" anchor="t">
            <a:noAutofit/>
          </a:bodyPr>
          <a:lstStyle>
            <a:lvl1pPr algn="l">
              <a:lnSpc>
                <a:spcPct val="80000"/>
              </a:lnSpc>
              <a:defRPr sz="4400" b="1" spc="-2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9" name="Kuva 8">
            <a:extLst>
              <a:ext uri="{FF2B5EF4-FFF2-40B4-BE49-F238E27FC236}">
                <a16:creationId xmlns:a16="http://schemas.microsoft.com/office/drawing/2014/main" id="{FC5FE70D-3DA0-4BC9-9C56-674645A1478E}"/>
              </a:ext>
            </a:extLst>
          </p:cNvPr>
          <p:cNvPicPr>
            <a:picLocks noChangeAspect="1"/>
          </p:cNvPicPr>
          <p:nvPr userDrawn="1"/>
        </p:nvPicPr>
        <p:blipFill>
          <a:blip r:embed="rId2"/>
          <a:stretch>
            <a:fillRect/>
          </a:stretch>
        </p:blipFill>
        <p:spPr>
          <a:xfrm>
            <a:off x="0" y="-66903"/>
            <a:ext cx="4267520" cy="1802358"/>
          </a:xfrm>
          <a:prstGeom prst="rect">
            <a:avLst/>
          </a:prstGeom>
        </p:spPr>
      </p:pic>
    </p:spTree>
    <p:extLst>
      <p:ext uri="{BB962C8B-B14F-4D97-AF65-F5344CB8AC3E}">
        <p14:creationId xmlns:p14="http://schemas.microsoft.com/office/powerpoint/2010/main" val="279819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kansi kuvalla - nosto">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6BCA98-83EF-4A2E-A53E-8397E5D02014}"/>
              </a:ext>
            </a:extLst>
          </p:cNvPr>
          <p:cNvSpPr/>
          <p:nvPr userDrawn="1"/>
        </p:nvSpPr>
        <p:spPr>
          <a:xfrm>
            <a:off x="3812115" y="4498974"/>
            <a:ext cx="7859185" cy="1876425"/>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Kuva 7" descr="Kuva, joka sisältää kohteen piirtäminen&#10;&#10;Kuvaus luotu automaattisesti">
            <a:extLst>
              <a:ext uri="{FF2B5EF4-FFF2-40B4-BE49-F238E27FC236}">
                <a16:creationId xmlns:a16="http://schemas.microsoft.com/office/drawing/2014/main" id="{C6957A94-44EC-4D0A-BCF9-6A8ED91ADBA4}"/>
              </a:ext>
            </a:extLst>
          </p:cNvPr>
          <p:cNvPicPr>
            <a:picLocks noChangeAspect="1"/>
          </p:cNvPicPr>
          <p:nvPr userDrawn="1"/>
        </p:nvPicPr>
        <p:blipFill>
          <a:blip r:embed="rId2"/>
          <a:stretch>
            <a:fillRect/>
          </a:stretch>
        </p:blipFill>
        <p:spPr>
          <a:xfrm>
            <a:off x="0" y="5075891"/>
            <a:ext cx="4219576" cy="1782109"/>
          </a:xfrm>
          <a:prstGeom prst="rect">
            <a:avLst/>
          </a:prstGeom>
        </p:spPr>
      </p:pic>
      <p:sp>
        <p:nvSpPr>
          <p:cNvPr id="4" name="Title 1"/>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7" name="Tekstiruutu 6">
            <a:extLst>
              <a:ext uri="{FF2B5EF4-FFF2-40B4-BE49-F238E27FC236}">
                <a16:creationId xmlns:a16="http://schemas.microsoft.com/office/drawing/2014/main" id="{6106C9CE-B35D-4F9D-B580-F52D76DD900E}"/>
              </a:ext>
            </a:extLst>
          </p:cNvPr>
          <p:cNvSpPr txBox="1"/>
          <p:nvPr userDrawn="1"/>
        </p:nvSpPr>
        <p:spPr>
          <a:xfrm>
            <a:off x="3812115" y="3728520"/>
            <a:ext cx="2162175" cy="5293757"/>
          </a:xfrm>
          <a:prstGeom prst="rect">
            <a:avLst/>
          </a:prstGeom>
          <a:noFill/>
        </p:spPr>
        <p:txBody>
          <a:bodyPr wrap="square" lIns="0" tIns="0" rIns="0" bIns="0" rtlCol="0">
            <a:spAutoFit/>
          </a:bodyPr>
          <a:lstStyle/>
          <a:p>
            <a:r>
              <a:rPr lang="fi-FI" sz="34400" b="1" dirty="0">
                <a:solidFill>
                  <a:schemeClr val="bg1"/>
                </a:solidFill>
              </a:rPr>
              <a:t>”</a:t>
            </a:r>
          </a:p>
        </p:txBody>
      </p:sp>
    </p:spTree>
    <p:extLst>
      <p:ext uri="{BB962C8B-B14F-4D97-AF65-F5344CB8AC3E}">
        <p14:creationId xmlns:p14="http://schemas.microsoft.com/office/powerpoint/2010/main" val="205665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C5974A-92E5-447A-A74F-126A2265D303}"/>
              </a:ext>
            </a:extLst>
          </p:cNvPr>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5" name="Kuva 4" descr="Kuva, joka sisältää kohteen piirtäminen&#10;&#10;Kuvaus luotu automaattisesti">
            <a:extLst>
              <a:ext uri="{FF2B5EF4-FFF2-40B4-BE49-F238E27FC236}">
                <a16:creationId xmlns:a16="http://schemas.microsoft.com/office/drawing/2014/main" id="{6FDC9581-5767-47D7-9631-3162D0AAAA5C}"/>
              </a:ext>
            </a:extLst>
          </p:cNvPr>
          <p:cNvPicPr>
            <a:picLocks noChangeAspect="1"/>
          </p:cNvPicPr>
          <p:nvPr userDrawn="1"/>
        </p:nvPicPr>
        <p:blipFill>
          <a:blip r:embed="rId2"/>
          <a:stretch>
            <a:fillRect/>
          </a:stretch>
        </p:blipFill>
        <p:spPr>
          <a:xfrm>
            <a:off x="0" y="5075891"/>
            <a:ext cx="4219576" cy="1782109"/>
          </a:xfrm>
          <a:prstGeom prst="rect">
            <a:avLst/>
          </a:prstGeom>
        </p:spPr>
      </p:pic>
    </p:spTree>
    <p:extLst>
      <p:ext uri="{BB962C8B-B14F-4D97-AF65-F5344CB8AC3E}">
        <p14:creationId xmlns:p14="http://schemas.microsoft.com/office/powerpoint/2010/main" val="219543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kansi kuvalla ja kuvio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sp>
        <p:nvSpPr>
          <p:cNvPr id="3" name="Vapaamuotoinen: Muoto 2">
            <a:extLst>
              <a:ext uri="{FF2B5EF4-FFF2-40B4-BE49-F238E27FC236}">
                <a16:creationId xmlns:a16="http://schemas.microsoft.com/office/drawing/2014/main" id="{965F3F81-83D2-4265-B857-439498CF5505}"/>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Vapaamuotoinen: Muoto 5">
            <a:extLst>
              <a:ext uri="{FF2B5EF4-FFF2-40B4-BE49-F238E27FC236}">
                <a16:creationId xmlns:a16="http://schemas.microsoft.com/office/drawing/2014/main" id="{BA2B021C-837B-46B0-83E2-272CBB5D4492}"/>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Kuva 7" descr="Kuva, joka sisältää kohteen piirtäminen&#10;&#10;Kuvaus luotu automaattisesti">
            <a:extLst>
              <a:ext uri="{FF2B5EF4-FFF2-40B4-BE49-F238E27FC236}">
                <a16:creationId xmlns:a16="http://schemas.microsoft.com/office/drawing/2014/main" id="{A2ECC91C-0111-4396-93BA-5E4BA2AC7B0F}"/>
              </a:ext>
            </a:extLst>
          </p:cNvPr>
          <p:cNvPicPr>
            <a:picLocks noChangeAspect="1"/>
          </p:cNvPicPr>
          <p:nvPr userDrawn="1"/>
        </p:nvPicPr>
        <p:blipFill>
          <a:blip r:embed="rId2"/>
          <a:stretch>
            <a:fillRect/>
          </a:stretch>
        </p:blipFill>
        <p:spPr>
          <a:xfrm>
            <a:off x="-6350" y="5075891"/>
            <a:ext cx="4219576" cy="1782109"/>
          </a:xfrm>
          <a:prstGeom prst="rect">
            <a:avLst/>
          </a:prstGeom>
        </p:spPr>
      </p:pic>
    </p:spTree>
    <p:extLst>
      <p:ext uri="{BB962C8B-B14F-4D97-AF65-F5344CB8AC3E}">
        <p14:creationId xmlns:p14="http://schemas.microsoft.com/office/powerpoint/2010/main" val="278241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17.11.2021</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13" name="Kuva 12">
            <a:extLst>
              <a:ext uri="{FF2B5EF4-FFF2-40B4-BE49-F238E27FC236}">
                <a16:creationId xmlns:a16="http://schemas.microsoft.com/office/drawing/2014/main" id="{84DAD40F-FCFD-4252-8AF0-08763D52058B}"/>
              </a:ext>
            </a:extLst>
          </p:cNvPr>
          <p:cNvPicPr>
            <a:picLocks noChangeAspect="1"/>
          </p:cNvPicPr>
          <p:nvPr userDrawn="1"/>
        </p:nvPicPr>
        <p:blipFill>
          <a:blip r:embed="rId2"/>
          <a:stretch>
            <a:fillRect/>
          </a:stretch>
        </p:blipFill>
        <p:spPr>
          <a:xfrm>
            <a:off x="434646" y="5989759"/>
            <a:ext cx="2118054" cy="894546"/>
          </a:xfrm>
          <a:prstGeom prst="rect">
            <a:avLst/>
          </a:prstGeom>
        </p:spPr>
      </p:pic>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40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17.11.2021</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3133785548"/>
      </p:ext>
    </p:extLst>
  </p:cSld>
  <p:clrMap bg1="lt1" tx1="dk1" bg2="lt2" tx2="dk2" accent1="accent1" accent2="accent2" accent3="accent3" accent4="accent4" accent5="accent5" accent6="accent6" hlink="hlink" folHlink="folHlink"/>
  <p:sldLayoutIdLst>
    <p:sldLayoutId id="2147484837" r:id="rId1"/>
    <p:sldLayoutId id="2147484861" r:id="rId2"/>
    <p:sldLayoutId id="2147484839" r:id="rId3"/>
    <p:sldLayoutId id="2147484855" r:id="rId4"/>
    <p:sldLayoutId id="2147484821" r:id="rId5"/>
    <p:sldLayoutId id="2147484847" r:id="rId6"/>
    <p:sldLayoutId id="2147484860" r:id="rId7"/>
    <p:sldLayoutId id="2147484845" r:id="rId8"/>
    <p:sldLayoutId id="2147484850" r:id="rId9"/>
    <p:sldLayoutId id="2147484858" r:id="rId10"/>
    <p:sldLayoutId id="2147484848" r:id="rId11"/>
    <p:sldLayoutId id="2147484856" r:id="rId12"/>
    <p:sldLayoutId id="2147484859" r:id="rId13"/>
    <p:sldLayoutId id="2147484852" r:id="rId14"/>
    <p:sldLayoutId id="2147484857" r:id="rId15"/>
    <p:sldLayoutId id="2147484853" r:id="rId16"/>
    <p:sldLayoutId id="2147484854" r:id="rId17"/>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17.11.2021</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2229286124"/>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74" r:id="rId12"/>
    <p:sldLayoutId id="2147484875" r:id="rId13"/>
    <p:sldLayoutId id="2147484876" r:id="rId14"/>
    <p:sldLayoutId id="2147484877" r:id="rId15"/>
    <p:sldLayoutId id="2147484878" r:id="rId16"/>
    <p:sldLayoutId id="2147484879" r:id="rId17"/>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adlet.com/lauralepola/eiti2u15mcevuksl"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662F4D-1DE3-4005-AE73-9D4EE081A5CB}"/>
              </a:ext>
            </a:extLst>
          </p:cNvPr>
          <p:cNvSpPr>
            <a:spLocks noGrp="1"/>
          </p:cNvSpPr>
          <p:nvPr>
            <p:ph type="ctrTitle"/>
          </p:nvPr>
        </p:nvSpPr>
        <p:spPr>
          <a:xfrm>
            <a:off x="4345395" y="1898602"/>
            <a:ext cx="7758023" cy="2536571"/>
          </a:xfrm>
        </p:spPr>
        <p:txBody>
          <a:bodyPr/>
          <a:lstStyle/>
          <a:p>
            <a:pPr algn="ctr"/>
            <a:r>
              <a:rPr lang="en-GB" sz="4400" dirty="0">
                <a:cs typeface="Calibri" panose="020F0502020204030204" pitchFamily="34" charset="0"/>
              </a:rPr>
              <a:t>Summary: </a:t>
            </a:r>
            <a:br>
              <a:rPr lang="en-GB" sz="4400" dirty="0">
                <a:cs typeface="Calibri" panose="020F0502020204030204" pitchFamily="34" charset="0"/>
              </a:rPr>
            </a:br>
            <a:br>
              <a:rPr lang="en-GB" sz="4400" dirty="0">
                <a:cs typeface="Calibri" panose="020F0502020204030204" pitchFamily="34" charset="0"/>
              </a:rPr>
            </a:br>
            <a:r>
              <a:rPr lang="en-GB" sz="4400" dirty="0">
                <a:cs typeface="Calibri" panose="020F0502020204030204" pitchFamily="34" charset="0"/>
              </a:rPr>
              <a:t>Quality Assurance by  Enhancement-led Evaluation</a:t>
            </a:r>
            <a:br>
              <a:rPr lang="en-US" sz="4800" dirty="0">
                <a:cs typeface="Calibri" panose="020F0502020204030204" pitchFamily="34" charset="0"/>
              </a:rPr>
            </a:br>
            <a:endParaRPr lang="fi-FI" sz="4800" dirty="0"/>
          </a:p>
        </p:txBody>
      </p:sp>
      <p:sp>
        <p:nvSpPr>
          <p:cNvPr id="3" name="Alaotsikko 2">
            <a:extLst>
              <a:ext uri="{FF2B5EF4-FFF2-40B4-BE49-F238E27FC236}">
                <a16:creationId xmlns:a16="http://schemas.microsoft.com/office/drawing/2014/main" id="{8EA307F2-DDEB-4974-A638-AC2825E604AF}"/>
              </a:ext>
            </a:extLst>
          </p:cNvPr>
          <p:cNvSpPr>
            <a:spLocks noGrp="1"/>
          </p:cNvSpPr>
          <p:nvPr>
            <p:ph type="subTitle" idx="1"/>
          </p:nvPr>
        </p:nvSpPr>
        <p:spPr>
          <a:xfrm>
            <a:off x="5026611" y="3980683"/>
            <a:ext cx="6768133" cy="731311"/>
          </a:xfrm>
        </p:spPr>
        <p:txBody>
          <a:bodyPr>
            <a:noAutofit/>
          </a:bodyPr>
          <a:lstStyle/>
          <a:p>
            <a:pPr algn="ctr"/>
            <a:r>
              <a:rPr lang="fi-FI" sz="2400" dirty="0"/>
              <a:t>SICI Workshop in Helsinki</a:t>
            </a:r>
          </a:p>
          <a:p>
            <a:pPr algn="ctr"/>
            <a:r>
              <a:rPr lang="fi-FI" sz="1600" dirty="0"/>
              <a:t>14th and 15th October 2021</a:t>
            </a:r>
          </a:p>
        </p:txBody>
      </p:sp>
      <p:pic>
        <p:nvPicPr>
          <p:cNvPr id="4" name="Kuva 3">
            <a:extLst>
              <a:ext uri="{FF2B5EF4-FFF2-40B4-BE49-F238E27FC236}">
                <a16:creationId xmlns:a16="http://schemas.microsoft.com/office/drawing/2014/main" id="{A9016FEB-B29B-49AC-BE4E-A696B807E375}"/>
              </a:ext>
            </a:extLst>
          </p:cNvPr>
          <p:cNvPicPr>
            <a:picLocks noChangeAspect="1"/>
          </p:cNvPicPr>
          <p:nvPr/>
        </p:nvPicPr>
        <p:blipFill>
          <a:blip r:embed="rId3"/>
          <a:stretch>
            <a:fillRect/>
          </a:stretch>
        </p:blipFill>
        <p:spPr>
          <a:xfrm>
            <a:off x="7992310" y="377734"/>
            <a:ext cx="3533775" cy="838200"/>
          </a:xfrm>
          <a:prstGeom prst="rect">
            <a:avLst/>
          </a:prstGeom>
        </p:spPr>
      </p:pic>
      <p:pic>
        <p:nvPicPr>
          <p:cNvPr id="5" name="Kuva 4">
            <a:extLst>
              <a:ext uri="{FF2B5EF4-FFF2-40B4-BE49-F238E27FC236}">
                <a16:creationId xmlns:a16="http://schemas.microsoft.com/office/drawing/2014/main" id="{1C007A6B-1469-4E9F-8259-06A32075474F}"/>
              </a:ext>
            </a:extLst>
          </p:cNvPr>
          <p:cNvPicPr>
            <a:picLocks noChangeAspect="1"/>
          </p:cNvPicPr>
          <p:nvPr/>
        </p:nvPicPr>
        <p:blipFill>
          <a:blip r:embed="rId4"/>
          <a:stretch>
            <a:fillRect/>
          </a:stretch>
        </p:blipFill>
        <p:spPr>
          <a:xfrm>
            <a:off x="5146661" y="4794187"/>
            <a:ext cx="6528032" cy="1902852"/>
          </a:xfrm>
          <a:prstGeom prst="rect">
            <a:avLst/>
          </a:prstGeom>
        </p:spPr>
      </p:pic>
    </p:spTree>
    <p:extLst>
      <p:ext uri="{BB962C8B-B14F-4D97-AF65-F5344CB8AC3E}">
        <p14:creationId xmlns:p14="http://schemas.microsoft.com/office/powerpoint/2010/main" val="262783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3684" y="301119"/>
            <a:ext cx="10729383" cy="550653"/>
          </a:xfrm>
        </p:spPr>
        <p:txBody>
          <a:bodyPr/>
          <a:lstStyle/>
          <a:p>
            <a:r>
              <a:rPr lang="en-GB" dirty="0">
                <a:solidFill>
                  <a:srgbClr val="28A7DA"/>
                </a:solidFill>
              </a:rPr>
              <a:t>Summary</a:t>
            </a:r>
            <a:endParaRPr lang="fi-FI" dirty="0">
              <a:solidFill>
                <a:srgbClr val="28A7DA"/>
              </a:solidFill>
            </a:endParaRPr>
          </a:p>
        </p:txBody>
      </p:sp>
      <p:sp>
        <p:nvSpPr>
          <p:cNvPr id="9" name="Content Placeholder 8"/>
          <p:cNvSpPr>
            <a:spLocks noGrp="1"/>
          </p:cNvSpPr>
          <p:nvPr>
            <p:ph sz="quarter" idx="14"/>
          </p:nvPr>
        </p:nvSpPr>
        <p:spPr>
          <a:xfrm>
            <a:off x="683683" y="1007305"/>
            <a:ext cx="10729383" cy="5322529"/>
          </a:xfrm>
        </p:spPr>
        <p:txBody>
          <a:bodyPr/>
          <a:lstStyle/>
          <a:p>
            <a:pPr marL="342900" indent="-342900">
              <a:buFont typeface="Arial" panose="020B0604020202020204" pitchFamily="34" charset="0"/>
              <a:buChar char="•"/>
            </a:pPr>
            <a:r>
              <a:rPr lang="en-US" sz="1600" b="0" dirty="0">
                <a:latin typeface="+mn-lt"/>
              </a:rPr>
              <a:t>The culture of trust is an intrinsic part of the Finnish education system. Underlying this is the change of the political atmosphere in the 1990’s, which led to the devolution of power in the Finnish basic education and in general upper secondary education. </a:t>
            </a:r>
          </a:p>
          <a:p>
            <a:endParaRPr lang="en-US" sz="1600" b="0" dirty="0">
              <a:latin typeface="+mn-lt"/>
            </a:endParaRPr>
          </a:p>
          <a:p>
            <a:pPr marL="342900" indent="-342900">
              <a:buFont typeface="Arial" panose="020B0604020202020204" pitchFamily="34" charset="0"/>
              <a:buChar char="•"/>
            </a:pPr>
            <a:r>
              <a:rPr lang="en-US" sz="1600" b="0" dirty="0">
                <a:latin typeface="+mn-lt"/>
              </a:rPr>
              <a:t>From norm-based steering and external inspection, there was a shift onto a system where it is the education providers’ responsibility to evaluate their activities and to participate in external evaluations conducted by the FINEEC (Finnish Education Evaluation Centre).</a:t>
            </a:r>
          </a:p>
          <a:p>
            <a:endParaRPr lang="en-US" sz="1600" b="0" dirty="0">
              <a:latin typeface="+mn-lt"/>
            </a:endParaRPr>
          </a:p>
          <a:p>
            <a:pPr marL="342900" indent="-342900">
              <a:buFont typeface="Arial" panose="020B0604020202020204" pitchFamily="34" charset="0"/>
              <a:buChar char="•"/>
            </a:pPr>
            <a:r>
              <a:rPr lang="en-US" sz="1600" b="0" dirty="0">
                <a:latin typeface="+mn-lt"/>
              </a:rPr>
              <a:t>The evaluation system of FINEEC is based on enhancement-led evaluation. This means that the different parties, such as education providers, teaching staff, students, working life, participate in planning the evaluation, producing evaluation data and interpreting the results. </a:t>
            </a:r>
          </a:p>
          <a:p>
            <a:pPr marL="342900" indent="-342900">
              <a:buFont typeface="Arial" panose="020B0604020202020204" pitchFamily="34" charset="0"/>
              <a:buChar char="•"/>
            </a:pPr>
            <a:endParaRPr lang="en-US" sz="1600" b="0" dirty="0">
              <a:latin typeface="+mn-lt"/>
            </a:endParaRPr>
          </a:p>
          <a:p>
            <a:pPr marL="342900" indent="-342900">
              <a:buFont typeface="Arial" panose="020B0604020202020204" pitchFamily="34" charset="0"/>
              <a:buChar char="•"/>
            </a:pPr>
            <a:r>
              <a:rPr lang="en-US" sz="1600" b="0" dirty="0">
                <a:latin typeface="+mn-lt"/>
              </a:rPr>
              <a:t>The overarching aim of the evaluations is to produce educational knowledge. The methods applied in enhancement-led evaluations are inclusive, interactive and tailored according to the objectives and the theme of the evaluation. After every evaluation, the quality is controlled by systematic feedback gathering. </a:t>
            </a:r>
          </a:p>
          <a:p>
            <a:endParaRPr lang="en-US" sz="1600" b="0" dirty="0">
              <a:latin typeface="+mn-lt"/>
            </a:endParaRPr>
          </a:p>
          <a:p>
            <a:endParaRPr lang="fi-FI" dirty="0"/>
          </a:p>
        </p:txBody>
      </p:sp>
      <p:sp>
        <p:nvSpPr>
          <p:cNvPr id="5" name="Date Placeholder 4"/>
          <p:cNvSpPr>
            <a:spLocks noGrp="1"/>
          </p:cNvSpPr>
          <p:nvPr>
            <p:ph type="dt" sz="half" idx="15"/>
          </p:nvPr>
        </p:nvSpPr>
        <p:spPr/>
        <p:txBody>
          <a:bodyPr/>
          <a:lstStyle/>
          <a:p>
            <a:pPr>
              <a:defRPr/>
            </a:pPr>
            <a:fld id="{D7828974-DA19-44F5-851A-58A283E0EDCC}" type="datetime1">
              <a:rPr lang="fi-FI" smtClean="0"/>
              <a:t>17.11.2021</a:t>
            </a:fld>
            <a:endParaRPr lang="fi-FI"/>
          </a:p>
        </p:txBody>
      </p:sp>
      <p:sp>
        <p:nvSpPr>
          <p:cNvPr id="7" name="Slide Number Placeholder 6"/>
          <p:cNvSpPr>
            <a:spLocks noGrp="1"/>
          </p:cNvSpPr>
          <p:nvPr>
            <p:ph type="sldNum" sz="quarter" idx="17"/>
          </p:nvPr>
        </p:nvSpPr>
        <p:spPr/>
        <p:txBody>
          <a:bodyPr/>
          <a:lstStyle/>
          <a:p>
            <a:pPr>
              <a:defRPr/>
            </a:pPr>
            <a:fld id="{BFB6B250-F217-B84A-8E10-659CA258BA50}" type="slidenum">
              <a:rPr lang="fi-FI" smtClean="0"/>
              <a:pPr>
                <a:defRPr/>
              </a:pPr>
              <a:t>2</a:t>
            </a:fld>
            <a:endParaRPr lang="fi-FI"/>
          </a:p>
        </p:txBody>
      </p:sp>
      <p:pic>
        <p:nvPicPr>
          <p:cNvPr id="6" name="Kuva 5">
            <a:extLst>
              <a:ext uri="{FF2B5EF4-FFF2-40B4-BE49-F238E27FC236}">
                <a16:creationId xmlns:a16="http://schemas.microsoft.com/office/drawing/2014/main" id="{3DE5A347-CDDE-403D-9CCD-36779EB0983D}"/>
              </a:ext>
            </a:extLst>
          </p:cNvPr>
          <p:cNvPicPr>
            <a:picLocks noChangeAspect="1"/>
          </p:cNvPicPr>
          <p:nvPr/>
        </p:nvPicPr>
        <p:blipFill>
          <a:blip r:embed="rId3"/>
          <a:stretch>
            <a:fillRect/>
          </a:stretch>
        </p:blipFill>
        <p:spPr>
          <a:xfrm>
            <a:off x="2500312" y="6146172"/>
            <a:ext cx="2449549" cy="581025"/>
          </a:xfrm>
          <a:prstGeom prst="rect">
            <a:avLst/>
          </a:prstGeom>
        </p:spPr>
      </p:pic>
    </p:spTree>
    <p:extLst>
      <p:ext uri="{BB962C8B-B14F-4D97-AF65-F5344CB8AC3E}">
        <p14:creationId xmlns:p14="http://schemas.microsoft.com/office/powerpoint/2010/main" val="267081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9FCC28-1133-4811-98E7-A883F7877EDF}"/>
              </a:ext>
            </a:extLst>
          </p:cNvPr>
          <p:cNvSpPr>
            <a:spLocks noGrp="1"/>
          </p:cNvSpPr>
          <p:nvPr>
            <p:ph type="ctrTitle"/>
          </p:nvPr>
        </p:nvSpPr>
        <p:spPr/>
        <p:txBody>
          <a:bodyPr/>
          <a:lstStyle/>
          <a:p>
            <a:r>
              <a:rPr lang="en-US" i="0" dirty="0">
                <a:solidFill>
                  <a:srgbClr val="28A7DA"/>
                </a:solidFill>
                <a:effectLst/>
                <a:latin typeface="Arial" panose="020B0604020202020204" pitchFamily="34" charset="0"/>
              </a:rPr>
              <a:t>Quality management in basic and general upper secondary education is underpinned by self-evaluations and external evaluations </a:t>
            </a:r>
            <a:endParaRPr lang="fi-FI" dirty="0">
              <a:solidFill>
                <a:srgbClr val="28A7DA"/>
              </a:solidFill>
            </a:endParaRPr>
          </a:p>
        </p:txBody>
      </p:sp>
      <p:sp>
        <p:nvSpPr>
          <p:cNvPr id="3" name="Sisällön paikkamerkki 2">
            <a:extLst>
              <a:ext uri="{FF2B5EF4-FFF2-40B4-BE49-F238E27FC236}">
                <a16:creationId xmlns:a16="http://schemas.microsoft.com/office/drawing/2014/main" id="{08E0F89C-C107-4BFC-8539-C3B415C1C369}"/>
              </a:ext>
            </a:extLst>
          </p:cNvPr>
          <p:cNvSpPr>
            <a:spLocks noGrp="1"/>
          </p:cNvSpPr>
          <p:nvPr>
            <p:ph sz="quarter" idx="14"/>
          </p:nvPr>
        </p:nvSpPr>
        <p:spPr>
          <a:xfrm>
            <a:off x="513708" y="1926128"/>
            <a:ext cx="10946983" cy="4250891"/>
          </a:xfrm>
        </p:spPr>
        <p:txBody>
          <a:bodyPr/>
          <a:lstStyle/>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1800" b="0" dirty="0"/>
              <a:t>As  school  inspections  were  discontinued,  self-evaluation  was  highlighted  in  Finnish  general education from the 1990s on. </a:t>
            </a:r>
            <a:r>
              <a:rPr lang="en-US" sz="1800" b="0" dirty="0">
                <a:sym typeface="Wingdings" panose="05000000000000000000" pitchFamily="2" charset="2"/>
              </a:rPr>
              <a:t> </a:t>
            </a:r>
            <a:r>
              <a:rPr lang="en-US" sz="1800" b="0" dirty="0"/>
              <a:t>In 1998, education providers’ obligation to evaluate the education they deliver and to participate in external evaluations of their activities was laid down in the legislation on basic and general upper secondary education. The idea is that education providers use the self-evaluation data produced by them to assure and improve the quality of their operations and teaching. </a:t>
            </a:r>
          </a:p>
          <a:p>
            <a:endParaRPr lang="en-US" sz="1800" b="0" dirty="0"/>
          </a:p>
          <a:p>
            <a:pPr marL="342900" indent="-342900">
              <a:buFont typeface="Arial" panose="020B0604020202020204" pitchFamily="34" charset="0"/>
              <a:buChar char="•"/>
            </a:pPr>
            <a:r>
              <a:rPr lang="en-US" sz="1800" b="0" dirty="0"/>
              <a:t>External evaluations produce  information  on  the  state  of  teaching  and  education  at  the  national  and  international  level.  In  addition  to  this,  the  local  level  education  providers  and  schools  receive more detailed information to support their development work. </a:t>
            </a:r>
          </a:p>
          <a:p>
            <a:pPr marL="582613" lvl="1" indent="-285750"/>
            <a:r>
              <a:rPr lang="en-US" sz="1600" b="0" dirty="0"/>
              <a:t>External evaluations include FINEEC’s evaluations of learning outcomes and evaluations of  how  the  education  system  functions.  National  evaluations  of  learning  outcomes  produce information on the achievement of objectives set in curricula as well as the level of students’ knowledge and skills and any differences in them. </a:t>
            </a:r>
          </a:p>
          <a:p>
            <a:pPr lvl="1" indent="0">
              <a:buNone/>
            </a:pPr>
            <a:endParaRPr lang="en-US" sz="1500" b="0" dirty="0"/>
          </a:p>
        </p:txBody>
      </p:sp>
      <p:sp>
        <p:nvSpPr>
          <p:cNvPr id="4" name="Päivämäärän paikkamerkki 3">
            <a:extLst>
              <a:ext uri="{FF2B5EF4-FFF2-40B4-BE49-F238E27FC236}">
                <a16:creationId xmlns:a16="http://schemas.microsoft.com/office/drawing/2014/main" id="{6C968982-341C-431E-895E-3383B0C56BE9}"/>
              </a:ext>
            </a:extLst>
          </p:cNvPr>
          <p:cNvSpPr>
            <a:spLocks noGrp="1"/>
          </p:cNvSpPr>
          <p:nvPr>
            <p:ph type="dt" sz="half" idx="15"/>
          </p:nvPr>
        </p:nvSpPr>
        <p:spPr/>
        <p:txBody>
          <a:bodyPr/>
          <a:lstStyle/>
          <a:p>
            <a:pPr>
              <a:defRPr/>
            </a:pPr>
            <a:fld id="{894D85A3-5928-4FA8-B074-1A44C471BF7F}" type="datetime1">
              <a:rPr lang="fi-FI" smtClean="0"/>
              <a:t>17.11.2021</a:t>
            </a:fld>
            <a:endParaRPr lang="fi-FI"/>
          </a:p>
        </p:txBody>
      </p:sp>
      <p:sp>
        <p:nvSpPr>
          <p:cNvPr id="5" name="Dian numeron paikkamerkki 4">
            <a:extLst>
              <a:ext uri="{FF2B5EF4-FFF2-40B4-BE49-F238E27FC236}">
                <a16:creationId xmlns:a16="http://schemas.microsoft.com/office/drawing/2014/main" id="{5DF3D549-2557-40AA-9DBE-7D68FFD762F1}"/>
              </a:ext>
            </a:extLst>
          </p:cNvPr>
          <p:cNvSpPr>
            <a:spLocks noGrp="1"/>
          </p:cNvSpPr>
          <p:nvPr>
            <p:ph type="sldNum" sz="quarter" idx="17"/>
          </p:nvPr>
        </p:nvSpPr>
        <p:spPr/>
        <p:txBody>
          <a:bodyPr/>
          <a:lstStyle/>
          <a:p>
            <a:pPr>
              <a:defRPr/>
            </a:pPr>
            <a:fld id="{1C07628F-9402-FB47-93B5-FC3C3BFEEBE0}" type="slidenum">
              <a:rPr lang="fi-FI" smtClean="0"/>
              <a:pPr>
                <a:defRPr/>
              </a:pPr>
              <a:t>3</a:t>
            </a:fld>
            <a:endParaRPr lang="fi-FI"/>
          </a:p>
        </p:txBody>
      </p:sp>
    </p:spTree>
    <p:extLst>
      <p:ext uri="{BB962C8B-B14F-4D97-AF65-F5344CB8AC3E}">
        <p14:creationId xmlns:p14="http://schemas.microsoft.com/office/powerpoint/2010/main" val="407163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1573132-59CC-46C0-B583-1063DB46AA84}"/>
              </a:ext>
            </a:extLst>
          </p:cNvPr>
          <p:cNvSpPr>
            <a:spLocks noGrp="1"/>
          </p:cNvSpPr>
          <p:nvPr>
            <p:ph type="dt" sz="half" idx="15"/>
          </p:nvPr>
        </p:nvSpPr>
        <p:spPr/>
        <p:txBody>
          <a:bodyPr/>
          <a:lstStyle/>
          <a:p>
            <a:pPr>
              <a:defRPr/>
            </a:pPr>
            <a:fld id="{8619F22D-1183-408D-8AA6-A22F3114EC0B}" type="datetime1">
              <a:rPr lang="fi-FI" smtClean="0"/>
              <a:t>17.11.2021</a:t>
            </a:fld>
            <a:endParaRPr lang="fi-FI"/>
          </a:p>
        </p:txBody>
      </p:sp>
      <p:sp>
        <p:nvSpPr>
          <p:cNvPr id="3" name="Dian numeron paikkamerkki 2">
            <a:extLst>
              <a:ext uri="{FF2B5EF4-FFF2-40B4-BE49-F238E27FC236}">
                <a16:creationId xmlns:a16="http://schemas.microsoft.com/office/drawing/2014/main" id="{2E6ED384-875A-43DB-98DF-5CB0D99E3F20}"/>
              </a:ext>
            </a:extLst>
          </p:cNvPr>
          <p:cNvSpPr>
            <a:spLocks noGrp="1"/>
          </p:cNvSpPr>
          <p:nvPr>
            <p:ph type="sldNum" sz="quarter" idx="17"/>
          </p:nvPr>
        </p:nvSpPr>
        <p:spPr/>
        <p:txBody>
          <a:bodyPr/>
          <a:lstStyle/>
          <a:p>
            <a:pPr>
              <a:defRPr/>
            </a:pPr>
            <a:fld id="{1C07628F-9402-FB47-93B5-FC3C3BFEEBE0}" type="slidenum">
              <a:rPr lang="fi-FI" smtClean="0"/>
              <a:pPr>
                <a:defRPr/>
              </a:pPr>
              <a:t>4</a:t>
            </a:fld>
            <a:endParaRPr lang="fi-FI"/>
          </a:p>
        </p:txBody>
      </p:sp>
      <p:pic>
        <p:nvPicPr>
          <p:cNvPr id="5" name="Kuva 4">
            <a:extLst>
              <a:ext uri="{FF2B5EF4-FFF2-40B4-BE49-F238E27FC236}">
                <a16:creationId xmlns:a16="http://schemas.microsoft.com/office/drawing/2014/main" id="{6B541EC9-E2D3-4C6D-9E72-8D0912BF5926}"/>
              </a:ext>
            </a:extLst>
          </p:cNvPr>
          <p:cNvPicPr>
            <a:picLocks noChangeAspect="1"/>
          </p:cNvPicPr>
          <p:nvPr/>
        </p:nvPicPr>
        <p:blipFill>
          <a:blip r:embed="rId2"/>
          <a:stretch>
            <a:fillRect/>
          </a:stretch>
        </p:blipFill>
        <p:spPr>
          <a:xfrm>
            <a:off x="5198725" y="212252"/>
            <a:ext cx="6111602" cy="5757424"/>
          </a:xfrm>
          <a:prstGeom prst="rect">
            <a:avLst/>
          </a:prstGeom>
        </p:spPr>
      </p:pic>
      <p:sp>
        <p:nvSpPr>
          <p:cNvPr id="6" name="Tekstiruutu 5">
            <a:extLst>
              <a:ext uri="{FF2B5EF4-FFF2-40B4-BE49-F238E27FC236}">
                <a16:creationId xmlns:a16="http://schemas.microsoft.com/office/drawing/2014/main" id="{2D27E81E-4962-4648-94B8-A105FF3D4CB1}"/>
              </a:ext>
            </a:extLst>
          </p:cNvPr>
          <p:cNvSpPr txBox="1"/>
          <p:nvPr/>
        </p:nvSpPr>
        <p:spPr>
          <a:xfrm>
            <a:off x="326204" y="1172495"/>
            <a:ext cx="4697859" cy="4154984"/>
          </a:xfrm>
          <a:prstGeom prst="rect">
            <a:avLst/>
          </a:prstGeom>
          <a:noFill/>
        </p:spPr>
        <p:txBody>
          <a:bodyPr wrap="square">
            <a:spAutoFit/>
          </a:bodyPr>
          <a:lstStyle/>
          <a:p>
            <a:r>
              <a:rPr lang="en-US" dirty="0">
                <a:solidFill>
                  <a:srgbClr val="28A7DA"/>
                </a:solidFill>
              </a:rPr>
              <a:t>In  addition  to  self-evaluations  and  external  evaluations,  the  means  used  to  maintain  the  quality  of  Finnish  basic  and  general  upper  secondary  education  include  teachers’  evidence-based  higher  education  and  statutory  eligibility  requirements;  teachers  are  required to have a Master’s degree. </a:t>
            </a:r>
          </a:p>
        </p:txBody>
      </p:sp>
    </p:spTree>
    <p:extLst>
      <p:ext uri="{BB962C8B-B14F-4D97-AF65-F5344CB8AC3E}">
        <p14:creationId xmlns:p14="http://schemas.microsoft.com/office/powerpoint/2010/main" val="402714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8E6801-78D8-4505-9593-8DEB3C36316F}"/>
              </a:ext>
            </a:extLst>
          </p:cNvPr>
          <p:cNvSpPr>
            <a:spLocks noGrp="1"/>
          </p:cNvSpPr>
          <p:nvPr>
            <p:ph type="ctrTitle"/>
          </p:nvPr>
        </p:nvSpPr>
        <p:spPr/>
        <p:txBody>
          <a:bodyPr/>
          <a:lstStyle/>
          <a:p>
            <a:r>
              <a:rPr lang="en-US" dirty="0">
                <a:solidFill>
                  <a:srgbClr val="28A7DA"/>
                </a:solidFill>
              </a:rPr>
              <a:t>Efforts to strengthen quality management </a:t>
            </a:r>
            <a:br>
              <a:rPr lang="en-US" dirty="0"/>
            </a:br>
            <a:endParaRPr lang="fi-FI" dirty="0"/>
          </a:p>
        </p:txBody>
      </p:sp>
      <p:sp>
        <p:nvSpPr>
          <p:cNvPr id="3" name="Sisällön paikkamerkki 2">
            <a:extLst>
              <a:ext uri="{FF2B5EF4-FFF2-40B4-BE49-F238E27FC236}">
                <a16:creationId xmlns:a16="http://schemas.microsoft.com/office/drawing/2014/main" id="{BB47D89B-A67E-4452-9457-9E3C237B679F}"/>
              </a:ext>
            </a:extLst>
          </p:cNvPr>
          <p:cNvSpPr>
            <a:spLocks noGrp="1"/>
          </p:cNvSpPr>
          <p:nvPr>
            <p:ph sz="quarter" idx="14"/>
          </p:nvPr>
        </p:nvSpPr>
        <p:spPr>
          <a:xfrm>
            <a:off x="557399" y="1100049"/>
            <a:ext cx="10729383" cy="4250891"/>
          </a:xfrm>
        </p:spPr>
        <p:txBody>
          <a:bodyPr/>
          <a:lstStyle/>
          <a:p>
            <a:pPr marL="342900" indent="-342900">
              <a:buFont typeface="Arial" panose="020B0604020202020204" pitchFamily="34" charset="0"/>
              <a:buChar char="•"/>
            </a:pPr>
            <a:r>
              <a:rPr lang="en-US" sz="1800" b="0" dirty="0"/>
              <a:t>The  situation  of  general  upper  secondary  education  providers  changed  in  2018: the  statutory  obligation related to quality management was laid down on the new act.</a:t>
            </a:r>
          </a:p>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1800" b="0" dirty="0"/>
              <a:t>In 2021, the Ministry of Education and Culture launched a quality and accessibility </a:t>
            </a:r>
            <a:r>
              <a:rPr lang="en-US" sz="1800" b="0" dirty="0" err="1"/>
              <a:t>programme</a:t>
            </a:r>
            <a:r>
              <a:rPr lang="en-US" sz="1800" b="0" dirty="0"/>
              <a:t> for general upper secondary education (Ministry of Education and Culture 2021). The objectives of this </a:t>
            </a:r>
            <a:r>
              <a:rPr lang="en-US" sz="1800" b="0" dirty="0" err="1"/>
              <a:t>programme</a:t>
            </a:r>
            <a:r>
              <a:rPr lang="en-US" sz="1800" b="0" dirty="0"/>
              <a:t> include producing a quality strategy for general upper secondary education, striving  for  systematic  and  sustained  improvements  in  the  quality  and  accessibility  of  general  upper  secondary  education,  and  supporting  general  upper  secondary  education  providers  in  strengthening  quality  management,  continuous  improvement  of  quality  and  developing  an  operating culture that supports continuous improvement of quality. </a:t>
            </a:r>
          </a:p>
          <a:p>
            <a:endParaRPr lang="en-US" sz="1800" b="0" dirty="0"/>
          </a:p>
          <a:p>
            <a:pPr marL="342900" indent="-342900">
              <a:buFont typeface="Arial" panose="020B0604020202020204" pitchFamily="34" charset="0"/>
              <a:buChar char="•"/>
            </a:pPr>
            <a:r>
              <a:rPr lang="en-US" sz="1800" b="0" dirty="0"/>
              <a:t>An effort is also being made to improve quality management in pre-primary and basic education. The Education Policy Report of the Finnish Government (2021) stated that clear, binding quality targets and indicators describing their attainment should be set for the </a:t>
            </a:r>
            <a:r>
              <a:rPr lang="en-US" sz="1800" b="0" dirty="0" err="1"/>
              <a:t>organisation</a:t>
            </a:r>
            <a:r>
              <a:rPr lang="en-US" sz="1800" b="0" dirty="0"/>
              <a:t> of pre-primary and  basic  education. The  purpose  of  the  quality  targets  is  to  specify  the  target  level  of  services equally throughout Finland. </a:t>
            </a:r>
            <a:endParaRPr lang="fi-FI" sz="1800" b="0" dirty="0"/>
          </a:p>
        </p:txBody>
      </p:sp>
      <p:sp>
        <p:nvSpPr>
          <p:cNvPr id="4" name="Päivämäärän paikkamerkki 3">
            <a:extLst>
              <a:ext uri="{FF2B5EF4-FFF2-40B4-BE49-F238E27FC236}">
                <a16:creationId xmlns:a16="http://schemas.microsoft.com/office/drawing/2014/main" id="{45766F9A-54FD-4A0E-A2F9-7A5045C13707}"/>
              </a:ext>
            </a:extLst>
          </p:cNvPr>
          <p:cNvSpPr>
            <a:spLocks noGrp="1"/>
          </p:cNvSpPr>
          <p:nvPr>
            <p:ph type="dt" sz="half" idx="15"/>
          </p:nvPr>
        </p:nvSpPr>
        <p:spPr/>
        <p:txBody>
          <a:bodyPr/>
          <a:lstStyle/>
          <a:p>
            <a:pPr>
              <a:defRPr/>
            </a:pPr>
            <a:fld id="{894D85A3-5928-4FA8-B074-1A44C471BF7F}" type="datetime1">
              <a:rPr lang="fi-FI" smtClean="0"/>
              <a:t>17.11.2021</a:t>
            </a:fld>
            <a:endParaRPr lang="fi-FI"/>
          </a:p>
        </p:txBody>
      </p:sp>
      <p:sp>
        <p:nvSpPr>
          <p:cNvPr id="5" name="Dian numeron paikkamerkki 4">
            <a:extLst>
              <a:ext uri="{FF2B5EF4-FFF2-40B4-BE49-F238E27FC236}">
                <a16:creationId xmlns:a16="http://schemas.microsoft.com/office/drawing/2014/main" id="{0C31726C-84C5-43AD-AB22-7D16380E1262}"/>
              </a:ext>
            </a:extLst>
          </p:cNvPr>
          <p:cNvSpPr>
            <a:spLocks noGrp="1"/>
          </p:cNvSpPr>
          <p:nvPr>
            <p:ph type="sldNum" sz="quarter" idx="17"/>
          </p:nvPr>
        </p:nvSpPr>
        <p:spPr/>
        <p:txBody>
          <a:bodyPr/>
          <a:lstStyle/>
          <a:p>
            <a:pPr>
              <a:defRPr/>
            </a:pPr>
            <a:fld id="{1C07628F-9402-FB47-93B5-FC3C3BFEEBE0}" type="slidenum">
              <a:rPr lang="fi-FI" smtClean="0"/>
              <a:pPr>
                <a:defRPr/>
              </a:pPr>
              <a:t>5</a:t>
            </a:fld>
            <a:endParaRPr lang="fi-FI"/>
          </a:p>
        </p:txBody>
      </p:sp>
    </p:spTree>
    <p:extLst>
      <p:ext uri="{BB962C8B-B14F-4D97-AF65-F5344CB8AC3E}">
        <p14:creationId xmlns:p14="http://schemas.microsoft.com/office/powerpoint/2010/main" val="196515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016437-21FA-4304-BC17-DB7DFCD5F7ED}"/>
              </a:ext>
            </a:extLst>
          </p:cNvPr>
          <p:cNvSpPr>
            <a:spLocks noGrp="1"/>
          </p:cNvSpPr>
          <p:nvPr>
            <p:ph type="ctrTitle"/>
          </p:nvPr>
        </p:nvSpPr>
        <p:spPr>
          <a:xfrm>
            <a:off x="519913" y="165659"/>
            <a:ext cx="10731165" cy="1364546"/>
          </a:xfrm>
        </p:spPr>
        <p:txBody>
          <a:bodyPr/>
          <a:lstStyle/>
          <a:p>
            <a:r>
              <a:rPr lang="fi-FI" dirty="0" err="1">
                <a:solidFill>
                  <a:srgbClr val="28A7DA"/>
                </a:solidFill>
              </a:rPr>
              <a:t>Padlet-platform</a:t>
            </a:r>
            <a:r>
              <a:rPr lang="fi-FI" dirty="0">
                <a:solidFill>
                  <a:srgbClr val="28A7DA"/>
                </a:solidFill>
              </a:rPr>
              <a:t>, </a:t>
            </a:r>
            <a:r>
              <a:rPr lang="fi-FI" dirty="0" err="1">
                <a:solidFill>
                  <a:srgbClr val="28A7DA"/>
                </a:solidFill>
              </a:rPr>
              <a:t>still</a:t>
            </a:r>
            <a:r>
              <a:rPr lang="fi-FI" dirty="0">
                <a:solidFill>
                  <a:srgbClr val="28A7DA"/>
                </a:solidFill>
              </a:rPr>
              <a:t> open! </a:t>
            </a:r>
            <a:r>
              <a:rPr lang="fi-FI" dirty="0">
                <a:solidFill>
                  <a:srgbClr val="28A7DA"/>
                </a:solidFill>
                <a:sym typeface="Wingdings" panose="05000000000000000000" pitchFamily="2" charset="2"/>
              </a:rPr>
              <a:t></a:t>
            </a:r>
            <a:br>
              <a:rPr lang="fi-FI" dirty="0">
                <a:solidFill>
                  <a:srgbClr val="28A7DA"/>
                </a:solidFill>
                <a:sym typeface="Wingdings" panose="05000000000000000000" pitchFamily="2" charset="2"/>
              </a:rPr>
            </a:br>
            <a:r>
              <a:rPr lang="fi-FI" sz="2800" dirty="0">
                <a:solidFill>
                  <a:srgbClr val="00B0F0"/>
                </a:solidFill>
                <a:sym typeface="Wingdings" panose="05000000000000000000" pitchFamily="2" charset="2"/>
                <a:hlinkClick r:id="rId2">
                  <a:extLst>
                    <a:ext uri="{A12FA001-AC4F-418D-AE19-62706E023703}">
                      <ahyp:hlinkClr xmlns:ahyp="http://schemas.microsoft.com/office/drawing/2018/hyperlinkcolor" val="tx"/>
                    </a:ext>
                  </a:extLst>
                </a:hlinkClick>
              </a:rPr>
              <a:t>https://padlet.com/lauralepola/eiti2u15mcevuksl</a:t>
            </a:r>
            <a:r>
              <a:rPr lang="fi-FI" sz="2800" dirty="0">
                <a:solidFill>
                  <a:srgbClr val="00B0F0"/>
                </a:solidFill>
                <a:sym typeface="Wingdings" panose="05000000000000000000" pitchFamily="2" charset="2"/>
              </a:rPr>
              <a:t>  </a:t>
            </a:r>
            <a:endParaRPr lang="fi-FI" sz="1800" dirty="0">
              <a:solidFill>
                <a:srgbClr val="00B0F0"/>
              </a:solidFill>
            </a:endParaRPr>
          </a:p>
        </p:txBody>
      </p:sp>
      <p:sp>
        <p:nvSpPr>
          <p:cNvPr id="3" name="Päivämäärän paikkamerkki 2">
            <a:extLst>
              <a:ext uri="{FF2B5EF4-FFF2-40B4-BE49-F238E27FC236}">
                <a16:creationId xmlns:a16="http://schemas.microsoft.com/office/drawing/2014/main" id="{96CC5953-3023-452C-8908-3AC283DFD4D3}"/>
              </a:ext>
            </a:extLst>
          </p:cNvPr>
          <p:cNvSpPr>
            <a:spLocks noGrp="1"/>
          </p:cNvSpPr>
          <p:nvPr>
            <p:ph type="dt" sz="half" idx="15"/>
          </p:nvPr>
        </p:nvSpPr>
        <p:spPr/>
        <p:txBody>
          <a:bodyPr/>
          <a:lstStyle/>
          <a:p>
            <a:pPr>
              <a:defRPr/>
            </a:pPr>
            <a:fld id="{8A195C47-C6ED-4B94-86A5-1E33528D2E24}" type="datetime1">
              <a:rPr lang="fi-FI" smtClean="0"/>
              <a:t>17.11.2021</a:t>
            </a:fld>
            <a:endParaRPr lang="fi-FI"/>
          </a:p>
        </p:txBody>
      </p:sp>
      <p:sp>
        <p:nvSpPr>
          <p:cNvPr id="4" name="Dian numeron paikkamerkki 3">
            <a:extLst>
              <a:ext uri="{FF2B5EF4-FFF2-40B4-BE49-F238E27FC236}">
                <a16:creationId xmlns:a16="http://schemas.microsoft.com/office/drawing/2014/main" id="{594CAE89-7844-4006-A668-9E2DB9A28DEA}"/>
              </a:ext>
            </a:extLst>
          </p:cNvPr>
          <p:cNvSpPr>
            <a:spLocks noGrp="1"/>
          </p:cNvSpPr>
          <p:nvPr>
            <p:ph type="sldNum" sz="quarter" idx="17"/>
          </p:nvPr>
        </p:nvSpPr>
        <p:spPr/>
        <p:txBody>
          <a:bodyPr/>
          <a:lstStyle/>
          <a:p>
            <a:pPr>
              <a:defRPr/>
            </a:pPr>
            <a:fld id="{1C07628F-9402-FB47-93B5-FC3C3BFEEBE0}" type="slidenum">
              <a:rPr lang="fi-FI" smtClean="0"/>
              <a:pPr>
                <a:defRPr/>
              </a:pPr>
              <a:t>6</a:t>
            </a:fld>
            <a:endParaRPr lang="fi-FI"/>
          </a:p>
        </p:txBody>
      </p:sp>
      <p:pic>
        <p:nvPicPr>
          <p:cNvPr id="6" name="Kuva 5">
            <a:extLst>
              <a:ext uri="{FF2B5EF4-FFF2-40B4-BE49-F238E27FC236}">
                <a16:creationId xmlns:a16="http://schemas.microsoft.com/office/drawing/2014/main" id="{7F139D21-623B-4614-AD73-2DFF687049F2}"/>
              </a:ext>
            </a:extLst>
          </p:cNvPr>
          <p:cNvPicPr>
            <a:picLocks noChangeAspect="1"/>
          </p:cNvPicPr>
          <p:nvPr/>
        </p:nvPicPr>
        <p:blipFill>
          <a:blip r:embed="rId3"/>
          <a:stretch>
            <a:fillRect/>
          </a:stretch>
        </p:blipFill>
        <p:spPr>
          <a:xfrm>
            <a:off x="519913" y="1173215"/>
            <a:ext cx="10893154" cy="4837340"/>
          </a:xfrm>
          <a:prstGeom prst="rect">
            <a:avLst/>
          </a:prstGeom>
        </p:spPr>
      </p:pic>
    </p:spTree>
    <p:extLst>
      <p:ext uri="{BB962C8B-B14F-4D97-AF65-F5344CB8AC3E}">
        <p14:creationId xmlns:p14="http://schemas.microsoft.com/office/powerpoint/2010/main" val="295808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C535A84-73F2-4FAB-8C8F-530821DAA826}"/>
              </a:ext>
            </a:extLst>
          </p:cNvPr>
          <p:cNvPicPr>
            <a:picLocks noChangeAspect="1"/>
          </p:cNvPicPr>
          <p:nvPr/>
        </p:nvPicPr>
        <p:blipFill rotWithShape="1">
          <a:blip r:embed="rId2"/>
          <a:srcRect r="19261" b="10749"/>
          <a:stretch/>
        </p:blipFill>
        <p:spPr>
          <a:xfrm>
            <a:off x="5949772" y="814065"/>
            <a:ext cx="5984231" cy="4634235"/>
          </a:xfrm>
          <a:prstGeom prst="rect">
            <a:avLst/>
          </a:prstGeom>
        </p:spPr>
      </p:pic>
      <p:sp>
        <p:nvSpPr>
          <p:cNvPr id="4" name="Päivämäärän paikkamerkki 3">
            <a:extLst>
              <a:ext uri="{FF2B5EF4-FFF2-40B4-BE49-F238E27FC236}">
                <a16:creationId xmlns:a16="http://schemas.microsoft.com/office/drawing/2014/main" id="{56F22FEE-BF7F-4687-96A7-9EEBAC563D9E}"/>
              </a:ext>
            </a:extLst>
          </p:cNvPr>
          <p:cNvSpPr>
            <a:spLocks noGrp="1"/>
          </p:cNvSpPr>
          <p:nvPr>
            <p:ph type="dt" sz="half" idx="15"/>
          </p:nvPr>
        </p:nvSpPr>
        <p:spPr/>
        <p:txBody>
          <a:bodyPr/>
          <a:lstStyle/>
          <a:p>
            <a:pPr>
              <a:defRPr/>
            </a:pPr>
            <a:fld id="{894D85A3-5928-4FA8-B074-1A44C471BF7F}" type="datetime1">
              <a:rPr lang="fi-FI" smtClean="0"/>
              <a:t>17.11.2021</a:t>
            </a:fld>
            <a:endParaRPr lang="fi-FI"/>
          </a:p>
        </p:txBody>
      </p:sp>
      <p:sp>
        <p:nvSpPr>
          <p:cNvPr id="5" name="Dian numeron paikkamerkki 4">
            <a:extLst>
              <a:ext uri="{FF2B5EF4-FFF2-40B4-BE49-F238E27FC236}">
                <a16:creationId xmlns:a16="http://schemas.microsoft.com/office/drawing/2014/main" id="{751F6A39-F187-4CB5-8FFB-650F18C4E26D}"/>
              </a:ext>
            </a:extLst>
          </p:cNvPr>
          <p:cNvSpPr>
            <a:spLocks noGrp="1"/>
          </p:cNvSpPr>
          <p:nvPr>
            <p:ph type="sldNum" sz="quarter" idx="17"/>
          </p:nvPr>
        </p:nvSpPr>
        <p:spPr/>
        <p:txBody>
          <a:bodyPr/>
          <a:lstStyle/>
          <a:p>
            <a:pPr>
              <a:defRPr/>
            </a:pPr>
            <a:fld id="{1C07628F-9402-FB47-93B5-FC3C3BFEEBE0}" type="slidenum">
              <a:rPr lang="fi-FI" smtClean="0"/>
              <a:pPr>
                <a:defRPr/>
              </a:pPr>
              <a:t>7</a:t>
            </a:fld>
            <a:endParaRPr lang="fi-FI"/>
          </a:p>
        </p:txBody>
      </p:sp>
      <p:pic>
        <p:nvPicPr>
          <p:cNvPr id="6" name="Sisällön paikkamerkki 5">
            <a:extLst>
              <a:ext uri="{FF2B5EF4-FFF2-40B4-BE49-F238E27FC236}">
                <a16:creationId xmlns:a16="http://schemas.microsoft.com/office/drawing/2014/main" id="{04E12100-11E1-4220-95A3-B98DC9BE5663}"/>
              </a:ext>
            </a:extLst>
          </p:cNvPr>
          <p:cNvPicPr>
            <a:picLocks noGrp="1" noChangeAspect="1"/>
          </p:cNvPicPr>
          <p:nvPr>
            <p:ph sz="quarter" idx="14"/>
          </p:nvPr>
        </p:nvPicPr>
        <p:blipFill rotWithShape="1">
          <a:blip r:embed="rId3"/>
          <a:srcRect r="3280"/>
          <a:stretch/>
        </p:blipFill>
        <p:spPr>
          <a:xfrm>
            <a:off x="257997" y="210535"/>
            <a:ext cx="5559529" cy="5483787"/>
          </a:xfrm>
          <a:prstGeom prst="rect">
            <a:avLst/>
          </a:prstGeom>
        </p:spPr>
      </p:pic>
    </p:spTree>
    <p:extLst>
      <p:ext uri="{BB962C8B-B14F-4D97-AF65-F5344CB8AC3E}">
        <p14:creationId xmlns:p14="http://schemas.microsoft.com/office/powerpoint/2010/main" val="2835437299"/>
      </p:ext>
    </p:extLst>
  </p:cSld>
  <p:clrMapOvr>
    <a:masterClrMapping/>
  </p:clrMapOvr>
</p:sld>
</file>

<file path=ppt/theme/theme1.xml><?xml version="1.0" encoding="utf-8"?>
<a:theme xmlns:a="http://schemas.openxmlformats.org/drawingml/2006/main" name="KARVI_FI_2015">
  <a:themeElements>
    <a:clrScheme name="Mukautettu 1">
      <a:dk1>
        <a:sysClr val="windowText" lastClr="000000"/>
      </a:dk1>
      <a:lt1>
        <a:srgbClr val="FFFFFF"/>
      </a:lt1>
      <a:dk2>
        <a:srgbClr val="28A7DA"/>
      </a:dk2>
      <a:lt2>
        <a:srgbClr val="958B81"/>
      </a:lt2>
      <a:accent1>
        <a:srgbClr val="0D93D2"/>
      </a:accent1>
      <a:accent2>
        <a:srgbClr val="C8DDF1"/>
      </a:accent2>
      <a:accent3>
        <a:srgbClr val="A7D0B3"/>
      </a:accent3>
      <a:accent4>
        <a:srgbClr val="DBEEE1"/>
      </a:accent4>
      <a:accent5>
        <a:srgbClr val="EDB354"/>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2.xml><?xml version="1.0" encoding="utf-8"?>
<a:theme xmlns:a="http://schemas.openxmlformats.org/drawingml/2006/main" name="1_KARVI_FI_2015">
  <a:themeElements>
    <a:clrScheme name="Mukautettu 1">
      <a:dk1>
        <a:sysClr val="windowText" lastClr="000000"/>
      </a:dk1>
      <a:lt1>
        <a:srgbClr val="FFFFFF"/>
      </a:lt1>
      <a:dk2>
        <a:srgbClr val="28A7DA"/>
      </a:dk2>
      <a:lt2>
        <a:srgbClr val="958B81"/>
      </a:lt2>
      <a:accent1>
        <a:srgbClr val="0D93D2"/>
      </a:accent1>
      <a:accent2>
        <a:srgbClr val="C8DDF1"/>
      </a:accent2>
      <a:accent3>
        <a:srgbClr val="A7D0B3"/>
      </a:accent3>
      <a:accent4>
        <a:srgbClr val="DBEEE1"/>
      </a:accent4>
      <a:accent5>
        <a:srgbClr val="EDB354"/>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3849</TotalTime>
  <Words>650</Words>
  <Application>Microsoft Office PowerPoint</Application>
  <PresentationFormat>Laajakuva</PresentationFormat>
  <Paragraphs>39</Paragraphs>
  <Slides>7</Slides>
  <Notes>2</Notes>
  <HiddenSlides>0</HiddenSlides>
  <MMClips>0</MMClips>
  <ScaleCrop>false</ScaleCrop>
  <HeadingPairs>
    <vt:vector size="6" baseType="variant">
      <vt:variant>
        <vt:lpstr>Käytetyt fontit</vt:lpstr>
      </vt:variant>
      <vt:variant>
        <vt:i4>2</vt:i4>
      </vt:variant>
      <vt:variant>
        <vt:lpstr>Teema</vt:lpstr>
      </vt:variant>
      <vt:variant>
        <vt:i4>2</vt:i4>
      </vt:variant>
      <vt:variant>
        <vt:lpstr>Dian otsikot</vt:lpstr>
      </vt:variant>
      <vt:variant>
        <vt:i4>7</vt:i4>
      </vt:variant>
    </vt:vector>
  </HeadingPairs>
  <TitlesOfParts>
    <vt:vector size="11" baseType="lpstr">
      <vt:lpstr>Arial</vt:lpstr>
      <vt:lpstr>Calibri</vt:lpstr>
      <vt:lpstr>KARVI_FI_2015</vt:lpstr>
      <vt:lpstr>1_KARVI_FI_2015</vt:lpstr>
      <vt:lpstr>Summary:   Quality Assurance by  Enhancement-led Evaluation </vt:lpstr>
      <vt:lpstr>Summary</vt:lpstr>
      <vt:lpstr>Quality management in basic and general upper secondary education is underpinned by self-evaluations and external evaluations </vt:lpstr>
      <vt:lpstr>PowerPoint-esitys</vt:lpstr>
      <vt:lpstr>Efforts to strengthen quality management  </vt:lpstr>
      <vt:lpstr>Padlet-platform, still open!  https://padlet.com/lauralepola/eiti2u15mcevuksl  </vt:lpstr>
      <vt:lpstr>PowerPoint-esitys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Skantz Suvi</dc:creator>
  <cp:lastModifiedBy>Lepola Laura (Karvi)</cp:lastModifiedBy>
  <cp:revision>198</cp:revision>
  <cp:lastPrinted>2012-10-17T07:14:15Z</cp:lastPrinted>
  <dcterms:created xsi:type="dcterms:W3CDTF">2019-04-26T11:56:14Z</dcterms:created>
  <dcterms:modified xsi:type="dcterms:W3CDTF">2021-11-17T16:50:05Z</dcterms:modified>
</cp:coreProperties>
</file>