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16"/>
  </p:notesMasterIdLst>
  <p:handoutMasterIdLst>
    <p:handoutMasterId r:id="rId17"/>
  </p:handoutMasterIdLst>
  <p:sldIdLst>
    <p:sldId id="258" r:id="rId6"/>
    <p:sldId id="263" r:id="rId7"/>
    <p:sldId id="264" r:id="rId8"/>
    <p:sldId id="257" r:id="rId9"/>
    <p:sldId id="259" r:id="rId10"/>
    <p:sldId id="261" r:id="rId11"/>
    <p:sldId id="265" r:id="rId12"/>
    <p:sldId id="266" r:id="rId13"/>
    <p:sldId id="262" r:id="rId14"/>
    <p:sldId id="267" r:id="rId15"/>
  </p:sldIdLst>
  <p:sldSz cx="13004800" cy="9753600"/>
  <p:notesSz cx="9753600" cy="130048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712">
          <p15:clr>
            <a:srgbClr val="A4A3A4"/>
          </p15:clr>
        </p15:guide>
        <p15:guide id="2" pos="33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4096" userDrawn="1">
          <p15:clr>
            <a:srgbClr val="A4A3A4"/>
          </p15:clr>
        </p15:guide>
        <p15:guide id="2" pos="307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A7AB0"/>
    <a:srgbClr val="27AAE0"/>
    <a:srgbClr val="E94141"/>
    <a:srgbClr val="E62626"/>
    <a:srgbClr val="F6F5EE"/>
    <a:srgbClr val="E6413E"/>
    <a:srgbClr val="F1F2F2"/>
    <a:srgbClr val="A2C83A"/>
    <a:srgbClr val="414042"/>
    <a:srgbClr val="EE6C6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0236" autoAdjust="0"/>
  </p:normalViewPr>
  <p:slideViewPr>
    <p:cSldViewPr snapToGrid="0">
      <p:cViewPr varScale="1">
        <p:scale>
          <a:sx n="38" d="100"/>
          <a:sy n="38" d="100"/>
        </p:scale>
        <p:origin x="1638" y="72"/>
      </p:cViewPr>
      <p:guideLst>
        <p:guide orient="horz" pos="5712"/>
        <p:guide pos="336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94" d="100"/>
          <a:sy n="94" d="100"/>
        </p:scale>
        <p:origin x="1872" y="72"/>
      </p:cViewPr>
      <p:guideLst>
        <p:guide orient="horz" pos="4096"/>
        <p:guide pos="307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viewProps" Target="viewProps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226719" cy="64981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524500" y="1"/>
            <a:ext cx="4226719" cy="64981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BA68DE-3BE2-4835-8826-891237B8176D}" type="datetimeFigureOut">
              <a:rPr lang="en-GB" smtClean="0"/>
              <a:t>23/09/2019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12352868"/>
            <a:ext cx="4226719" cy="64981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524500" y="12352868"/>
            <a:ext cx="4226719" cy="64981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0471B6-559A-4253-B89F-F506DC6AB7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2697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26719" cy="6519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524500" y="0"/>
            <a:ext cx="4226719" cy="6519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2CC1F7-F3F4-4D7C-8556-4996105A9C7C}" type="datetimeFigureOut">
              <a:rPr lang="en-GB" smtClean="0"/>
              <a:t>23/09/2019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951038" y="1625600"/>
            <a:ext cx="5851525" cy="43894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75123" y="6258984"/>
            <a:ext cx="7803356" cy="512021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12352867"/>
            <a:ext cx="4226719" cy="6519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524500" y="12352867"/>
            <a:ext cx="4226719" cy="6519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5CCDA0-8F09-4120-993E-97FEE36AD2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07129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5CCDA0-8F09-4120-993E-97FEE36AD210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736134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5CCDA0-8F09-4120-993E-97FEE36AD210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16992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5CCDA0-8F09-4120-993E-97FEE36AD210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61238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A3F66D-B054-40FF-8CD6-066F70CB0E49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65255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5CCDA0-8F09-4120-993E-97FEE36AD210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32886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5CCDA0-8F09-4120-993E-97FEE36AD210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37166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5CCDA0-8F09-4120-993E-97FEE36AD210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642291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A3F66D-B054-40FF-8CD6-066F70CB0E49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048039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5CCDA0-8F09-4120-993E-97FEE36AD210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015179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5CCDA0-8F09-4120-993E-97FEE36AD210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98998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 userDrawn="1"/>
        </p:nvSpPr>
        <p:spPr>
          <a:xfrm>
            <a:off x="10361849" y="317326"/>
            <a:ext cx="21916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700"/>
            <a:r>
              <a:rPr lang="en-GB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/>
                <a:cs typeface="Arial"/>
              </a:rPr>
              <a:t>estyn.llyw.cymru</a:t>
            </a:r>
            <a:endParaRPr lang="en-GB" sz="2000" dirty="0">
              <a:solidFill>
                <a:schemeClr val="tx1">
                  <a:lumMod val="95000"/>
                  <a:lumOff val="5000"/>
                </a:schemeClr>
              </a:solidFill>
              <a:latin typeface="Arial"/>
              <a:cs typeface="Arial"/>
            </a:endParaRPr>
          </a:p>
          <a:p>
            <a:pPr marL="12700"/>
            <a:r>
              <a:rPr lang="en-GB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estyn.gov.wales</a:t>
            </a:r>
            <a:endParaRPr lang="en-GB" sz="2000" dirty="0">
              <a:solidFill>
                <a:schemeClr val="tx1">
                  <a:lumMod val="75000"/>
                  <a:lumOff val="25000"/>
                </a:schemeClr>
              </a:solidFill>
              <a:latin typeface="Arial"/>
              <a:cs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204343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500" b="1" i="0">
                <a:solidFill>
                  <a:srgbClr val="E94141"/>
                </a:solidFill>
                <a:latin typeface="Arial"/>
                <a:cs typeface="Arial"/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064D41-AF2A-4FA3-8CA0-41B3CF8176DD}" type="datetime1">
              <a:rPr lang="en-US" smtClean="0"/>
              <a:t>9/23/2019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5569797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5360" y="3029939"/>
            <a:ext cx="11054080" cy="53860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0720" y="5527040"/>
            <a:ext cx="9103360" cy="27699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502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004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506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6009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511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9013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5516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2018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0240" y="9070848"/>
            <a:ext cx="2991104" cy="276999"/>
          </a:xfrm>
        </p:spPr>
        <p:txBody>
          <a:bodyPr/>
          <a:lstStyle/>
          <a:p>
            <a:fld id="{F64E2855-E19F-49B2-964E-499854CADF3E}" type="datetime1">
              <a:rPr lang="en-US" smtClean="0"/>
              <a:t>9/23/2019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421632" y="9070848"/>
            <a:ext cx="4161536" cy="276999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363456" y="9070848"/>
            <a:ext cx="2991104" cy="276999"/>
          </a:xfrm>
        </p:spPr>
        <p:txBody>
          <a:bodyPr/>
          <a:lstStyle/>
          <a:p>
            <a:fld id="{42029C82-E006-4101-8A24-36A773C134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0625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/>
          <p:cNvCxnSpPr/>
          <p:nvPr userDrawn="1"/>
        </p:nvCxnSpPr>
        <p:spPr>
          <a:xfrm>
            <a:off x="5439" y="1277064"/>
            <a:ext cx="13004800" cy="0"/>
          </a:xfrm>
          <a:prstGeom prst="line">
            <a:avLst/>
          </a:prstGeom>
          <a:ln w="28575">
            <a:solidFill>
              <a:srgbClr val="2A7AB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705" y="225541"/>
            <a:ext cx="2884615" cy="900000"/>
          </a:xfrm>
          <a:prstGeom prst="rect">
            <a:avLst/>
          </a:prstGeom>
        </p:spPr>
      </p:pic>
      <p:sp>
        <p:nvSpPr>
          <p:cNvPr id="23" name="TextBox 22"/>
          <p:cNvSpPr txBox="1"/>
          <p:nvPr userDrawn="1"/>
        </p:nvSpPr>
        <p:spPr>
          <a:xfrm>
            <a:off x="10361849" y="317326"/>
            <a:ext cx="21916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700"/>
            <a:r>
              <a:rPr lang="en-GB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/>
                <a:cs typeface="Arial"/>
              </a:rPr>
              <a:t>estyn.llyw.cymru</a:t>
            </a:r>
            <a:endParaRPr lang="en-GB" sz="2000" dirty="0">
              <a:solidFill>
                <a:schemeClr val="tx1">
                  <a:lumMod val="95000"/>
                  <a:lumOff val="5000"/>
                </a:schemeClr>
              </a:solidFill>
              <a:latin typeface="Arial"/>
              <a:cs typeface="Arial"/>
            </a:endParaRPr>
          </a:p>
          <a:p>
            <a:pPr marL="12700"/>
            <a:r>
              <a:rPr lang="en-GB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estyn.gov.wales</a:t>
            </a:r>
            <a:endParaRPr lang="en-GB" sz="2000" dirty="0">
              <a:solidFill>
                <a:schemeClr val="tx1">
                  <a:lumMod val="75000"/>
                  <a:lumOff val="25000"/>
                </a:schemeClr>
              </a:solidFill>
              <a:latin typeface="Arial"/>
              <a:cs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6" r:id="rId2"/>
    <p:sldLayoutId id="2147483665" r:id="rId3"/>
    <p:sldLayoutId id="2147483667" r:id="rId4"/>
    <p:sldLayoutId id="2147483668" r:id="rId5"/>
  </p:sldLayoutIdLst>
  <p:txStyles>
    <p:titleStyle>
      <a:lvl1pPr>
        <a:defRPr>
          <a:solidFill>
            <a:srgbClr val="E94141"/>
          </a:solidFill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3745" y="-253070"/>
            <a:ext cx="13795538" cy="13680000"/>
          </a:xfrm>
          <a:prstGeom prst="rect">
            <a:avLst/>
          </a:prstGeom>
        </p:spPr>
      </p:pic>
      <p:sp>
        <p:nvSpPr>
          <p:cNvPr id="2" name="object 2"/>
          <p:cNvSpPr txBox="1"/>
          <p:nvPr/>
        </p:nvSpPr>
        <p:spPr>
          <a:xfrm>
            <a:off x="282286" y="1575438"/>
            <a:ext cx="13406820" cy="72199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2870"/>
              </a:lnSpc>
            </a:pPr>
            <a:r>
              <a:rPr lang="en-GB" sz="4500" b="1" spc="5" dirty="0" smtClean="0">
                <a:solidFill>
                  <a:schemeClr val="bg1"/>
                </a:solidFill>
                <a:latin typeface="Arial"/>
                <a:cs typeface="Arial"/>
              </a:rPr>
              <a:t>Title Welsh point 45</a:t>
            </a:r>
          </a:p>
          <a:p>
            <a:pPr>
              <a:lnSpc>
                <a:spcPct val="100000"/>
              </a:lnSpc>
              <a:spcBef>
                <a:spcPts val="19"/>
              </a:spcBef>
              <a:spcAft>
                <a:spcPts val="600"/>
              </a:spcAft>
            </a:pPr>
            <a:r>
              <a:rPr lang="en-GB" sz="6000" b="1" spc="-5" dirty="0" smtClean="0">
                <a:latin typeface="Arial"/>
                <a:cs typeface="Arial"/>
              </a:rPr>
              <a:t>Embedding innovative inspection practice</a:t>
            </a:r>
          </a:p>
          <a:p>
            <a:pPr>
              <a:lnSpc>
                <a:spcPct val="100000"/>
              </a:lnSpc>
              <a:spcBef>
                <a:spcPts val="19"/>
              </a:spcBef>
              <a:spcAft>
                <a:spcPts val="600"/>
              </a:spcAft>
            </a:pPr>
            <a:r>
              <a:rPr lang="en-GB" sz="6000" b="1" spc="-5" dirty="0" err="1" smtClean="0">
                <a:latin typeface="Arial"/>
                <a:cs typeface="Arial"/>
              </a:rPr>
              <a:t>Sefydlu</a:t>
            </a:r>
            <a:r>
              <a:rPr lang="en-GB" sz="6000" b="1" spc="-5" dirty="0" smtClean="0">
                <a:latin typeface="Arial"/>
                <a:cs typeface="Arial"/>
              </a:rPr>
              <a:t> </a:t>
            </a:r>
            <a:r>
              <a:rPr lang="en-GB" sz="6000" b="1" spc="-5" dirty="0" err="1" smtClean="0">
                <a:latin typeface="Arial"/>
                <a:cs typeface="Arial"/>
              </a:rPr>
              <a:t>arferion</a:t>
            </a:r>
            <a:r>
              <a:rPr lang="en-GB" sz="6000" b="1" spc="-5" dirty="0" smtClean="0">
                <a:latin typeface="Arial"/>
                <a:cs typeface="Arial"/>
              </a:rPr>
              <a:t> </a:t>
            </a:r>
            <a:r>
              <a:rPr lang="en-GB" sz="6000" b="1" spc="-5" dirty="0" err="1" smtClean="0">
                <a:latin typeface="Arial"/>
                <a:cs typeface="Arial"/>
              </a:rPr>
              <a:t>arolygu</a:t>
            </a:r>
            <a:r>
              <a:rPr lang="en-GB" sz="6000" b="1" spc="-5" dirty="0" smtClean="0">
                <a:latin typeface="Arial"/>
                <a:cs typeface="Arial"/>
              </a:rPr>
              <a:t> </a:t>
            </a:r>
            <a:r>
              <a:rPr lang="en-GB" sz="6000" b="1" spc="-5" dirty="0" err="1" smtClean="0">
                <a:latin typeface="Arial"/>
                <a:cs typeface="Arial"/>
              </a:rPr>
              <a:t>dyfeisgar</a:t>
            </a:r>
            <a:endParaRPr lang="en-GB" sz="6000" b="1" spc="-5" dirty="0" smtClean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9"/>
              </a:spcBef>
              <a:spcAft>
                <a:spcPts val="600"/>
              </a:spcAft>
            </a:pPr>
            <a:endParaRPr lang="en-GB" sz="6000" b="1" spc="-5" dirty="0">
              <a:solidFill>
                <a:schemeClr val="tx1">
                  <a:lumMod val="85000"/>
                  <a:lumOff val="15000"/>
                </a:schemeClr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9"/>
              </a:spcBef>
              <a:spcAft>
                <a:spcPts val="600"/>
              </a:spcAft>
            </a:pPr>
            <a:r>
              <a:rPr lang="en-GB" sz="6000" b="1" spc="-5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SICI  </a:t>
            </a:r>
          </a:p>
          <a:p>
            <a:pPr>
              <a:lnSpc>
                <a:spcPct val="100000"/>
              </a:lnSpc>
              <a:spcBef>
                <a:spcPts val="19"/>
              </a:spcBef>
              <a:spcAft>
                <a:spcPts val="600"/>
              </a:spcAft>
            </a:pPr>
            <a:r>
              <a:rPr lang="en-GB" sz="6000" b="1" spc="-5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Dulyn</a:t>
            </a:r>
            <a:r>
              <a:rPr lang="en-GB" sz="6000" b="1" spc="-5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 </a:t>
            </a:r>
            <a:r>
              <a:rPr lang="en-GB" sz="6000" b="1" spc="-5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Medi</a:t>
            </a:r>
            <a:r>
              <a:rPr lang="en-GB" sz="6000" b="1" spc="-5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 2019</a:t>
            </a:r>
            <a:endParaRPr lang="en-GB" sz="6000" b="1" spc="-5" dirty="0">
              <a:solidFill>
                <a:schemeClr val="tx1">
                  <a:lumMod val="85000"/>
                  <a:lumOff val="15000"/>
                </a:schemeClr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9"/>
              </a:spcBef>
              <a:spcAft>
                <a:spcPts val="600"/>
              </a:spcAft>
            </a:pPr>
            <a:r>
              <a:rPr lang="en-GB" sz="6000" b="1" spc="-5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Dublin September 2019</a:t>
            </a:r>
            <a:endParaRPr lang="en-GB" sz="3600" b="1" spc="-5" dirty="0">
              <a:solidFill>
                <a:schemeClr val="tx1">
                  <a:lumMod val="85000"/>
                  <a:lumOff val="15000"/>
                </a:schemeClr>
              </a:solidFill>
              <a:latin typeface="Arial"/>
              <a:cs typeface="Arial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286" y="202507"/>
            <a:ext cx="4246154" cy="132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7769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86056" y="3590773"/>
            <a:ext cx="1206730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ctr"/>
            <a:r>
              <a:rPr lang="en-GB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Questions?</a:t>
            </a:r>
          </a:p>
          <a:p>
            <a:pPr lvl="1" algn="ctr"/>
            <a:endParaRPr lang="en-GB" sz="4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ctr"/>
            <a:r>
              <a:rPr lang="en-GB" sz="4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Diolch</a:t>
            </a:r>
            <a:r>
              <a:rPr lang="en-GB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fawr</a:t>
            </a:r>
            <a:endParaRPr lang="en-GB" sz="4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7251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Y:\Design\Powerpoints\Polish visitors\Files\map.png"/>
          <p:cNvPicPr>
            <a:picLocks noChangeAspect="1" noChangeArrowheads="1"/>
          </p:cNvPicPr>
          <p:nvPr/>
        </p:nvPicPr>
        <p:blipFill>
          <a:blip r:embed="rId3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7272" y="1595543"/>
            <a:ext cx="5735037" cy="7561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11505899" y="4342876"/>
            <a:ext cx="1638582" cy="4862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256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200 km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05852" y="2236643"/>
            <a:ext cx="6974662" cy="74452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13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Estyn</a:t>
            </a:r>
            <a:r>
              <a:rPr lang="en-US" sz="3413" dirty="0" smtClean="0">
                <a:latin typeface="Arial" panose="020B0604020202020204" pitchFamily="34" charset="0"/>
                <a:cs typeface="Arial" panose="020B0604020202020204" pitchFamily="34" charset="0"/>
              </a:rPr>
              <a:t> – national inspectorate for education and training in Wales.</a:t>
            </a:r>
          </a:p>
          <a:p>
            <a:endParaRPr lang="en-US" sz="3413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413" dirty="0" smtClean="0">
                <a:latin typeface="Arial" panose="020B0604020202020204" pitchFamily="34" charset="0"/>
                <a:cs typeface="Arial" panose="020B0604020202020204" pitchFamily="34" charset="0"/>
              </a:rPr>
              <a:t>Wales </a:t>
            </a:r>
            <a:r>
              <a:rPr lang="en-US" sz="3413" dirty="0">
                <a:latin typeface="Arial" panose="020B0604020202020204" pitchFamily="34" charset="0"/>
                <a:cs typeface="Arial" panose="020B0604020202020204" pitchFamily="34" charset="0"/>
              </a:rPr>
              <a:t>is part of the United Kingdom.   It shares a land border with England.</a:t>
            </a:r>
          </a:p>
          <a:p>
            <a:r>
              <a:rPr lang="en-US" sz="3413" dirty="0">
                <a:latin typeface="Arial" panose="020B0604020202020204" pitchFamily="34" charset="0"/>
                <a:cs typeface="Arial" panose="020B0604020202020204" pitchFamily="34" charset="0"/>
              </a:rPr>
              <a:t>Education in Wales is devolved to the Welsh Government.</a:t>
            </a:r>
          </a:p>
          <a:p>
            <a:endParaRPr lang="en-US" sz="3413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413" dirty="0" smtClean="0">
                <a:latin typeface="Arial" panose="020B0604020202020204" pitchFamily="34" charset="0"/>
                <a:cs typeface="Arial" panose="020B0604020202020204" pitchFamily="34" charset="0"/>
              </a:rPr>
              <a:t>Wales has a bilingual education system: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413" dirty="0" smtClean="0">
                <a:latin typeface="Arial" panose="020B0604020202020204" pitchFamily="34" charset="0"/>
                <a:cs typeface="Arial" panose="020B0604020202020204" pitchFamily="34" charset="0"/>
              </a:rPr>
              <a:t>Welsh medium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413" dirty="0" smtClean="0">
                <a:latin typeface="Arial" panose="020B0604020202020204" pitchFamily="34" charset="0"/>
                <a:cs typeface="Arial" panose="020B0604020202020204" pitchFamily="34" charset="0"/>
              </a:rPr>
              <a:t>English medium (Welsh taught)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413" dirty="0" smtClean="0">
                <a:latin typeface="Arial" panose="020B0604020202020204" pitchFamily="34" charset="0"/>
                <a:cs typeface="Arial" panose="020B0604020202020204" pitchFamily="34" charset="0"/>
              </a:rPr>
              <a:t>Bilingual</a:t>
            </a:r>
            <a:endParaRPr lang="en-GB" sz="3413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5180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Y:\Design\Powerpoints\Polish visitors\Files\maplarge.png"/>
          <p:cNvPicPr>
            <a:picLocks noChangeAspect="1" noChangeArrowheads="1"/>
          </p:cNvPicPr>
          <p:nvPr/>
        </p:nvPicPr>
        <p:blipFill>
          <a:blip r:embed="rId3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1337" y="2303870"/>
            <a:ext cx="5210406" cy="60849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5"/>
          <p:cNvSpPr txBox="1">
            <a:spLocks noChangeArrowheads="1"/>
          </p:cNvSpPr>
          <p:nvPr/>
        </p:nvSpPr>
        <p:spPr>
          <a:xfrm>
            <a:off x="177931" y="1621888"/>
            <a:ext cx="8909790" cy="2765107"/>
          </a:xfrm>
          <a:prstGeom prst="rect">
            <a:avLst/>
          </a:prstGeom>
        </p:spPr>
        <p:txBody>
          <a:bodyPr vert="horz" lIns="130048" tIns="65024" rIns="130048" bIns="65024" rtlCol="0">
            <a:normAutofit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en-GB" sz="1707" dirty="0">
                <a:solidFill>
                  <a:schemeClr val="accent1">
                    <a:lumMod val="75000"/>
                  </a:schemeClr>
                </a:solidFill>
                <a:latin typeface="Arial" charset="0"/>
                <a:ea typeface="Times New Roman" pitchFamily="18" charset="0"/>
                <a:cs typeface="Arial" charset="0"/>
              </a:rPr>
              <a:t>	</a:t>
            </a:r>
            <a:endParaRPr lang="en-GB" sz="4551" dirty="0">
              <a:solidFill>
                <a:schemeClr val="accent1">
                  <a:lumMod val="75000"/>
                </a:schemeClr>
              </a:solidFill>
              <a:latin typeface="Arial" charset="0"/>
              <a:ea typeface="Times New Roman" pitchFamily="18" charset="0"/>
              <a:cs typeface="Arial" charset="0"/>
            </a:endParaRPr>
          </a:p>
          <a:p>
            <a:pPr algn="l">
              <a:lnSpc>
                <a:spcPct val="90000"/>
              </a:lnSpc>
              <a:spcBef>
                <a:spcPct val="0"/>
              </a:spcBef>
              <a:defRPr/>
            </a:pPr>
            <a:r>
              <a:rPr lang="en-GB" sz="4551" b="1" dirty="0">
                <a:solidFill>
                  <a:schemeClr val="tx1"/>
                </a:solidFill>
                <a:latin typeface="Arial" charset="0"/>
                <a:ea typeface="Times New Roman" pitchFamily="18" charset="0"/>
                <a:cs typeface="Arial" charset="0"/>
              </a:rPr>
              <a:t>1,261</a:t>
            </a:r>
            <a:r>
              <a:rPr lang="en-GB" sz="4551" dirty="0">
                <a:solidFill>
                  <a:schemeClr val="tx1"/>
                </a:solidFill>
                <a:latin typeface="Arial" charset="0"/>
                <a:ea typeface="Times New Roman" pitchFamily="18" charset="0"/>
                <a:cs typeface="Arial" charset="0"/>
              </a:rPr>
              <a:t> Primary schools </a:t>
            </a:r>
          </a:p>
          <a:p>
            <a:pPr marL="505734" indent="-505734" algn="l">
              <a:lnSpc>
                <a:spcPct val="90000"/>
              </a:lnSpc>
              <a:spcBef>
                <a:spcPct val="0"/>
              </a:spcBef>
              <a:defRPr/>
            </a:pPr>
            <a:r>
              <a:rPr lang="en-GB" sz="3413" dirty="0">
                <a:solidFill>
                  <a:schemeClr val="tx1"/>
                </a:solidFill>
                <a:latin typeface="Arial" charset="0"/>
                <a:ea typeface="Times New Roman" pitchFamily="18" charset="0"/>
                <a:cs typeface="Arial" charset="0"/>
              </a:rPr>
              <a:t>	</a:t>
            </a:r>
            <a:r>
              <a:rPr lang="en-GB" sz="2560" dirty="0">
                <a:solidFill>
                  <a:schemeClr val="tx1"/>
                </a:solidFill>
                <a:latin typeface="Arial" charset="0"/>
                <a:ea typeface="Times New Roman" pitchFamily="18" charset="0"/>
                <a:cs typeface="Arial" charset="0"/>
              </a:rPr>
              <a:t>404 </a:t>
            </a:r>
            <a:r>
              <a:rPr lang="en-GB" sz="2560" dirty="0" smtClean="0">
                <a:solidFill>
                  <a:schemeClr val="tx1"/>
                </a:solidFill>
                <a:latin typeface="Arial" charset="0"/>
                <a:ea typeface="Times New Roman" pitchFamily="18" charset="0"/>
                <a:cs typeface="Arial" charset="0"/>
              </a:rPr>
              <a:t>Welsh-medium</a:t>
            </a:r>
            <a:r>
              <a:rPr lang="en-GB" sz="2560" dirty="0">
                <a:solidFill>
                  <a:schemeClr val="tx1"/>
                </a:solidFill>
                <a:latin typeface="Arial" charset="0"/>
                <a:ea typeface="Times New Roman" pitchFamily="18" charset="0"/>
                <a:cs typeface="Arial" charset="0"/>
              </a:rPr>
              <a:t>, </a:t>
            </a:r>
            <a:r>
              <a:rPr lang="en-GB" sz="2560" dirty="0" smtClean="0">
                <a:solidFill>
                  <a:schemeClr val="tx1"/>
                </a:solidFill>
                <a:latin typeface="Arial" charset="0"/>
                <a:ea typeface="Times New Roman" pitchFamily="18" charset="0"/>
                <a:cs typeface="Arial" charset="0"/>
              </a:rPr>
              <a:t>857 English-medium</a:t>
            </a:r>
            <a:endParaRPr lang="en-GB" sz="2560" dirty="0">
              <a:solidFill>
                <a:schemeClr val="tx1"/>
              </a:solidFill>
              <a:latin typeface="Arial" charset="0"/>
              <a:ea typeface="Times New Roman" pitchFamily="18" charset="0"/>
              <a:cs typeface="Arial" charset="0"/>
            </a:endParaRPr>
          </a:p>
          <a:p>
            <a:pPr marL="505734" indent="-505734" algn="l">
              <a:lnSpc>
                <a:spcPct val="90000"/>
              </a:lnSpc>
              <a:spcBef>
                <a:spcPct val="0"/>
              </a:spcBef>
              <a:defRPr/>
            </a:pPr>
            <a:endParaRPr lang="en-GB" sz="2560" dirty="0">
              <a:solidFill>
                <a:schemeClr val="tx1"/>
              </a:solidFill>
              <a:latin typeface="Arial" charset="0"/>
              <a:ea typeface="Times New Roman" pitchFamily="18" charset="0"/>
              <a:cs typeface="Arial" charset="0"/>
            </a:endParaRPr>
          </a:p>
          <a:p>
            <a:pPr algn="l">
              <a:lnSpc>
                <a:spcPct val="90000"/>
              </a:lnSpc>
              <a:spcBef>
                <a:spcPct val="0"/>
              </a:spcBef>
              <a:defRPr/>
            </a:pPr>
            <a:r>
              <a:rPr lang="en-GB" sz="4551" b="1" dirty="0">
                <a:solidFill>
                  <a:schemeClr val="tx1"/>
                </a:solidFill>
                <a:latin typeface="Arial" charset="0"/>
                <a:ea typeface="Times New Roman" pitchFamily="18" charset="0"/>
                <a:cs typeface="Arial" charset="0"/>
              </a:rPr>
              <a:t>195</a:t>
            </a:r>
            <a:r>
              <a:rPr lang="en-GB" sz="4551" dirty="0">
                <a:solidFill>
                  <a:schemeClr val="tx1"/>
                </a:solidFill>
                <a:latin typeface="Arial" charset="0"/>
                <a:ea typeface="Times New Roman" pitchFamily="18" charset="0"/>
                <a:cs typeface="Arial" charset="0"/>
              </a:rPr>
              <a:t> Secondary schools </a:t>
            </a:r>
          </a:p>
          <a:p>
            <a:pPr marL="505734" indent="-505734" algn="l">
              <a:lnSpc>
                <a:spcPct val="90000"/>
              </a:lnSpc>
              <a:spcBef>
                <a:spcPct val="0"/>
              </a:spcBef>
              <a:defRPr/>
            </a:pPr>
            <a:r>
              <a:rPr lang="en-GB" sz="2560" dirty="0">
                <a:solidFill>
                  <a:schemeClr val="tx1"/>
                </a:solidFill>
                <a:latin typeface="Arial" charset="0"/>
                <a:ea typeface="Times New Roman" pitchFamily="18" charset="0"/>
                <a:cs typeface="Arial" charset="0"/>
              </a:rPr>
              <a:t>	18 </a:t>
            </a:r>
            <a:r>
              <a:rPr lang="en-GB" sz="2560" dirty="0" smtClean="0">
                <a:solidFill>
                  <a:schemeClr val="tx1"/>
                </a:solidFill>
                <a:latin typeface="Arial" charset="0"/>
                <a:ea typeface="Times New Roman" pitchFamily="18" charset="0"/>
                <a:cs typeface="Arial" charset="0"/>
              </a:rPr>
              <a:t>Welsh-medium</a:t>
            </a:r>
            <a:r>
              <a:rPr lang="en-GB" sz="2560" dirty="0">
                <a:solidFill>
                  <a:schemeClr val="tx1"/>
                </a:solidFill>
                <a:latin typeface="Arial" charset="0"/>
                <a:ea typeface="Times New Roman" pitchFamily="18" charset="0"/>
                <a:cs typeface="Arial" charset="0"/>
              </a:rPr>
              <a:t>,  29 bilingual, 148 </a:t>
            </a:r>
            <a:r>
              <a:rPr lang="en-GB" sz="2560" dirty="0" smtClean="0">
                <a:solidFill>
                  <a:schemeClr val="tx1"/>
                </a:solidFill>
                <a:latin typeface="Arial" charset="0"/>
                <a:ea typeface="Times New Roman" pitchFamily="18" charset="0"/>
                <a:cs typeface="Arial" charset="0"/>
              </a:rPr>
              <a:t>English-medium</a:t>
            </a:r>
            <a:endParaRPr lang="en-GB" sz="4551" dirty="0">
              <a:solidFill>
                <a:schemeClr val="tx1"/>
              </a:solidFill>
              <a:latin typeface="Arial" charset="0"/>
              <a:ea typeface="Times New Roman" pitchFamily="18" charset="0"/>
              <a:cs typeface="Arial" charset="0"/>
            </a:endParaRPr>
          </a:p>
          <a:p>
            <a:pPr algn="l"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endParaRPr lang="en-GB" sz="4551" dirty="0">
              <a:solidFill>
                <a:schemeClr val="tx1"/>
              </a:solidFill>
              <a:latin typeface="Arial" charset="0"/>
              <a:ea typeface="Times New Roman" pitchFamily="18" charset="0"/>
              <a:cs typeface="Arial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57716" y="4999814"/>
            <a:ext cx="7373621" cy="39130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en-GB" sz="2844" dirty="0">
                <a:latin typeface="Arial" charset="0"/>
                <a:ea typeface="Times New Roman" pitchFamily="18" charset="0"/>
                <a:cs typeface="Arial" charset="0"/>
              </a:rPr>
              <a:t>There are also: 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endParaRPr lang="en-GB" sz="1991" dirty="0">
              <a:latin typeface="Arial" charset="0"/>
              <a:ea typeface="Times New Roman" pitchFamily="18" charset="0"/>
              <a:cs typeface="Arial" charset="0"/>
            </a:endParaRPr>
          </a:p>
          <a:p>
            <a:pPr lvl="1">
              <a:lnSpc>
                <a:spcPct val="90000"/>
              </a:lnSpc>
              <a:spcBef>
                <a:spcPct val="0"/>
              </a:spcBef>
              <a:defRPr/>
            </a:pPr>
            <a:r>
              <a:rPr lang="en-GB" sz="2844" b="1" dirty="0" smtClean="0">
                <a:latin typeface="Arial" charset="0"/>
                <a:ea typeface="Times New Roman" pitchFamily="18" charset="0"/>
                <a:cs typeface="Arial" charset="0"/>
              </a:rPr>
              <a:t>22</a:t>
            </a:r>
            <a:r>
              <a:rPr lang="en-GB" sz="2844" dirty="0" smtClean="0">
                <a:latin typeface="Arial" charset="0"/>
                <a:ea typeface="Times New Roman" pitchFamily="18" charset="0"/>
                <a:cs typeface="Arial" charset="0"/>
              </a:rPr>
              <a:t> local authorities</a:t>
            </a:r>
          </a:p>
          <a:p>
            <a:pPr lvl="1">
              <a:lnSpc>
                <a:spcPct val="90000"/>
              </a:lnSpc>
              <a:spcBef>
                <a:spcPct val="0"/>
              </a:spcBef>
              <a:defRPr/>
            </a:pPr>
            <a:r>
              <a:rPr lang="en-GB" sz="2844" b="1" dirty="0" smtClean="0">
                <a:latin typeface="Arial" charset="0"/>
                <a:ea typeface="Times New Roman" pitchFamily="18" charset="0"/>
                <a:cs typeface="Arial" charset="0"/>
              </a:rPr>
              <a:t>4</a:t>
            </a:r>
            <a:r>
              <a:rPr lang="en-GB" sz="2844" dirty="0" smtClean="0">
                <a:latin typeface="Arial" charset="0"/>
                <a:ea typeface="Times New Roman" pitchFamily="18" charset="0"/>
                <a:cs typeface="Arial" charset="0"/>
              </a:rPr>
              <a:t> regional consortia</a:t>
            </a:r>
            <a:endParaRPr lang="en-GB" sz="2844" dirty="0">
              <a:latin typeface="Arial" charset="0"/>
              <a:ea typeface="Times New Roman" pitchFamily="18" charset="0"/>
              <a:cs typeface="Arial" charset="0"/>
            </a:endParaRPr>
          </a:p>
          <a:p>
            <a:pPr lvl="1">
              <a:lnSpc>
                <a:spcPct val="90000"/>
              </a:lnSpc>
              <a:spcBef>
                <a:spcPct val="0"/>
              </a:spcBef>
              <a:defRPr/>
            </a:pPr>
            <a:r>
              <a:rPr lang="en-US" sz="2844" b="1" dirty="0">
                <a:latin typeface="Arial" charset="0"/>
                <a:ea typeface="Times New Roman" pitchFamily="18" charset="0"/>
                <a:cs typeface="Arial" charset="0"/>
              </a:rPr>
              <a:t>600</a:t>
            </a:r>
            <a:r>
              <a:rPr lang="en-US" sz="2844" dirty="0">
                <a:latin typeface="Arial" charset="0"/>
                <a:ea typeface="Times New Roman" pitchFamily="18" charset="0"/>
                <a:cs typeface="Arial" charset="0"/>
              </a:rPr>
              <a:t> non-maintained nursery settings</a:t>
            </a:r>
            <a:endParaRPr lang="en-GB" sz="2844" b="1" dirty="0">
              <a:latin typeface="Arial" charset="0"/>
              <a:ea typeface="Times New Roman" pitchFamily="18" charset="0"/>
              <a:cs typeface="Arial" charset="0"/>
            </a:endParaRPr>
          </a:p>
          <a:p>
            <a:pPr lvl="1">
              <a:lnSpc>
                <a:spcPct val="90000"/>
              </a:lnSpc>
              <a:spcBef>
                <a:spcPct val="0"/>
              </a:spcBef>
              <a:defRPr/>
            </a:pPr>
            <a:r>
              <a:rPr lang="en-GB" sz="2844" b="1" dirty="0">
                <a:latin typeface="Arial" charset="0"/>
                <a:ea typeface="Times New Roman" pitchFamily="18" charset="0"/>
                <a:cs typeface="Arial" charset="0"/>
              </a:rPr>
              <a:t>13  </a:t>
            </a:r>
            <a:r>
              <a:rPr lang="en-GB" sz="2844" dirty="0">
                <a:latin typeface="Arial" charset="0"/>
                <a:ea typeface="Times New Roman" pitchFamily="18" charset="0"/>
                <a:cs typeface="Arial" charset="0"/>
              </a:rPr>
              <a:t>all age schools</a:t>
            </a:r>
            <a:endParaRPr lang="en-GB" sz="2844" b="1" dirty="0">
              <a:latin typeface="Arial" charset="0"/>
              <a:ea typeface="Times New Roman" pitchFamily="18" charset="0"/>
              <a:cs typeface="Arial" charset="0"/>
            </a:endParaRPr>
          </a:p>
          <a:p>
            <a:pPr lvl="1">
              <a:lnSpc>
                <a:spcPct val="90000"/>
              </a:lnSpc>
              <a:spcBef>
                <a:spcPct val="0"/>
              </a:spcBef>
              <a:defRPr/>
            </a:pPr>
            <a:r>
              <a:rPr lang="en-GB" sz="2844" b="1" dirty="0">
                <a:latin typeface="Arial" charset="0"/>
                <a:ea typeface="Times New Roman" pitchFamily="18" charset="0"/>
                <a:cs typeface="Arial" charset="0"/>
              </a:rPr>
              <a:t>41</a:t>
            </a:r>
            <a:r>
              <a:rPr lang="en-GB" sz="2844" dirty="0">
                <a:latin typeface="Arial" charset="0"/>
                <a:ea typeface="Times New Roman" pitchFamily="18" charset="0"/>
                <a:cs typeface="Arial" charset="0"/>
              </a:rPr>
              <a:t>  special schools</a:t>
            </a:r>
          </a:p>
          <a:p>
            <a:pPr lvl="1">
              <a:lnSpc>
                <a:spcPct val="90000"/>
              </a:lnSpc>
              <a:spcBef>
                <a:spcPct val="0"/>
              </a:spcBef>
              <a:defRPr/>
            </a:pPr>
            <a:r>
              <a:rPr lang="en-GB" sz="2844" b="1" dirty="0">
                <a:latin typeface="Arial" charset="0"/>
                <a:ea typeface="Times New Roman" pitchFamily="18" charset="0"/>
                <a:cs typeface="Arial" charset="0"/>
              </a:rPr>
              <a:t>74</a:t>
            </a:r>
            <a:r>
              <a:rPr lang="en-GB" sz="2844" dirty="0">
                <a:latin typeface="Arial" charset="0"/>
                <a:ea typeface="Times New Roman" pitchFamily="18" charset="0"/>
                <a:cs typeface="Arial" charset="0"/>
              </a:rPr>
              <a:t>  independent schools/colleges</a:t>
            </a:r>
          </a:p>
          <a:p>
            <a:pPr lvl="1">
              <a:lnSpc>
                <a:spcPct val="90000"/>
              </a:lnSpc>
              <a:spcBef>
                <a:spcPct val="0"/>
              </a:spcBef>
              <a:defRPr/>
            </a:pPr>
            <a:r>
              <a:rPr lang="en-GB" sz="2844" b="1" dirty="0">
                <a:latin typeface="Arial" charset="0"/>
                <a:ea typeface="Times New Roman" pitchFamily="18" charset="0"/>
                <a:cs typeface="Arial" charset="0"/>
              </a:rPr>
              <a:t>12</a:t>
            </a:r>
            <a:r>
              <a:rPr lang="en-GB" sz="2844" dirty="0">
                <a:latin typeface="Arial" charset="0"/>
                <a:ea typeface="Times New Roman" pitchFamily="18" charset="0"/>
                <a:cs typeface="Arial" charset="0"/>
              </a:rPr>
              <a:t>  further education colleges</a:t>
            </a:r>
          </a:p>
          <a:p>
            <a:pPr lvl="1">
              <a:lnSpc>
                <a:spcPct val="90000"/>
              </a:lnSpc>
              <a:spcBef>
                <a:spcPct val="0"/>
              </a:spcBef>
              <a:defRPr/>
            </a:pPr>
            <a:r>
              <a:rPr lang="en-GB" sz="2844" b="1" dirty="0">
                <a:latin typeface="Arial" charset="0"/>
                <a:ea typeface="Times New Roman" pitchFamily="18" charset="0"/>
                <a:cs typeface="Arial" charset="0"/>
              </a:rPr>
              <a:t>19</a:t>
            </a:r>
            <a:r>
              <a:rPr lang="en-GB" sz="2844" dirty="0">
                <a:latin typeface="Arial" charset="0"/>
                <a:ea typeface="Times New Roman" pitchFamily="18" charset="0"/>
                <a:cs typeface="Arial" charset="0"/>
              </a:rPr>
              <a:t>  work-based training contract holders</a:t>
            </a:r>
          </a:p>
        </p:txBody>
      </p:sp>
      <p:pic>
        <p:nvPicPr>
          <p:cNvPr id="8" name="Picture 4" descr="Y:\Design\Powerpoints\Polish visitors\Files\map.png"/>
          <p:cNvPicPr>
            <a:picLocks noChangeAspect="1" noChangeArrowheads="1"/>
          </p:cNvPicPr>
          <p:nvPr/>
        </p:nvPicPr>
        <p:blipFill>
          <a:blip r:embed="rId4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9763" y="1219246"/>
            <a:ext cx="5735037" cy="7561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34901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/>
          <p:nvPr/>
        </p:nvSpPr>
        <p:spPr>
          <a:xfrm>
            <a:off x="527300" y="8799212"/>
            <a:ext cx="103505" cy="304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200" dirty="0">
                <a:solidFill>
                  <a:srgbClr val="2EAAE1"/>
                </a:solidFill>
                <a:latin typeface="Arial"/>
                <a:cs typeface="Arial"/>
              </a:rPr>
              <a:t> </a:t>
            </a:r>
            <a:endParaRPr sz="22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615620" y="8463932"/>
            <a:ext cx="103505" cy="304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20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endParaRPr sz="2200">
              <a:latin typeface="Arial"/>
              <a:cs typeface="Arial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27300" y="1928657"/>
            <a:ext cx="11997209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Innovative inspection practice:</a:t>
            </a:r>
          </a:p>
          <a:p>
            <a:endParaRPr lang="en-GB" sz="4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The role of peer inspectors</a:t>
            </a:r>
            <a:endParaRPr lang="en-GB" sz="4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4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Inspection tools and approaches</a:t>
            </a:r>
            <a:endParaRPr lang="en-GB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81891" y="1842655"/>
            <a:ext cx="12067309" cy="60324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Peer inspectors: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Development of the peer inspector role since early 2000s</a:t>
            </a:r>
          </a:p>
          <a:p>
            <a:endParaRPr lang="en-GB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Initial training and annual update training</a:t>
            </a:r>
          </a:p>
          <a:p>
            <a:endParaRPr lang="en-GB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Deployment – on inspection and to support thematic work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Benefits for us and for the individual and their school/provider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Challenges</a:t>
            </a:r>
            <a:endParaRPr lang="en-GB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0226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64638" y="1480346"/>
            <a:ext cx="12067309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Developing new tools and approaches:</a:t>
            </a:r>
          </a:p>
          <a:p>
            <a:endParaRPr lang="en-GB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Inspection practice – tools and approaches adopted during the inspection week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38995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52500" y="304800"/>
            <a:ext cx="10782300" cy="6667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84716"/>
            <a:ext cx="13004800" cy="866986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619500" y="823895"/>
            <a:ext cx="60579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i="1" dirty="0" smtClean="0">
                <a:latin typeface="Arial Black" panose="020B0A04020102020204" pitchFamily="34" charset="0"/>
              </a:rPr>
              <a:t>Inspection tools</a:t>
            </a:r>
            <a:endParaRPr lang="en-GB" sz="4400" i="1" dirty="0">
              <a:latin typeface="Arial Black" panose="020B0A0402010202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fld id="{B6F15528-21DE-4FAA-801E-634DDDAF4B2B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5942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64638" y="1480346"/>
            <a:ext cx="12067309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Developing new tools and approaches:</a:t>
            </a:r>
          </a:p>
          <a:p>
            <a:endParaRPr lang="en-GB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The role of the nominee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Inspection reports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Meeting middle leaders with books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Challenges</a:t>
            </a:r>
            <a:endParaRPr lang="en-GB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74286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81891" y="1842655"/>
            <a:ext cx="12067309" cy="69557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b="1" dirty="0"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en-GB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uture developments</a:t>
            </a:r>
          </a:p>
          <a:p>
            <a:endParaRPr lang="en-GB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Currently developing new inspection arrangements for September 2021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Consultation for autumn 2019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Establishing a </a:t>
            </a:r>
            <a:r>
              <a:rPr lang="en-GB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headteacher</a:t>
            </a:r>
            <a:r>
              <a:rPr lang="en-GB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reference group</a:t>
            </a:r>
          </a:p>
          <a:p>
            <a:pPr lvl="1"/>
            <a:endParaRPr lang="en-GB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Follow up arrangements have evolved particularly since 2017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PIAP visits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Improvement conferences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GB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indent="-457200">
              <a:buFont typeface="Arial" panose="020B0604020202020204" pitchFamily="34" charset="0"/>
              <a:buChar char="•"/>
            </a:pPr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Transition year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Engagement visits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Conferences and training events</a:t>
            </a:r>
          </a:p>
        </p:txBody>
      </p:sp>
    </p:spTree>
    <p:extLst>
      <p:ext uri="{BB962C8B-B14F-4D97-AF65-F5344CB8AC3E}">
        <p14:creationId xmlns:p14="http://schemas.microsoft.com/office/powerpoint/2010/main" val="42295575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Secretariat Standard Document" ma:contentTypeID="0x0101004FF563581D1EBA4688BFE70077AFADA610002DE27D66753AF64AB463A39610757F60" ma:contentTypeVersion="20" ma:contentTypeDescription="Secretariat Standard Document" ma:contentTypeScope="" ma:versionID="b4714c38fc90fdddcdadf5cba1fb1962">
  <xsd:schema xmlns:xsd="http://www.w3.org/2001/XMLSchema" xmlns:xs="http://www.w3.org/2001/XMLSchema" xmlns:p="http://schemas.microsoft.com/office/2006/metadata/properties" xmlns:ns1="http://schemas.microsoft.com/sharepoint/v3" xmlns:ns2="4c2d5879-4e17-4934-9dac-90b30ab598df" xmlns:ns3="59269431-6795-4fb8-81e1-ba5389b7d284" xmlns:ns4="http://schemas.microsoft.com/sharepoint/v4" xmlns:ns5="1eea6534-a7b6-4a88-adf6-4233dbc43f22" targetNamespace="http://schemas.microsoft.com/office/2006/metadata/properties" ma:root="true" ma:fieldsID="640932c9c44dfa32dca51dc7b78e24d1" ns1:_="" ns2:_="" ns3:_="" ns4:_="" ns5:_="">
    <xsd:import namespace="http://schemas.microsoft.com/sharepoint/v3"/>
    <xsd:import namespace="4c2d5879-4e17-4934-9dac-90b30ab598df"/>
    <xsd:import namespace="59269431-6795-4fb8-81e1-ba5389b7d284"/>
    <xsd:import namespace="http://schemas.microsoft.com/sharepoint/v4"/>
    <xsd:import namespace="1eea6534-a7b6-4a88-adf6-4233dbc43f22"/>
    <xsd:element name="properties">
      <xsd:complexType>
        <xsd:sequence>
          <xsd:element name="documentManagement">
            <xsd:complexType>
              <xsd:all>
                <xsd:element ref="ns2:Title_x0020__x0028_Welsh_x0029_" minOccurs="0"/>
                <xsd:element ref="ns2:b6bad8d7342d4cc5ae5d0cd685ebd519" minOccurs="0"/>
                <xsd:element ref="ns2:TaxCatchAll" minOccurs="0"/>
                <xsd:element ref="ns2:TaxCatchAllLabel" minOccurs="0"/>
                <xsd:element ref="ns2:Academic_x0020_Year" minOccurs="0"/>
                <xsd:element ref="ns2:Financial_x0020_Year" minOccurs="0"/>
                <xsd:element ref="ns2:Calendar_x0020_Year" minOccurs="0"/>
                <xsd:element ref="ns2:Retention_x0020_Year" minOccurs="0"/>
                <xsd:element ref="ns3:System_x0020_-_x0020_SEC" minOccurs="0"/>
                <xsd:element ref="ns3:Process_x0020_-_x0020_SEC" minOccurs="0"/>
                <xsd:element ref="ns2:Provider" minOccurs="0"/>
                <xsd:element ref="ns4:IconOverlay" minOccurs="0"/>
                <xsd:element ref="ns1:_vti_ItemDeclaredRecord" minOccurs="0"/>
                <xsd:element ref="ns1:_vti_ItemHoldRecordStatus" minOccurs="0"/>
                <xsd:element ref="ns5:Tick_x0020_to_x0020_Archiv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vti_ItemDeclaredRecord" ma:index="21" nillable="true" ma:displayName="Declared Record" ma:hidden="true" ma:internalName="_vti_ItemDeclaredRecord" ma:readOnly="true">
      <xsd:simpleType>
        <xsd:restriction base="dms:DateTime"/>
      </xsd:simpleType>
    </xsd:element>
    <xsd:element name="_vti_ItemHoldRecordStatus" ma:index="22" nillable="true" ma:displayName="Hold and Record Status" ma:decimals="0" ma:description="" ma:hidden="true" ma:indexed="true" ma:internalName="_vti_ItemHoldRecordStatu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c2d5879-4e17-4934-9dac-90b30ab598df" elementFormDefault="qualified">
    <xsd:import namespace="http://schemas.microsoft.com/office/2006/documentManagement/types"/>
    <xsd:import namespace="http://schemas.microsoft.com/office/infopath/2007/PartnerControls"/>
    <xsd:element name="Title_x0020__x0028_Welsh_x0029_" ma:index="8" nillable="true" ma:displayName="Title (Welsh)" ma:internalName="Title_x0020__x0028_Welsh_x0029_" ma:readOnly="false">
      <xsd:simpleType>
        <xsd:restriction base="dms:Text">
          <xsd:maxLength value="255"/>
        </xsd:restriction>
      </xsd:simpleType>
    </xsd:element>
    <xsd:element name="b6bad8d7342d4cc5ae5d0cd685ebd519" ma:index="9" nillable="true" ma:taxonomy="true" ma:internalName="b6bad8d7342d4cc5ae5d0cd685ebd519" ma:taxonomyFieldName="Estyn_x0020_Language" ma:displayName="Estyn Language" ma:default="1;#English|777de1d1-cd30-4966-a2e3-f61db4c431e8" ma:fieldId="{b6bad8d7-342d-4cc5-ae5d-0cd685ebd519}" ma:sspId="5738bd62-a19a-4655-9560-0b73e07f5850" ma:termSetId="eb424e29-e252-4e5d-8539-61dc1fceb10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10" nillable="true" ma:displayName="Taxonomy Catch All Column" ma:description="" ma:hidden="true" ma:list="{eee9cb75-98a5-42be-a321-a89add8f77db}" ma:internalName="TaxCatchAll" ma:showField="CatchAllData" ma:web="4c2d5879-4e17-4934-9dac-90b30ab598d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1" nillable="true" ma:displayName="Taxonomy Catch All Column1" ma:description="" ma:hidden="true" ma:list="{eee9cb75-98a5-42be-a321-a89add8f77db}" ma:internalName="TaxCatchAllLabel" ma:readOnly="true" ma:showField="CatchAllDataLabel" ma:web="4c2d5879-4e17-4934-9dac-90b30ab598d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Academic_x0020_Year" ma:index="13" nillable="true" ma:displayName="Academic Year" ma:list="{6898bcd6-8000-4fcf-a942-abceb10dcfac}" ma:internalName="Academic_x0020_Year" ma:readOnly="false" ma:showField="Title" ma:web="4c2d5879-4e17-4934-9dac-90b30ab598df">
      <xsd:simpleType>
        <xsd:restriction base="dms:Lookup"/>
      </xsd:simpleType>
    </xsd:element>
    <xsd:element name="Financial_x0020_Year" ma:index="14" nillable="true" ma:displayName="Financial Year" ma:list="{d67f7af0-7e37-411d-b0f7-68a159549fd4}" ma:internalName="Financial_x0020_Year" ma:readOnly="false" ma:showField="Title" ma:web="4c2d5879-4e17-4934-9dac-90b30ab598df">
      <xsd:simpleType>
        <xsd:restriction base="dms:Lookup"/>
      </xsd:simpleType>
    </xsd:element>
    <xsd:element name="Calendar_x0020_Year" ma:index="15" nillable="true" ma:displayName="Calendar Year" ma:list="{8616dad4-7983-4cd6-aa6b-8cfbe2eb9d6e}" ma:internalName="Calendar_x0020_Year" ma:readOnly="false" ma:showField="Title" ma:web="4c2d5879-4e17-4934-9dac-90b30ab598df">
      <xsd:simpleType>
        <xsd:restriction base="dms:Lookup"/>
      </xsd:simpleType>
    </xsd:element>
    <xsd:element name="Retention_x0020_Year" ma:index="16" nillable="true" ma:displayName="Retention Year" ma:format="DateOnly" ma:internalName="Retention_x0020_Year">
      <xsd:simpleType>
        <xsd:restriction base="dms:DateTime"/>
      </xsd:simpleType>
    </xsd:element>
    <xsd:element name="Provider" ma:index="19" nillable="true" ma:displayName="Provider" ma:list="{a5ff9d59-b5ff-48d5-9a76-a65859a2086a}" ma:internalName="Provider" ma:showField="Provider_x0020_Name" ma:web="4c2d5879-4e17-4934-9dac-90b30ab598df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9269431-6795-4fb8-81e1-ba5389b7d284" elementFormDefault="qualified">
    <xsd:import namespace="http://schemas.microsoft.com/office/2006/documentManagement/types"/>
    <xsd:import namespace="http://schemas.microsoft.com/office/infopath/2007/PartnerControls"/>
    <xsd:element name="System_x0020_-_x0020_SEC" ma:index="17" nillable="true" ma:displayName="System - SEC" ma:list="{8fa1d491-7836-4a7a-92f1-d326ac7ccf49}" ma:internalName="System_x0020__x002d__x0020_SEC" ma:showField="Title" ma:web="59269431-6795-4fb8-81e1-ba5389b7d284">
      <xsd:simpleType>
        <xsd:restriction base="dms:Lookup"/>
      </xsd:simpleType>
    </xsd:element>
    <xsd:element name="Process_x0020_-_x0020_SEC" ma:index="18" nillable="true" ma:displayName="Process - SEC" ma:list="{b5aaf984-12ed-433e-b28d-2782fa9a853e}" ma:internalName="Process_x0020__x002d__x0020_SEC" ma:showField="Title" ma:web="59269431-6795-4fb8-81e1-ba5389b7d28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20" nillable="true" ma:displayName="IconOverlay" ma:hidden="true" ma:internalName="IconOverlay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eea6534-a7b6-4a88-adf6-4233dbc43f22" elementFormDefault="qualified">
    <xsd:import namespace="http://schemas.microsoft.com/office/2006/documentManagement/types"/>
    <xsd:import namespace="http://schemas.microsoft.com/office/infopath/2007/PartnerControls"/>
    <xsd:element name="Tick_x0020_to_x0020_Archive" ma:index="23" nillable="true" ma:displayName="Tick to Archive" ma:default="0" ma:internalName="Tick_x0020_to_x0020_Archiv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customXsn xmlns="http://schemas.microsoft.com/office/2006/metadata/customXsn">
  <xsnLocation>http://estynintranet/Corporate/Secretariat/_cts/Secretariat Standard Document/a1829d5afd91c60customXsn.xsn</xsnLocation>
  <cached>False</cached>
  <openByDefault>False</openByDefault>
  <xsnScope>http://estynintranet/Corporate/Secretariat</xsnScope>
</customXsn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itle_x0020__x0028_Welsh_x0029_ xmlns="4c2d5879-4e17-4934-9dac-90b30ab598df">Standard Power Point - updated Nov 2016</Title_x0020__x0028_Welsh_x0029_>
    <b6bad8d7342d4cc5ae5d0cd685ebd519 xmlns="4c2d5879-4e17-4934-9dac-90b30ab598df">
      <Terms xmlns="http://schemas.microsoft.com/office/infopath/2007/PartnerControls">
        <TermInfo xmlns="http://schemas.microsoft.com/office/infopath/2007/PartnerControls">
          <TermName xmlns="http://schemas.microsoft.com/office/infopath/2007/PartnerControls">English</TermName>
          <TermId xmlns="http://schemas.microsoft.com/office/infopath/2007/PartnerControls">777de1d1-cd30-4966-a2e3-f61db4c431e8</TermId>
        </TermInfo>
      </Terms>
    </b6bad8d7342d4cc5ae5d0cd685ebd519>
    <Calendar_x0020_Year xmlns="4c2d5879-4e17-4934-9dac-90b30ab598df">10</Calendar_x0020_Year>
    <Retention_x0020_Year xmlns="4c2d5879-4e17-4934-9dac-90b30ab598df" xsi:nil="true"/>
    <TaxCatchAll xmlns="4c2d5879-4e17-4934-9dac-90b30ab598df">
      <Value>1</Value>
    </TaxCatchAll>
    <Academic_x0020_Year xmlns="4c2d5879-4e17-4934-9dac-90b30ab598df">10</Academic_x0020_Year>
    <Financial_x0020_Year xmlns="4c2d5879-4e17-4934-9dac-90b30ab598df">11</Financial_x0020_Year>
    <Provider xmlns="4c2d5879-4e17-4934-9dac-90b30ab598df" xsi:nil="true"/>
    <IconOverlay xmlns="http://schemas.microsoft.com/sharepoint/v4" xsi:nil="true"/>
    <Tick_x0020_to_x0020_Archive xmlns="1eea6534-a7b6-4a88-adf6-4233dbc43f22">false</Tick_x0020_to_x0020_Archive>
    <System_x0020_-_x0020_SEC xmlns="59269431-6795-4fb8-81e1-ba5389b7d284">13</System_x0020_-_x0020_SEC>
    <Process_x0020_-_x0020_SEC xmlns="59269431-6795-4fb8-81e1-ba5389b7d284">16</Process_x0020_-_x0020_SEC>
  </documentManagement>
</p:propertie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D6ADC19-1966-423C-BB60-11609EB5AF1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4c2d5879-4e17-4934-9dac-90b30ab598df"/>
    <ds:schemaRef ds:uri="59269431-6795-4fb8-81e1-ba5389b7d284"/>
    <ds:schemaRef ds:uri="http://schemas.microsoft.com/sharepoint/v4"/>
    <ds:schemaRef ds:uri="1eea6534-a7b6-4a88-adf6-4233dbc43f2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5247EB0-D8FF-42F7-8BF1-C2370F888181}">
  <ds:schemaRefs>
    <ds:schemaRef ds:uri="http://schemas.microsoft.com/office/2006/metadata/customXsn"/>
  </ds:schemaRefs>
</ds:datastoreItem>
</file>

<file path=customXml/itemProps3.xml><?xml version="1.0" encoding="utf-8"?>
<ds:datastoreItem xmlns:ds="http://schemas.openxmlformats.org/officeDocument/2006/customXml" ds:itemID="{3912C820-0342-4CB2-88FC-4AEEC26C1B5E}">
  <ds:schemaRefs>
    <ds:schemaRef ds:uri="http://schemas.microsoft.com/office/infopath/2007/PartnerControls"/>
    <ds:schemaRef ds:uri="http://schemas.microsoft.com/sharepoint/v3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sharepoint/v4"/>
    <ds:schemaRef ds:uri="http://schemas.microsoft.com/office/2006/metadata/properties"/>
    <ds:schemaRef ds:uri="4c2d5879-4e17-4934-9dac-90b30ab598df"/>
    <ds:schemaRef ds:uri="http://purl.org/dc/elements/1.1/"/>
    <ds:schemaRef ds:uri="1eea6534-a7b6-4a88-adf6-4233dbc43f22"/>
    <ds:schemaRef ds:uri="59269431-6795-4fb8-81e1-ba5389b7d284"/>
    <ds:schemaRef ds:uri="http://www.w3.org/XML/1998/namespace"/>
    <ds:schemaRef ds:uri="http://purl.org/dc/dcmitype/"/>
  </ds:schemaRefs>
</ds:datastoreItem>
</file>

<file path=customXml/itemProps4.xml><?xml version="1.0" encoding="utf-8"?>
<ds:datastoreItem xmlns:ds="http://schemas.openxmlformats.org/officeDocument/2006/customXml" ds:itemID="{D7FBD8F2-F90A-4C1F-8595-DFA4488FCDA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1099</TotalTime>
  <Words>254</Words>
  <Application>Microsoft Office PowerPoint</Application>
  <PresentationFormat>Custom</PresentationFormat>
  <Paragraphs>90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Arial Black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Standard Power Point - updated Nov 2016</dc:title>
  <dc:creator>Gina Rathbone</dc:creator>
  <cp:lastModifiedBy>Culhane, Mary</cp:lastModifiedBy>
  <cp:revision>62</cp:revision>
  <dcterms:created xsi:type="dcterms:W3CDTF">2015-04-24T11:05:35Z</dcterms:created>
  <dcterms:modified xsi:type="dcterms:W3CDTF">2019-09-23T20:25:55Z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2015-04-24T00:00:00Z</vt:filetime>
  </property>
  <property fmtid="{D5CDD505-2E9C-101B-9397-08002B2CF9AE}" pid="3" name="Creator">
    <vt:lpwstr>Adobe InDesign CS5 (7.0)</vt:lpwstr>
  </property>
  <property fmtid="{D5CDD505-2E9C-101B-9397-08002B2CF9AE}" pid="4" name="LastSaved">
    <vt:filetime>2015-04-24T00:00:00Z</vt:filetime>
  </property>
  <property fmtid="{D5CDD505-2E9C-101B-9397-08002B2CF9AE}" pid="5" name="ContentTypeId">
    <vt:lpwstr>0x0101004FF563581D1EBA4688BFE70077AFADA610002DE27D66753AF64AB463A39610757F60</vt:lpwstr>
  </property>
  <property fmtid="{D5CDD505-2E9C-101B-9397-08002B2CF9AE}" pid="6" name="Estyn Language">
    <vt:lpwstr>1;#English|777de1d1-cd30-4966-a2e3-f61db4c431e8</vt:lpwstr>
  </property>
</Properties>
</file>