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45"/>
  </p:notesMasterIdLst>
  <p:handoutMasterIdLst>
    <p:handoutMasterId r:id="rId46"/>
  </p:handoutMasterIdLst>
  <p:sldIdLst>
    <p:sldId id="274" r:id="rId5"/>
    <p:sldId id="372" r:id="rId6"/>
    <p:sldId id="373" r:id="rId7"/>
    <p:sldId id="346" r:id="rId8"/>
    <p:sldId id="347" r:id="rId9"/>
    <p:sldId id="343" r:id="rId10"/>
    <p:sldId id="345" r:id="rId11"/>
    <p:sldId id="324" r:id="rId12"/>
    <p:sldId id="363" r:id="rId13"/>
    <p:sldId id="365" r:id="rId14"/>
    <p:sldId id="362" r:id="rId15"/>
    <p:sldId id="355" r:id="rId16"/>
    <p:sldId id="350" r:id="rId17"/>
    <p:sldId id="357" r:id="rId18"/>
    <p:sldId id="358" r:id="rId19"/>
    <p:sldId id="380" r:id="rId20"/>
    <p:sldId id="384" r:id="rId21"/>
    <p:sldId id="361" r:id="rId22"/>
    <p:sldId id="374" r:id="rId23"/>
    <p:sldId id="319" r:id="rId24"/>
    <p:sldId id="311" r:id="rId25"/>
    <p:sldId id="317" r:id="rId26"/>
    <p:sldId id="318" r:id="rId27"/>
    <p:sldId id="316" r:id="rId28"/>
    <p:sldId id="320" r:id="rId29"/>
    <p:sldId id="369" r:id="rId30"/>
    <p:sldId id="314" r:id="rId31"/>
    <p:sldId id="331" r:id="rId32"/>
    <p:sldId id="323" r:id="rId33"/>
    <p:sldId id="322" r:id="rId34"/>
    <p:sldId id="378" r:id="rId35"/>
    <p:sldId id="309" r:id="rId36"/>
    <p:sldId id="375" r:id="rId37"/>
    <p:sldId id="379" r:id="rId38"/>
    <p:sldId id="377" r:id="rId39"/>
    <p:sldId id="381" r:id="rId40"/>
    <p:sldId id="376" r:id="rId41"/>
    <p:sldId id="382" r:id="rId42"/>
    <p:sldId id="383" r:id="rId43"/>
    <p:sldId id="385" r:id="rId4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B5"/>
    <a:srgbClr val="B3D236"/>
    <a:srgbClr val="00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059" autoAdjust="0"/>
    <p:restoredTop sz="80223" autoAdjust="0"/>
  </p:normalViewPr>
  <p:slideViewPr>
    <p:cSldViewPr snapToGrid="0">
      <p:cViewPr varScale="1">
        <p:scale>
          <a:sx n="39" d="100"/>
          <a:sy n="39" d="100"/>
        </p:scale>
        <p:origin x="-533"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1771" y="-77"/>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11/04/2017</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dirty="0"/>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11/04/2017</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dirty="0"/>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dirty="0"/>
          </a:p>
        </p:txBody>
      </p:sp>
    </p:spTree>
    <p:extLst>
      <p:ext uri="{BB962C8B-B14F-4D97-AF65-F5344CB8AC3E}">
        <p14:creationId xmlns:p14="http://schemas.microsoft.com/office/powerpoint/2010/main" val="1837769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A04A844-A137-4FBB-8C1C-6AFD11846AF0}" type="slidenum">
              <a:rPr lang="en-GB" smtClean="0"/>
              <a:t>10</a:t>
            </a:fld>
            <a:endParaRPr lang="en-GB" dirty="0"/>
          </a:p>
        </p:txBody>
      </p:sp>
    </p:spTree>
    <p:extLst>
      <p:ext uri="{BB962C8B-B14F-4D97-AF65-F5344CB8AC3E}">
        <p14:creationId xmlns:p14="http://schemas.microsoft.com/office/powerpoint/2010/main" val="3711899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9535" y="1240830"/>
            <a:ext cx="4078605" cy="3350240"/>
          </a:xfrm>
        </p:spPr>
      </p:sp>
      <p:sp>
        <p:nvSpPr>
          <p:cNvPr id="3" name="Notes Placeholder 2"/>
          <p:cNvSpPr>
            <a:spLocks noGrp="1"/>
          </p:cNvSpPr>
          <p:nvPr>
            <p:ph type="body" idx="1"/>
          </p:nvPr>
        </p:nvSpPr>
        <p:spPr/>
        <p:txBody>
          <a:bodyPr/>
          <a:lstStyle/>
          <a:p>
            <a:endParaRPr lang="en-GB" baseline="0" dirty="0" smtClean="0"/>
          </a:p>
          <a:p>
            <a:r>
              <a:rPr lang="en-GB" baseline="0" dirty="0" smtClean="0"/>
              <a:t>You get out what you put in!</a:t>
            </a:r>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9535" y="1240830"/>
            <a:ext cx="4078605" cy="3350240"/>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dirty="0"/>
          </a:p>
        </p:txBody>
      </p:sp>
    </p:spTree>
    <p:extLst>
      <p:ext uri="{BB962C8B-B14F-4D97-AF65-F5344CB8AC3E}">
        <p14:creationId xmlns:p14="http://schemas.microsoft.com/office/powerpoint/2010/main" val="176252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dirty="0"/>
          </a:p>
        </p:txBody>
      </p:sp>
    </p:spTree>
    <p:extLst>
      <p:ext uri="{BB962C8B-B14F-4D97-AF65-F5344CB8AC3E}">
        <p14:creationId xmlns:p14="http://schemas.microsoft.com/office/powerpoint/2010/main" val="2259063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dirty="0"/>
          </a:p>
        </p:txBody>
      </p:sp>
    </p:spTree>
    <p:extLst>
      <p:ext uri="{BB962C8B-B14F-4D97-AF65-F5344CB8AC3E}">
        <p14:creationId xmlns:p14="http://schemas.microsoft.com/office/powerpoint/2010/main" val="1160077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dirty="0"/>
          </a:p>
        </p:txBody>
      </p:sp>
    </p:spTree>
    <p:extLst>
      <p:ext uri="{BB962C8B-B14F-4D97-AF65-F5344CB8AC3E}">
        <p14:creationId xmlns:p14="http://schemas.microsoft.com/office/powerpoint/2010/main" val="2137622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20</a:t>
            </a:fld>
            <a:endParaRPr lang="en-GB" dirty="0"/>
          </a:p>
        </p:txBody>
      </p:sp>
    </p:spTree>
    <p:extLst>
      <p:ext uri="{BB962C8B-B14F-4D97-AF65-F5344CB8AC3E}">
        <p14:creationId xmlns:p14="http://schemas.microsoft.com/office/powerpoint/2010/main" val="688755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21</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22</a:t>
            </a:fld>
            <a:endParaRPr lang="en-GB" dirty="0"/>
          </a:p>
        </p:txBody>
      </p:sp>
    </p:spTree>
    <p:extLst>
      <p:ext uri="{BB962C8B-B14F-4D97-AF65-F5344CB8AC3E}">
        <p14:creationId xmlns:p14="http://schemas.microsoft.com/office/powerpoint/2010/main" val="688755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23</a:t>
            </a:fld>
            <a:endParaRPr lang="en-GB" dirty="0"/>
          </a:p>
        </p:txBody>
      </p:sp>
    </p:spTree>
    <p:extLst>
      <p:ext uri="{BB962C8B-B14F-4D97-AF65-F5344CB8AC3E}">
        <p14:creationId xmlns:p14="http://schemas.microsoft.com/office/powerpoint/2010/main" val="688755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24</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25</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26</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27</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a:t>
            </a:r>
            <a:r>
              <a:rPr lang="en-GB" baseline="0" dirty="0" smtClean="0"/>
              <a:t> is important to remember that evidence of progress and achievement is gathered from a range of sources and all of these are valid and will contribute to supporting teacher professional judgement.  </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4A04A844-A137-4FBB-8C1C-6AFD11846AF0}" type="slidenum">
              <a:rPr lang="en-GB" smtClean="0"/>
              <a:t>28</a:t>
            </a:fld>
            <a:endParaRPr lang="en-GB" dirty="0"/>
          </a:p>
        </p:txBody>
      </p:sp>
    </p:spTree>
    <p:extLst>
      <p:ext uri="{BB962C8B-B14F-4D97-AF65-F5344CB8AC3E}">
        <p14:creationId xmlns:p14="http://schemas.microsoft.com/office/powerpoint/2010/main" val="3148502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29</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dirty="0"/>
          </a:p>
        </p:txBody>
      </p:sp>
    </p:spTree>
    <p:extLst>
      <p:ext uri="{BB962C8B-B14F-4D97-AF65-F5344CB8AC3E}">
        <p14:creationId xmlns:p14="http://schemas.microsoft.com/office/powerpoint/2010/main" val="3768049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30</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31</a:t>
            </a:fld>
            <a:endParaRPr lang="en-GB" dirty="0"/>
          </a:p>
        </p:txBody>
      </p:sp>
    </p:spTree>
    <p:extLst>
      <p:ext uri="{BB962C8B-B14F-4D97-AF65-F5344CB8AC3E}">
        <p14:creationId xmlns:p14="http://schemas.microsoft.com/office/powerpoint/2010/main" val="1028538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32</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33</a:t>
            </a:fld>
            <a:endParaRPr lang="en-GB" dirty="0"/>
          </a:p>
        </p:txBody>
      </p:sp>
    </p:spTree>
    <p:extLst>
      <p:ext uri="{BB962C8B-B14F-4D97-AF65-F5344CB8AC3E}">
        <p14:creationId xmlns:p14="http://schemas.microsoft.com/office/powerpoint/2010/main" val="27793405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C52845-1F52-4626-BEF2-167FD57822B1}" type="slidenum">
              <a:rPr lang="en-GB" smtClean="0"/>
              <a:t>34</a:t>
            </a:fld>
            <a:endParaRPr lang="en-GB" dirty="0"/>
          </a:p>
        </p:txBody>
      </p:sp>
    </p:spTree>
    <p:extLst>
      <p:ext uri="{BB962C8B-B14F-4D97-AF65-F5344CB8AC3E}">
        <p14:creationId xmlns:p14="http://schemas.microsoft.com/office/powerpoint/2010/main" val="13009033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35</a:t>
            </a:fld>
            <a:endParaRPr lang="en-GB" dirty="0"/>
          </a:p>
        </p:txBody>
      </p:sp>
    </p:spTree>
    <p:extLst>
      <p:ext uri="{BB962C8B-B14F-4D97-AF65-F5344CB8AC3E}">
        <p14:creationId xmlns:p14="http://schemas.microsoft.com/office/powerpoint/2010/main" val="2193679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36</a:t>
            </a:fld>
            <a:endParaRPr lang="en-GB" dirty="0"/>
          </a:p>
        </p:txBody>
      </p:sp>
    </p:spTree>
    <p:extLst>
      <p:ext uri="{BB962C8B-B14F-4D97-AF65-F5344CB8AC3E}">
        <p14:creationId xmlns:p14="http://schemas.microsoft.com/office/powerpoint/2010/main" val="39978189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37</a:t>
            </a:fld>
            <a:endParaRPr lang="en-GB" dirty="0"/>
          </a:p>
        </p:txBody>
      </p:sp>
    </p:spTree>
    <p:extLst>
      <p:ext uri="{BB962C8B-B14F-4D97-AF65-F5344CB8AC3E}">
        <p14:creationId xmlns:p14="http://schemas.microsoft.com/office/powerpoint/2010/main" val="6124454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38</a:t>
            </a:fld>
            <a:endParaRPr lang="en-GB" dirty="0"/>
          </a:p>
        </p:txBody>
      </p:sp>
    </p:spTree>
    <p:extLst>
      <p:ext uri="{BB962C8B-B14F-4D97-AF65-F5344CB8AC3E}">
        <p14:creationId xmlns:p14="http://schemas.microsoft.com/office/powerpoint/2010/main" val="19805820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39</a:t>
            </a:fld>
            <a:endParaRPr lang="en-GB" dirty="0"/>
          </a:p>
        </p:txBody>
      </p:sp>
    </p:spTree>
    <p:extLst>
      <p:ext uri="{BB962C8B-B14F-4D97-AF65-F5344CB8AC3E}">
        <p14:creationId xmlns:p14="http://schemas.microsoft.com/office/powerpoint/2010/main" val="240763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a:t>Kingussie High School Briefing - April 2005</a:t>
            </a:r>
          </a:p>
        </p:txBody>
      </p:sp>
      <p:sp>
        <p:nvSpPr>
          <p:cNvPr id="7" name="Rectangle 7"/>
          <p:cNvSpPr>
            <a:spLocks noGrp="1" noChangeArrowheads="1"/>
          </p:cNvSpPr>
          <p:nvPr>
            <p:ph type="sldNum" sz="quarter" idx="5"/>
          </p:nvPr>
        </p:nvSpPr>
        <p:spPr>
          <a:ln/>
        </p:spPr>
        <p:txBody>
          <a:bodyPr/>
          <a:lstStyle/>
          <a:p>
            <a:fld id="{313FDC65-0692-49A8-AFE0-2F8E1C6AB5FB}" type="slidenum">
              <a:rPr lang="en-US" altLang="en-US"/>
              <a:pPr/>
              <a:t>4</a:t>
            </a:fld>
            <a:endParaRPr lang="en-US" altLang="en-US" dirty="0"/>
          </a:p>
        </p:txBody>
      </p:sp>
      <p:sp>
        <p:nvSpPr>
          <p:cNvPr id="117762" name="Rectangle 2"/>
          <p:cNvSpPr>
            <a:spLocks noGrp="1" noRot="1" noChangeAspect="1" noChangeArrowheads="1" noTextEdit="1"/>
          </p:cNvSpPr>
          <p:nvPr>
            <p:ph type="sldImg"/>
          </p:nvPr>
        </p:nvSpPr>
        <p:spPr>
          <a:xfrm>
            <a:off x="90488" y="744538"/>
            <a:ext cx="6615112" cy="3722687"/>
          </a:xfrm>
          <a:ln/>
        </p:spPr>
      </p:sp>
      <p:sp>
        <p:nvSpPr>
          <p:cNvPr id="117763" name="Rectangle 3"/>
          <p:cNvSpPr>
            <a:spLocks noGrp="1" noChangeArrowheads="1"/>
          </p:cNvSpPr>
          <p:nvPr>
            <p:ph type="body" idx="1"/>
          </p:nvPr>
        </p:nvSpPr>
        <p:spPr/>
        <p:txBody>
          <a:bodyPr/>
          <a:lstStyle/>
          <a:p>
            <a:endParaRPr lang="en-GB" altLang="en-US" sz="1000" dirty="0"/>
          </a:p>
          <a:p>
            <a:endParaRPr lang="en-GB" altLang="en-US" sz="10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aseline="0" dirty="0" smtClean="0"/>
              <a:t>Handover slide</a:t>
            </a:r>
          </a:p>
          <a:p>
            <a:endParaRPr lang="en-US" baseline="0"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40</a:t>
            </a:fld>
            <a:endParaRPr lang="en-GB" dirty="0"/>
          </a:p>
        </p:txBody>
      </p:sp>
    </p:spTree>
    <p:extLst>
      <p:ext uri="{BB962C8B-B14F-4D97-AF65-F5344CB8AC3E}">
        <p14:creationId xmlns:p14="http://schemas.microsoft.com/office/powerpoint/2010/main" val="4144225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dirty="0"/>
          </a:p>
        </p:txBody>
      </p:sp>
    </p:spTree>
    <p:extLst>
      <p:ext uri="{BB962C8B-B14F-4D97-AF65-F5344CB8AC3E}">
        <p14:creationId xmlns:p14="http://schemas.microsoft.com/office/powerpoint/2010/main" val="2393678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04A844-A137-4FBB-8C1C-6AFD11846AF0}" type="slidenum">
              <a:rPr lang="en-GB" smtClean="0"/>
              <a:t>7</a:t>
            </a:fld>
            <a:endParaRPr lang="en-GB" dirty="0"/>
          </a:p>
        </p:txBody>
      </p:sp>
    </p:spTree>
    <p:extLst>
      <p:ext uri="{BB962C8B-B14F-4D97-AF65-F5344CB8AC3E}">
        <p14:creationId xmlns:p14="http://schemas.microsoft.com/office/powerpoint/2010/main" val="584599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04A844-A137-4FBB-8C1C-6AFD11846AF0}" type="slidenum">
              <a:rPr lang="en-GB" smtClean="0"/>
              <a:t>9</a:t>
            </a:fld>
            <a:endParaRPr lang="en-GB" dirty="0"/>
          </a:p>
        </p:txBody>
      </p:sp>
    </p:spTree>
    <p:extLst>
      <p:ext uri="{BB962C8B-B14F-4D97-AF65-F5344CB8AC3E}">
        <p14:creationId xmlns:p14="http://schemas.microsoft.com/office/powerpoint/2010/main" val="3711899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Tree>
    <p:extLst>
      <p:ext uri="{BB962C8B-B14F-4D97-AF65-F5344CB8AC3E}">
        <p14:creationId xmlns:p14="http://schemas.microsoft.com/office/powerpoint/2010/main" val="29945068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4463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
        <p:nvSpPr>
          <p:cNvPr id="1029" name="Text Box 7"/>
          <p:cNvSpPr txBox="1">
            <a:spLocks noChangeArrowheads="1"/>
          </p:cNvSpPr>
          <p:nvPr/>
        </p:nvSpPr>
        <p:spPr bwMode="auto">
          <a:xfrm>
            <a:off x="700191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Transforming lives through learning</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dirty="0"/>
          </a:p>
        </p:txBody>
      </p:sp>
      <p:cxnSp>
        <p:nvCxnSpPr>
          <p:cNvPr id="3" name="Straight Connector 2"/>
          <p:cNvCxnSpPr>
            <a:endCxn id="1030" idx="3"/>
          </p:cNvCxnSpPr>
          <p:nvPr userDrawn="1"/>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userDrawn="1"/>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smtClean="0">
                <a:solidFill>
                  <a:schemeClr val="tx1">
                    <a:lumMod val="50000"/>
                    <a:lumOff val="50000"/>
                  </a:schemeClr>
                </a:solidFill>
              </a:rPr>
              <a:t>Document title</a:t>
            </a:r>
            <a:endParaRPr lang="en-GB" sz="1200" dirty="0">
              <a:solidFill>
                <a:schemeClr val="tx1">
                  <a:lumMod val="50000"/>
                  <a:lumOff val="50000"/>
                </a:schemeClr>
              </a:solidFill>
            </a:endParaRP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5.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emf"/><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3.wmf"/></Relationships>
</file>

<file path=ppt/slides/_rels/slide3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7.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4890" y="2243772"/>
            <a:ext cx="8614309" cy="3416320"/>
          </a:xfrm>
          <a:prstGeom prst="rect">
            <a:avLst/>
          </a:prstGeom>
        </p:spPr>
        <p:txBody>
          <a:bodyPr wrap="square">
            <a:spAutoFit/>
          </a:bodyPr>
          <a:lstStyle/>
          <a:p>
            <a:r>
              <a:rPr lang="en-GB" sz="3600" b="1" dirty="0" smtClean="0">
                <a:solidFill>
                  <a:srgbClr val="00ABB5"/>
                </a:solidFill>
              </a:rPr>
              <a:t>Analysis of Attainment during Inspection in Schools in Scotland  </a:t>
            </a:r>
          </a:p>
          <a:p>
            <a:endParaRPr lang="en-GB" sz="2400" b="1" dirty="0" smtClean="0">
              <a:solidFill>
                <a:srgbClr val="00ABB5"/>
              </a:solidFill>
            </a:endParaRPr>
          </a:p>
          <a:p>
            <a:endParaRPr lang="en-GB" sz="2400" b="1" dirty="0">
              <a:solidFill>
                <a:srgbClr val="00ABB5"/>
              </a:solidFill>
            </a:endParaRPr>
          </a:p>
          <a:p>
            <a:r>
              <a:rPr lang="en-GB" sz="2400" b="1" dirty="0" smtClean="0">
                <a:solidFill>
                  <a:srgbClr val="00ABB5"/>
                </a:solidFill>
              </a:rPr>
              <a:t>SICI Conference Prague 2017</a:t>
            </a:r>
          </a:p>
          <a:p>
            <a:endParaRPr lang="en-GB" sz="2400" b="1" dirty="0">
              <a:solidFill>
                <a:srgbClr val="00ABB5"/>
              </a:solidFill>
            </a:endParaRPr>
          </a:p>
          <a:p>
            <a:r>
              <a:rPr lang="en-GB" sz="2400" b="1" dirty="0" smtClean="0">
                <a:solidFill>
                  <a:srgbClr val="00ABB5"/>
                </a:solidFill>
              </a:rPr>
              <a:t>Sadie Cushley	Lead Officer Primary Inspections </a:t>
            </a:r>
          </a:p>
          <a:p>
            <a:r>
              <a:rPr lang="en-GB" sz="2400" b="1" dirty="0" smtClean="0">
                <a:solidFill>
                  <a:srgbClr val="00ABB5"/>
                </a:solidFill>
              </a:rPr>
              <a:t>Carol McDonald 	Lead officer Secondary Inspections </a:t>
            </a:r>
            <a:endParaRPr lang="en-US" sz="2400" b="1" dirty="0"/>
          </a:p>
        </p:txBody>
      </p:sp>
      <p:pic>
        <p:nvPicPr>
          <p:cNvPr id="9" name="Picture 8"/>
          <p:cNvPicPr>
            <a:picLocks noChangeAspect="1"/>
          </p:cNvPicPr>
          <p:nvPr/>
        </p:nvPicPr>
        <p:blipFill>
          <a:blip r:embed="rId3"/>
          <a:stretch>
            <a:fillRect/>
          </a:stretch>
        </p:blipFill>
        <p:spPr>
          <a:xfrm>
            <a:off x="8409930" y="5194361"/>
            <a:ext cx="2804346" cy="125861"/>
          </a:xfrm>
          <a:prstGeom prst="rect">
            <a:avLst/>
          </a:prstGeom>
        </p:spPr>
      </p:pic>
      <p:pic>
        <p:nvPicPr>
          <p:cNvPr id="12" name="Picture 11" descr="ES_alllogos_colour-01.png"/>
          <p:cNvPicPr>
            <a:picLocks noChangeAspect="1"/>
          </p:cNvPicPr>
          <p:nvPr/>
        </p:nvPicPr>
        <p:blipFill rotWithShape="1">
          <a:blip r:embed="rId4"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pic>
        <p:nvPicPr>
          <p:cNvPr id="1028" name="Picture 4" descr="http://www.educationscotland.gov.uk/Images/CLDPractice260_tcm4-86583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0595" y="1001486"/>
            <a:ext cx="3489949" cy="28188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6"/>
          <a:srcRect l="23724" t="23521" r="26011" b="31464"/>
          <a:stretch/>
        </p:blipFill>
        <p:spPr>
          <a:xfrm>
            <a:off x="15240" y="5660092"/>
            <a:ext cx="12263839" cy="1197908"/>
          </a:xfrm>
          <a:prstGeom prst="rect">
            <a:avLst/>
          </a:prstGeom>
        </p:spPr>
      </p:pic>
      <p:pic>
        <p:nvPicPr>
          <p:cNvPr id="13" name="Picture 12"/>
          <p:cNvPicPr>
            <a:picLocks noChangeAspect="1"/>
          </p:cNvPicPr>
          <p:nvPr/>
        </p:nvPicPr>
        <p:blipFill>
          <a:blip r:embed="rId3"/>
          <a:stretch>
            <a:fillRect/>
          </a:stretch>
        </p:blipFill>
        <p:spPr>
          <a:xfrm>
            <a:off x="8630113" y="6374080"/>
            <a:ext cx="2804346" cy="186956"/>
          </a:xfrm>
          <a:prstGeom prst="rect">
            <a:avLst/>
          </a:prstGeom>
        </p:spPr>
      </p:pic>
    </p:spTree>
    <p:extLst>
      <p:ext uri="{BB962C8B-B14F-4D97-AF65-F5344CB8AC3E}">
        <p14:creationId xmlns:p14="http://schemas.microsoft.com/office/powerpoint/2010/main" val="1820374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1" y="647383"/>
            <a:ext cx="10836972" cy="711200"/>
          </a:xfrm>
        </p:spPr>
        <p:txBody>
          <a:bodyPr>
            <a:normAutofit/>
          </a:bodyPr>
          <a:lstStyle/>
          <a:p>
            <a:r>
              <a:rPr lang="en-GB" sz="3200" b="1" dirty="0" smtClean="0">
                <a:solidFill>
                  <a:srgbClr val="00ABB5"/>
                </a:solidFill>
              </a:rPr>
              <a:t>Achievement of a Level</a:t>
            </a:r>
            <a:endParaRPr lang="en-GB" sz="3200" b="1" dirty="0">
              <a:solidFill>
                <a:srgbClr val="00ABB5"/>
              </a:solidFill>
            </a:endParaRPr>
          </a:p>
        </p:txBody>
      </p:sp>
      <p:sp>
        <p:nvSpPr>
          <p:cNvPr id="3" name="Content Placeholder 2"/>
          <p:cNvSpPr>
            <a:spLocks noGrp="1"/>
          </p:cNvSpPr>
          <p:nvPr>
            <p:ph idx="1"/>
          </p:nvPr>
        </p:nvSpPr>
        <p:spPr>
          <a:xfrm>
            <a:off x="431371" y="2204864"/>
            <a:ext cx="11151029" cy="3921299"/>
          </a:xfrm>
        </p:spPr>
        <p:txBody>
          <a:bodyPr>
            <a:normAutofit/>
          </a:bodyPr>
          <a:lstStyle/>
          <a:p>
            <a:pPr marL="0" indent="0">
              <a:buNone/>
            </a:pPr>
            <a:r>
              <a:rPr lang="en-GB" sz="2800" b="1" dirty="0" smtClean="0">
                <a:solidFill>
                  <a:srgbClr val="00ABB5"/>
                </a:solidFill>
              </a:rPr>
              <a:t>It </a:t>
            </a:r>
            <a:r>
              <a:rPr lang="en-GB" sz="2800" b="1" dirty="0">
                <a:solidFill>
                  <a:srgbClr val="00ABB5"/>
                </a:solidFill>
              </a:rPr>
              <a:t>is not necessary for learners to demonstrate evidence of every aspect of learning within the Benchmarks before moving on to the next level. However, it is important that this is interpreted in ways which ensure no major gaps in children's and young </a:t>
            </a:r>
            <a:r>
              <a:rPr lang="en-GB" sz="2800" b="1" dirty="0" smtClean="0">
                <a:solidFill>
                  <a:srgbClr val="00ABB5"/>
                </a:solidFill>
              </a:rPr>
              <a:t>people's learning</a:t>
            </a:r>
            <a:r>
              <a:rPr lang="en-GB" sz="2800" b="1" dirty="0">
                <a:solidFill>
                  <a:srgbClr val="00ABB5"/>
                </a:solidFill>
              </a:rPr>
              <a:t>, for example with respect to the relevant organisers in each curriculum area.</a:t>
            </a:r>
            <a:endParaRPr lang="en-GB" altLang="en-US" sz="2800" dirty="0">
              <a:solidFill>
                <a:srgbClr val="00ABB5"/>
              </a:solidFill>
            </a:endParaRPr>
          </a:p>
          <a:p>
            <a:pPr marL="0" indent="0">
              <a:buNone/>
            </a:pPr>
            <a:endParaRPr lang="en-GB" dirty="0"/>
          </a:p>
        </p:txBody>
      </p:sp>
      <p:pic>
        <p:nvPicPr>
          <p:cNvPr id="4" name="Picture 3"/>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5" name="Picture 4"/>
          <p:cNvPicPr>
            <a:picLocks noChangeAspect="1"/>
          </p:cNvPicPr>
          <p:nvPr/>
        </p:nvPicPr>
        <p:blipFill>
          <a:blip r:embed="rId4"/>
          <a:stretch>
            <a:fillRect/>
          </a:stretch>
        </p:blipFill>
        <p:spPr>
          <a:xfrm>
            <a:off x="8833313" y="6526480"/>
            <a:ext cx="2804347" cy="186956"/>
          </a:xfrm>
          <a:prstGeom prst="rect">
            <a:avLst/>
          </a:prstGeom>
        </p:spPr>
      </p:pic>
    </p:spTree>
    <p:extLst>
      <p:ext uri="{BB962C8B-B14F-4D97-AF65-F5344CB8AC3E}">
        <p14:creationId xmlns:p14="http://schemas.microsoft.com/office/powerpoint/2010/main" val="1229250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562600"/>
            <a:ext cx="12192000" cy="129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685594">
            <a:off x="821691" y="1053849"/>
            <a:ext cx="3010289" cy="42575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3"/>
          <a:stretch>
            <a:fillRect/>
          </a:stretch>
        </p:blipFill>
        <p:spPr>
          <a:xfrm>
            <a:off x="8612732" y="6392288"/>
            <a:ext cx="2804346" cy="186956"/>
          </a:xfrm>
          <a:prstGeom prst="rect">
            <a:avLst/>
          </a:prstGeom>
        </p:spPr>
      </p:pic>
      <p:pic>
        <p:nvPicPr>
          <p:cNvPr id="14" name="Picture 2" descr="C:\Users\U419246\Pictures\NIF.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71430">
            <a:off x="7545869" y="1196003"/>
            <a:ext cx="3372136" cy="43339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 name="Picture 2"/>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4338624" y="1887764"/>
            <a:ext cx="2869384" cy="14919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7"/>
          <a:srcRect l="23724" t="23521" r="26011" b="31464"/>
          <a:stretch/>
        </p:blipFill>
        <p:spPr>
          <a:xfrm>
            <a:off x="-18538" y="5840541"/>
            <a:ext cx="12263839" cy="1026730"/>
          </a:xfrm>
          <a:prstGeom prst="rect">
            <a:avLst/>
          </a:prstGeom>
        </p:spPr>
      </p:pic>
    </p:spTree>
    <p:extLst>
      <p:ext uri="{BB962C8B-B14F-4D97-AF65-F5344CB8AC3E}">
        <p14:creationId xmlns:p14="http://schemas.microsoft.com/office/powerpoint/2010/main" val="1627693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8" y="5840541"/>
            <a:ext cx="12263839" cy="1026730"/>
          </a:xfrm>
          <a:prstGeom prst="rect">
            <a:avLst/>
          </a:prstGeom>
        </p:spPr>
      </p:pic>
      <p:sp>
        <p:nvSpPr>
          <p:cNvPr id="2" name="Title 1"/>
          <p:cNvSpPr>
            <a:spLocks noGrp="1"/>
          </p:cNvSpPr>
          <p:nvPr>
            <p:ph type="title"/>
          </p:nvPr>
        </p:nvSpPr>
        <p:spPr/>
        <p:txBody>
          <a:bodyPr>
            <a:normAutofit/>
          </a:bodyPr>
          <a:lstStyle/>
          <a:p>
            <a:r>
              <a:rPr lang="en-GB" sz="3200" b="1" dirty="0" smtClean="0">
                <a:solidFill>
                  <a:schemeClr val="accent3"/>
                </a:solidFill>
              </a:rPr>
              <a:t>National Improvement Framework</a:t>
            </a:r>
            <a:endParaRPr lang="en-GB" sz="3200" b="1" dirty="0">
              <a:solidFill>
                <a:schemeClr val="accent3"/>
              </a:solidFill>
            </a:endParaRPr>
          </a:p>
        </p:txBody>
      </p:sp>
      <p:sp>
        <p:nvSpPr>
          <p:cNvPr id="3" name="Content Placeholder 2"/>
          <p:cNvSpPr>
            <a:spLocks noGrp="1"/>
          </p:cNvSpPr>
          <p:nvPr>
            <p:ph sz="half" idx="2"/>
          </p:nvPr>
        </p:nvSpPr>
        <p:spPr/>
        <p:txBody>
          <a:bodyPr/>
          <a:lstStyle/>
          <a:p>
            <a:pPr marL="457200" indent="-457200">
              <a:buFontTx/>
              <a:buAutoNum type="arabicPeriod"/>
            </a:pPr>
            <a:endParaRPr lang="en-GB" sz="2800" b="1" dirty="0">
              <a:solidFill>
                <a:srgbClr val="00ABB5"/>
              </a:solidFill>
            </a:endParaRPr>
          </a:p>
          <a:p>
            <a:pPr marL="457200" indent="-457200">
              <a:buFontTx/>
              <a:buAutoNum type="arabicPeriod"/>
            </a:pPr>
            <a:endParaRPr lang="en-GB" sz="2800" b="1" dirty="0">
              <a:solidFill>
                <a:srgbClr val="00ABB5"/>
              </a:solidFill>
            </a:endParaRPr>
          </a:p>
        </p:txBody>
      </p:sp>
      <p:sp>
        <p:nvSpPr>
          <p:cNvPr id="5" name="Text Placeholder 4"/>
          <p:cNvSpPr>
            <a:spLocks noGrp="1"/>
          </p:cNvSpPr>
          <p:nvPr>
            <p:ph type="body" sz="quarter" idx="3"/>
          </p:nvPr>
        </p:nvSpPr>
        <p:spPr>
          <a:xfrm>
            <a:off x="615351" y="1172803"/>
            <a:ext cx="10961299" cy="639762"/>
          </a:xfrm>
        </p:spPr>
        <p:txBody>
          <a:bodyPr/>
          <a:lstStyle/>
          <a:p>
            <a:r>
              <a:rPr lang="en-GB" dirty="0">
                <a:solidFill>
                  <a:schemeClr val="accent5"/>
                </a:solidFill>
              </a:rPr>
              <a:t>Our priorities:</a:t>
            </a:r>
          </a:p>
        </p:txBody>
      </p:sp>
      <p:sp>
        <p:nvSpPr>
          <p:cNvPr id="9" name="Content Placeholder 8"/>
          <p:cNvSpPr>
            <a:spLocks noGrp="1"/>
          </p:cNvSpPr>
          <p:nvPr>
            <p:ph sz="quarter" idx="4"/>
          </p:nvPr>
        </p:nvSpPr>
        <p:spPr>
          <a:xfrm>
            <a:off x="649985" y="1889253"/>
            <a:ext cx="10926793" cy="3951288"/>
          </a:xfrm>
        </p:spPr>
        <p:txBody>
          <a:bodyPr>
            <a:normAutofit lnSpcReduction="10000"/>
          </a:bodyPr>
          <a:lstStyle/>
          <a:p>
            <a:pPr marL="342900" indent="-342900">
              <a:buFont typeface="Arial" panose="020B0604020202020204" pitchFamily="34" charset="0"/>
              <a:buChar char="•"/>
            </a:pPr>
            <a:r>
              <a:rPr lang="en-GB" sz="2800" b="1" dirty="0" smtClean="0">
                <a:solidFill>
                  <a:schemeClr val="accent5"/>
                </a:solidFill>
              </a:rPr>
              <a:t>Improvement in attainment, particularly literacy and numeracy</a:t>
            </a:r>
          </a:p>
          <a:p>
            <a:pPr marL="342900" indent="-342900">
              <a:buFont typeface="Arial" panose="020B0604020202020204" pitchFamily="34" charset="0"/>
              <a:buChar char="•"/>
            </a:pPr>
            <a:r>
              <a:rPr lang="en-GB" sz="2800" b="1" dirty="0" smtClean="0">
                <a:solidFill>
                  <a:schemeClr val="accent5"/>
                </a:solidFill>
              </a:rPr>
              <a:t>Closing the attainment gap between the most and least disadvantaged children</a:t>
            </a:r>
          </a:p>
          <a:p>
            <a:pPr marL="342900" indent="-342900">
              <a:buFont typeface="Arial" panose="020B0604020202020204" pitchFamily="34" charset="0"/>
              <a:buChar char="•"/>
            </a:pPr>
            <a:r>
              <a:rPr lang="en-GB" sz="2800" b="1" dirty="0" smtClean="0">
                <a:solidFill>
                  <a:schemeClr val="accent5"/>
                </a:solidFill>
              </a:rPr>
              <a:t>Improvement in children and young people’s health and wellbeing</a:t>
            </a:r>
          </a:p>
          <a:p>
            <a:pPr marL="342900" indent="-342900">
              <a:buFont typeface="Arial" panose="020B0604020202020204" pitchFamily="34" charset="0"/>
              <a:buChar char="•"/>
            </a:pPr>
            <a:r>
              <a:rPr lang="en-GB" sz="2800" b="1" dirty="0" smtClean="0">
                <a:solidFill>
                  <a:schemeClr val="accent5"/>
                </a:solidFill>
              </a:rPr>
              <a:t>Improvement in employability skills and sustained, positive school leaver destinations for all young people.</a:t>
            </a:r>
            <a:endParaRPr lang="en-GB" sz="2800" b="1" dirty="0">
              <a:solidFill>
                <a:schemeClr val="accent5"/>
              </a:solidFill>
            </a:endParaRPr>
          </a:p>
        </p:txBody>
      </p:sp>
      <p:pic>
        <p:nvPicPr>
          <p:cNvPr id="6" name="Picture 5"/>
          <p:cNvPicPr>
            <a:picLocks noChangeAspect="1"/>
          </p:cNvPicPr>
          <p:nvPr/>
        </p:nvPicPr>
        <p:blipFill>
          <a:blip r:embed="rId4"/>
          <a:stretch>
            <a:fillRect/>
          </a:stretch>
        </p:blipFill>
        <p:spPr>
          <a:xfrm>
            <a:off x="8630113" y="6374080"/>
            <a:ext cx="2804347" cy="186956"/>
          </a:xfrm>
          <a:prstGeom prst="rect">
            <a:avLst/>
          </a:prstGeom>
        </p:spPr>
      </p:pic>
      <p:pic>
        <p:nvPicPr>
          <p:cNvPr id="10" name="Picture 8" descr="C:\Users\u209829\Pictures\NI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0470" y="1"/>
            <a:ext cx="1871532" cy="1900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600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4"/>
          <a:srcRect l="23724" t="23521" r="26011" b="31464"/>
          <a:stretch/>
        </p:blipFill>
        <p:spPr>
          <a:xfrm>
            <a:off x="-18538" y="5840541"/>
            <a:ext cx="12263839" cy="1026730"/>
          </a:xfrm>
          <a:prstGeom prst="rect">
            <a:avLst/>
          </a:prstGeom>
        </p:spPr>
      </p:pic>
      <p:pic>
        <p:nvPicPr>
          <p:cNvPr id="6" name="Picture 5"/>
          <p:cNvPicPr>
            <a:picLocks noChangeAspect="1"/>
          </p:cNvPicPr>
          <p:nvPr/>
        </p:nvPicPr>
        <p:blipFill>
          <a:blip r:embed="rId5"/>
          <a:stretch>
            <a:fillRect/>
          </a:stretch>
        </p:blipFill>
        <p:spPr>
          <a:xfrm>
            <a:off x="8630113" y="6374080"/>
            <a:ext cx="2804347" cy="186956"/>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3109287169"/>
              </p:ext>
            </p:extLst>
          </p:nvPr>
        </p:nvGraphicFramePr>
        <p:xfrm>
          <a:off x="431371" y="794705"/>
          <a:ext cx="4227976" cy="4662779"/>
        </p:xfrm>
        <a:graphic>
          <a:graphicData uri="http://schemas.openxmlformats.org/presentationml/2006/ole">
            <mc:AlternateContent xmlns:mc="http://schemas.openxmlformats.org/markup-compatibility/2006">
              <mc:Choice xmlns:v="urn:schemas-microsoft-com:vml" Requires="v">
                <p:oleObj spid="_x0000_s1059" name="Acrobat Document" r:id="rId6" imgW="5667139" imgH="8019997" progId="AcroExch.Document.11">
                  <p:embed/>
                </p:oleObj>
              </mc:Choice>
              <mc:Fallback>
                <p:oleObj name="Acrobat Document" r:id="rId6" imgW="5667139" imgH="8019997" progId="AcroExch.Document.11">
                  <p:embed/>
                  <p:pic>
                    <p:nvPicPr>
                      <p:cNvPr id="0" name=""/>
                      <p:cNvPicPr/>
                      <p:nvPr/>
                    </p:nvPicPr>
                    <p:blipFill>
                      <a:blip r:embed="rId7"/>
                      <a:stretch>
                        <a:fillRect/>
                      </a:stretch>
                    </p:blipFill>
                    <p:spPr>
                      <a:xfrm>
                        <a:off x="431371" y="794705"/>
                        <a:ext cx="4227976" cy="4662779"/>
                      </a:xfrm>
                      <a:prstGeom prst="rect">
                        <a:avLst/>
                      </a:prstGeom>
                      <a:ln w="28575">
                        <a:solidFill>
                          <a:schemeClr val="tx1"/>
                        </a:solidFill>
                      </a:ln>
                    </p:spPr>
                  </p:pic>
                </p:oleObj>
              </mc:Fallback>
            </mc:AlternateContent>
          </a:graphicData>
        </a:graphic>
      </p:graphicFrame>
      <p:sp>
        <p:nvSpPr>
          <p:cNvPr id="5" name="Rectangle 4"/>
          <p:cNvSpPr/>
          <p:nvPr/>
        </p:nvSpPr>
        <p:spPr>
          <a:xfrm>
            <a:off x="5130800" y="494606"/>
            <a:ext cx="6096000" cy="4832092"/>
          </a:xfrm>
          <a:prstGeom prst="rect">
            <a:avLst/>
          </a:prstGeom>
        </p:spPr>
        <p:txBody>
          <a:bodyPr>
            <a:spAutoFit/>
          </a:bodyPr>
          <a:lstStyle/>
          <a:p>
            <a:r>
              <a:rPr lang="en-GB" sz="2800" b="1" dirty="0">
                <a:solidFill>
                  <a:srgbClr val="00C4C4"/>
                </a:solidFill>
              </a:rPr>
              <a:t>“ A passionate commitment to social justice, equality, wellbeing and learning for sustainability is a moral imperative for every teacher in Scotland” </a:t>
            </a:r>
            <a:r>
              <a:rPr lang="en-GB" sz="2800" b="1" dirty="0" smtClean="0">
                <a:solidFill>
                  <a:srgbClr val="00C4C4"/>
                </a:solidFill>
              </a:rPr>
              <a:t> HGIOS?4  p.6</a:t>
            </a:r>
          </a:p>
          <a:p>
            <a:endParaRPr lang="en-GB" sz="2800" b="1" dirty="0">
              <a:solidFill>
                <a:srgbClr val="00C4C4"/>
              </a:solidFill>
            </a:endParaRPr>
          </a:p>
          <a:p>
            <a:endParaRPr lang="en-GB" sz="2800" b="1" dirty="0">
              <a:solidFill>
                <a:srgbClr val="00C4C4"/>
              </a:solidFill>
            </a:endParaRPr>
          </a:p>
          <a:p>
            <a:r>
              <a:rPr lang="en-GB" sz="2800" b="1" dirty="0" smtClean="0">
                <a:solidFill>
                  <a:srgbClr val="00C4C4"/>
                </a:solidFill>
              </a:rPr>
              <a:t>“Making sound judgements about the impact on learners should be central to self-evaluation” HGIOS?4 p.10</a:t>
            </a:r>
            <a:endParaRPr lang="en-GB" sz="2800" b="1" dirty="0">
              <a:solidFill>
                <a:srgbClr val="00C4C4"/>
              </a:solidFill>
            </a:endParaRPr>
          </a:p>
        </p:txBody>
      </p:sp>
    </p:spTree>
    <p:extLst>
      <p:ext uri="{BB962C8B-B14F-4D97-AF65-F5344CB8AC3E}">
        <p14:creationId xmlns:p14="http://schemas.microsoft.com/office/powerpoint/2010/main" val="2518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8" y="5840541"/>
            <a:ext cx="12263839" cy="1026730"/>
          </a:xfrm>
          <a:prstGeom prst="rect">
            <a:avLst/>
          </a:prstGeom>
        </p:spPr>
      </p:pic>
      <p:sp>
        <p:nvSpPr>
          <p:cNvPr id="3" name="Content Placeholder 2"/>
          <p:cNvSpPr>
            <a:spLocks noGrp="1"/>
          </p:cNvSpPr>
          <p:nvPr>
            <p:ph idx="1"/>
          </p:nvPr>
        </p:nvSpPr>
        <p:spPr>
          <a:xfrm>
            <a:off x="621480" y="1574196"/>
            <a:ext cx="7042065" cy="3679977"/>
          </a:xfrm>
        </p:spPr>
        <p:txBody>
          <a:bodyPr/>
          <a:lstStyle/>
          <a:p>
            <a:pPr marL="457200" indent="-457200">
              <a:buFontTx/>
              <a:buAutoNum type="arabicPeriod"/>
            </a:pPr>
            <a:endParaRPr lang="en-GB" sz="2800" b="1" dirty="0">
              <a:solidFill>
                <a:srgbClr val="00ABB5"/>
              </a:solidFill>
            </a:endParaRPr>
          </a:p>
          <a:p>
            <a:pPr marL="457200" indent="-457200">
              <a:buFontTx/>
              <a:buAutoNum type="arabicPeriod"/>
            </a:pPr>
            <a:endParaRPr lang="en-GB" sz="2800" b="1" dirty="0">
              <a:solidFill>
                <a:srgbClr val="00ABB5"/>
              </a:solidFill>
            </a:endParaRPr>
          </a:p>
          <a:p>
            <a:pPr>
              <a:buFont typeface="Wingdings" pitchFamily="2" charset="2"/>
              <a:buChar char="Ø"/>
              <a:defRPr/>
            </a:pPr>
            <a:endParaRPr lang="en-GB" sz="2800" b="1" dirty="0" smtClean="0">
              <a:solidFill>
                <a:srgbClr val="00ABB5"/>
              </a:solidFill>
            </a:endParaRPr>
          </a:p>
        </p:txBody>
      </p:sp>
      <p:pic>
        <p:nvPicPr>
          <p:cNvPr id="6" name="Picture 5"/>
          <p:cNvPicPr>
            <a:picLocks noChangeAspect="1"/>
          </p:cNvPicPr>
          <p:nvPr/>
        </p:nvPicPr>
        <p:blipFill>
          <a:blip r:embed="rId4"/>
          <a:stretch>
            <a:fillRect/>
          </a:stretch>
        </p:blipFill>
        <p:spPr>
          <a:xfrm>
            <a:off x="8630113" y="6374080"/>
            <a:ext cx="2804347" cy="186956"/>
          </a:xfrm>
          <a:prstGeom prst="rect">
            <a:avLst/>
          </a:prstGeom>
        </p:spPr>
      </p:pic>
      <p:pic>
        <p:nvPicPr>
          <p:cNvPr id="2050" name="Picture 2" descr="\\scotland.gov.uk\dc1\FS4_Home\U209829\HGIOS4\2016-17\389390_How_Good_is_our_School_p10FIG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5514" y="914569"/>
            <a:ext cx="9340975" cy="4880287"/>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1"/>
          <p:cNvSpPr/>
          <p:nvPr/>
        </p:nvSpPr>
        <p:spPr>
          <a:xfrm>
            <a:off x="4292600" y="2053665"/>
            <a:ext cx="635000" cy="486337"/>
          </a:xfrm>
          <a:custGeom>
            <a:avLst/>
            <a:gdLst>
              <a:gd name="connsiteX0" fmla="*/ 584200 w 635000"/>
              <a:gd name="connsiteY0" fmla="*/ 3737 h 486337"/>
              <a:gd name="connsiteX1" fmla="*/ 50800 w 635000"/>
              <a:gd name="connsiteY1" fmla="*/ 29137 h 486337"/>
              <a:gd name="connsiteX2" fmla="*/ 0 w 635000"/>
              <a:gd name="connsiteY2" fmla="*/ 181537 h 486337"/>
              <a:gd name="connsiteX3" fmla="*/ 25400 w 635000"/>
              <a:gd name="connsiteY3" fmla="*/ 333937 h 486337"/>
              <a:gd name="connsiteX4" fmla="*/ 177800 w 635000"/>
              <a:gd name="connsiteY4" fmla="*/ 435537 h 486337"/>
              <a:gd name="connsiteX5" fmla="*/ 254000 w 635000"/>
              <a:gd name="connsiteY5" fmla="*/ 486337 h 486337"/>
              <a:gd name="connsiteX6" fmla="*/ 533400 w 635000"/>
              <a:gd name="connsiteY6" fmla="*/ 460937 h 486337"/>
              <a:gd name="connsiteX7" fmla="*/ 584200 w 635000"/>
              <a:gd name="connsiteY7" fmla="*/ 384737 h 486337"/>
              <a:gd name="connsiteX8" fmla="*/ 635000 w 635000"/>
              <a:gd name="connsiteY8" fmla="*/ 232337 h 486337"/>
              <a:gd name="connsiteX9" fmla="*/ 609600 w 635000"/>
              <a:gd name="connsiteY9" fmla="*/ 79937 h 486337"/>
              <a:gd name="connsiteX10" fmla="*/ 533400 w 635000"/>
              <a:gd name="connsiteY10" fmla="*/ 54537 h 48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000" h="486337">
                <a:moveTo>
                  <a:pt x="584200" y="3737"/>
                </a:moveTo>
                <a:cubicBezTo>
                  <a:pt x="406400" y="12204"/>
                  <a:pt x="221089" y="-22690"/>
                  <a:pt x="50800" y="29137"/>
                </a:cubicBezTo>
                <a:cubicBezTo>
                  <a:pt x="-428" y="44728"/>
                  <a:pt x="0" y="181537"/>
                  <a:pt x="0" y="181537"/>
                </a:cubicBezTo>
                <a:cubicBezTo>
                  <a:pt x="8467" y="232337"/>
                  <a:pt x="-4134" y="291746"/>
                  <a:pt x="25400" y="333937"/>
                </a:cubicBezTo>
                <a:cubicBezTo>
                  <a:pt x="60412" y="383954"/>
                  <a:pt x="127000" y="401670"/>
                  <a:pt x="177800" y="435537"/>
                </a:cubicBezTo>
                <a:lnTo>
                  <a:pt x="254000" y="486337"/>
                </a:lnTo>
                <a:cubicBezTo>
                  <a:pt x="347133" y="477870"/>
                  <a:pt x="444018" y="488439"/>
                  <a:pt x="533400" y="460937"/>
                </a:cubicBezTo>
                <a:cubicBezTo>
                  <a:pt x="562577" y="451959"/>
                  <a:pt x="571802" y="412633"/>
                  <a:pt x="584200" y="384737"/>
                </a:cubicBezTo>
                <a:cubicBezTo>
                  <a:pt x="605948" y="335804"/>
                  <a:pt x="635000" y="232337"/>
                  <a:pt x="635000" y="232337"/>
                </a:cubicBezTo>
                <a:cubicBezTo>
                  <a:pt x="626533" y="181537"/>
                  <a:pt x="635152" y="124652"/>
                  <a:pt x="609600" y="79937"/>
                </a:cubicBezTo>
                <a:cubicBezTo>
                  <a:pt x="596316" y="56691"/>
                  <a:pt x="533400" y="54537"/>
                  <a:pt x="533400" y="54537"/>
                </a:cubicBezTo>
              </a:path>
            </a:pathLst>
          </a:cu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3"/>
          <p:cNvSpPr/>
          <p:nvPr/>
        </p:nvSpPr>
        <p:spPr>
          <a:xfrm>
            <a:off x="7168010" y="2053664"/>
            <a:ext cx="666207" cy="507705"/>
          </a:xfrm>
          <a:custGeom>
            <a:avLst/>
            <a:gdLst>
              <a:gd name="connsiteX0" fmla="*/ 533400 w 666206"/>
              <a:gd name="connsiteY0" fmla="*/ 76200 h 609600"/>
              <a:gd name="connsiteX1" fmla="*/ 406400 w 666206"/>
              <a:gd name="connsiteY1" fmla="*/ 25400 h 609600"/>
              <a:gd name="connsiteX2" fmla="*/ 330200 w 666206"/>
              <a:gd name="connsiteY2" fmla="*/ 0 h 609600"/>
              <a:gd name="connsiteX3" fmla="*/ 76200 w 666206"/>
              <a:gd name="connsiteY3" fmla="*/ 25400 h 609600"/>
              <a:gd name="connsiteX4" fmla="*/ 25400 w 666206"/>
              <a:gd name="connsiteY4" fmla="*/ 177800 h 609600"/>
              <a:gd name="connsiteX5" fmla="*/ 0 w 666206"/>
              <a:gd name="connsiteY5" fmla="*/ 254000 h 609600"/>
              <a:gd name="connsiteX6" fmla="*/ 101600 w 666206"/>
              <a:gd name="connsiteY6" fmla="*/ 584200 h 609600"/>
              <a:gd name="connsiteX7" fmla="*/ 177800 w 666206"/>
              <a:gd name="connsiteY7" fmla="*/ 609600 h 609600"/>
              <a:gd name="connsiteX8" fmla="*/ 584200 w 666206"/>
              <a:gd name="connsiteY8" fmla="*/ 584200 h 609600"/>
              <a:gd name="connsiteX9" fmla="*/ 635000 w 666206"/>
              <a:gd name="connsiteY9" fmla="*/ 508000 h 609600"/>
              <a:gd name="connsiteX10" fmla="*/ 558800 w 666206"/>
              <a:gd name="connsiteY10" fmla="*/ 1524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206" h="609600">
                <a:moveTo>
                  <a:pt x="533400" y="76200"/>
                </a:moveTo>
                <a:cubicBezTo>
                  <a:pt x="491067" y="59267"/>
                  <a:pt x="449091" y="41409"/>
                  <a:pt x="406400" y="25400"/>
                </a:cubicBezTo>
                <a:cubicBezTo>
                  <a:pt x="381331" y="15999"/>
                  <a:pt x="356974" y="0"/>
                  <a:pt x="330200" y="0"/>
                </a:cubicBezTo>
                <a:cubicBezTo>
                  <a:pt x="245111" y="0"/>
                  <a:pt x="160867" y="16933"/>
                  <a:pt x="76200" y="25400"/>
                </a:cubicBezTo>
                <a:lnTo>
                  <a:pt x="25400" y="177800"/>
                </a:lnTo>
                <a:lnTo>
                  <a:pt x="0" y="254000"/>
                </a:lnTo>
                <a:cubicBezTo>
                  <a:pt x="20675" y="481423"/>
                  <a:pt x="-49967" y="508417"/>
                  <a:pt x="101600" y="584200"/>
                </a:cubicBezTo>
                <a:cubicBezTo>
                  <a:pt x="125547" y="596174"/>
                  <a:pt x="152400" y="601133"/>
                  <a:pt x="177800" y="609600"/>
                </a:cubicBezTo>
                <a:cubicBezTo>
                  <a:pt x="313267" y="601133"/>
                  <a:pt x="451701" y="613644"/>
                  <a:pt x="584200" y="584200"/>
                </a:cubicBezTo>
                <a:cubicBezTo>
                  <a:pt x="614000" y="577578"/>
                  <a:pt x="633207" y="538474"/>
                  <a:pt x="635000" y="508000"/>
                </a:cubicBezTo>
                <a:cubicBezTo>
                  <a:pt x="656911" y="135510"/>
                  <a:pt x="721522" y="152400"/>
                  <a:pt x="558800" y="152400"/>
                </a:cubicBezTo>
              </a:path>
            </a:pathLst>
          </a:cu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6645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879600" y="3657600"/>
            <a:ext cx="26670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8" y="5840541"/>
            <a:ext cx="12263839" cy="1026730"/>
          </a:xfrm>
          <a:prstGeom prst="rect">
            <a:avLst/>
          </a:prstGeom>
        </p:spPr>
      </p:pic>
      <p:pic>
        <p:nvPicPr>
          <p:cNvPr id="6" name="Picture 5"/>
          <p:cNvPicPr>
            <a:picLocks noChangeAspect="1"/>
          </p:cNvPicPr>
          <p:nvPr/>
        </p:nvPicPr>
        <p:blipFill>
          <a:blip r:embed="rId4"/>
          <a:stretch>
            <a:fillRect/>
          </a:stretch>
        </p:blipFill>
        <p:spPr>
          <a:xfrm>
            <a:off x="8630113" y="6374080"/>
            <a:ext cx="2804347" cy="186956"/>
          </a:xfrm>
          <a:prstGeom prst="rect">
            <a:avLst/>
          </a:prstGeom>
        </p:spPr>
      </p:pic>
      <p:pic>
        <p:nvPicPr>
          <p:cNvPr id="2050" name="Picture 2" descr="\\scotland.gov.uk\dc1\FS4_Home\U209829\HGIOS4\2016-17\389390_How_Good_is_our_School_p10FIG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0914" y="960256"/>
            <a:ext cx="9340975" cy="4880287"/>
          </a:xfrm>
          <a:prstGeom prst="rect">
            <a:avLst/>
          </a:prstGeom>
          <a:noFill/>
          <a:extLst>
            <a:ext uri="{909E8E84-426E-40DD-AFC4-6F175D3DCCD1}">
              <a14:hiddenFill xmlns:a14="http://schemas.microsoft.com/office/drawing/2010/main">
                <a:solidFill>
                  <a:srgbClr val="FFFFFF"/>
                </a:solidFill>
              </a14:hiddenFill>
            </a:ext>
          </a:extLst>
        </p:spPr>
      </p:pic>
      <p:sp>
        <p:nvSpPr>
          <p:cNvPr id="17" name="5-Point Star 16"/>
          <p:cNvSpPr/>
          <p:nvPr/>
        </p:nvSpPr>
        <p:spPr>
          <a:xfrm>
            <a:off x="1450912" y="35814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5-Point Star 18"/>
          <p:cNvSpPr/>
          <p:nvPr/>
        </p:nvSpPr>
        <p:spPr>
          <a:xfrm>
            <a:off x="7089712" y="36576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5-Point Star 19"/>
          <p:cNvSpPr/>
          <p:nvPr/>
        </p:nvSpPr>
        <p:spPr>
          <a:xfrm>
            <a:off x="10106087" y="27432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5-Point Star 20"/>
          <p:cNvSpPr/>
          <p:nvPr/>
        </p:nvSpPr>
        <p:spPr>
          <a:xfrm>
            <a:off x="10106087" y="3200400"/>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1035171" y="293299"/>
            <a:ext cx="9954883" cy="830997"/>
          </a:xfrm>
          <a:prstGeom prst="rect">
            <a:avLst/>
          </a:prstGeom>
          <a:noFill/>
        </p:spPr>
        <p:txBody>
          <a:bodyPr wrap="square" rtlCol="0">
            <a:spAutoFit/>
          </a:bodyPr>
          <a:lstStyle/>
          <a:p>
            <a:r>
              <a:rPr lang="en-GB" sz="2000" b="1" dirty="0" smtClean="0">
                <a:solidFill>
                  <a:schemeClr val="accent5"/>
                </a:solidFill>
              </a:rPr>
              <a:t>We will evaluate these QIs using the 6 point scale:</a:t>
            </a:r>
          </a:p>
          <a:p>
            <a:endParaRPr lang="en-GB" sz="2800" b="1" dirty="0">
              <a:solidFill>
                <a:schemeClr val="accent5"/>
              </a:solidFill>
            </a:endParaRPr>
          </a:p>
        </p:txBody>
      </p:sp>
    </p:spTree>
    <p:extLst>
      <p:ext uri="{BB962C8B-B14F-4D97-AF65-F5344CB8AC3E}">
        <p14:creationId xmlns:p14="http://schemas.microsoft.com/office/powerpoint/2010/main" val="3641405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Quality Indicators used on all school inspections</a:t>
            </a:r>
            <a:endParaRPr lang="en-GB" dirty="0"/>
          </a:p>
        </p:txBody>
      </p:sp>
      <p:sp>
        <p:nvSpPr>
          <p:cNvPr id="5" name="Content Placeholder 4"/>
          <p:cNvSpPr>
            <a:spLocks noGrp="1"/>
          </p:cNvSpPr>
          <p:nvPr>
            <p:ph idx="1"/>
          </p:nvPr>
        </p:nvSpPr>
        <p:spPr/>
        <p:txBody>
          <a:bodyPr/>
          <a:lstStyle/>
          <a:p>
            <a:r>
              <a:rPr lang="en-GB" sz="2800" b="1" dirty="0" smtClean="0">
                <a:solidFill>
                  <a:srgbClr val="00ABB5"/>
                </a:solidFill>
              </a:rPr>
              <a:t>1.3 Leadership of Change</a:t>
            </a:r>
          </a:p>
          <a:p>
            <a:r>
              <a:rPr lang="en-GB" sz="2800" b="1" dirty="0" smtClean="0">
                <a:solidFill>
                  <a:srgbClr val="FF0000"/>
                </a:solidFill>
              </a:rPr>
              <a:t>2.3 Learning, teaching and assessment</a:t>
            </a:r>
          </a:p>
          <a:p>
            <a:r>
              <a:rPr lang="en-GB" sz="2800" b="1" dirty="0" smtClean="0">
                <a:solidFill>
                  <a:srgbClr val="00ABB5"/>
                </a:solidFill>
              </a:rPr>
              <a:t>3.1 Ensuring wellbeing, equality and inclusion</a:t>
            </a:r>
          </a:p>
          <a:p>
            <a:r>
              <a:rPr lang="en-GB" sz="2800" b="1" dirty="0" smtClean="0">
                <a:solidFill>
                  <a:srgbClr val="FF0000"/>
                </a:solidFill>
              </a:rPr>
              <a:t>3.2 Raising attainment and achievement</a:t>
            </a:r>
            <a:endParaRPr lang="en-GB" sz="2800" b="1" dirty="0">
              <a:solidFill>
                <a:srgbClr val="FF0000"/>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85594">
            <a:off x="9026071" y="1920563"/>
            <a:ext cx="2015293" cy="28502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683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Evaluations</a:t>
            </a:r>
            <a:endParaRPr lang="en-GB" dirty="0"/>
          </a:p>
        </p:txBody>
      </p:sp>
      <p:sp>
        <p:nvSpPr>
          <p:cNvPr id="5" name="Content Placeholder 4"/>
          <p:cNvSpPr>
            <a:spLocks noGrp="1"/>
          </p:cNvSpPr>
          <p:nvPr>
            <p:ph idx="1"/>
          </p:nvPr>
        </p:nvSpPr>
        <p:spPr>
          <a:xfrm>
            <a:off x="685800" y="1735138"/>
            <a:ext cx="10817923" cy="4411662"/>
          </a:xfrm>
        </p:spPr>
        <p:txBody>
          <a:bodyPr/>
          <a:lstStyle/>
          <a:p>
            <a:r>
              <a:rPr lang="en-GB" sz="2800" b="1" dirty="0" smtClean="0">
                <a:solidFill>
                  <a:srgbClr val="00ABB5"/>
                </a:solidFill>
              </a:rPr>
              <a:t>4 Quality </a:t>
            </a:r>
            <a:r>
              <a:rPr lang="en-GB" sz="2800" b="1" dirty="0">
                <a:solidFill>
                  <a:srgbClr val="00ABB5"/>
                </a:solidFill>
              </a:rPr>
              <a:t>I</a:t>
            </a:r>
            <a:r>
              <a:rPr lang="en-GB" sz="2800" b="1" dirty="0" smtClean="0">
                <a:solidFill>
                  <a:srgbClr val="00ABB5"/>
                </a:solidFill>
              </a:rPr>
              <a:t>ndicators are evaluated on each inspection</a:t>
            </a:r>
          </a:p>
          <a:p>
            <a:r>
              <a:rPr lang="en-GB" sz="2800" b="1" dirty="0" smtClean="0">
                <a:solidFill>
                  <a:srgbClr val="00ABB5"/>
                </a:solidFill>
              </a:rPr>
              <a:t>6 point scale</a:t>
            </a:r>
            <a:endParaRPr lang="en-GB" sz="2800" b="1" dirty="0">
              <a:solidFill>
                <a:srgbClr val="00ABB5"/>
              </a:solidFill>
            </a:endParaRPr>
          </a:p>
          <a:p>
            <a:pPr marL="457200" indent="-457200">
              <a:buFont typeface="Arial" panose="020B0604020202020204" pitchFamily="34" charset="0"/>
              <a:buChar char="•"/>
            </a:pPr>
            <a:r>
              <a:rPr lang="en-GB" sz="2800" b="1" dirty="0" smtClean="0">
                <a:solidFill>
                  <a:srgbClr val="00ABB5"/>
                </a:solidFill>
              </a:rPr>
              <a:t>Excellent</a:t>
            </a:r>
          </a:p>
          <a:p>
            <a:pPr marL="457200" indent="-457200">
              <a:buFont typeface="Arial" panose="020B0604020202020204" pitchFamily="34" charset="0"/>
              <a:buChar char="•"/>
            </a:pPr>
            <a:r>
              <a:rPr lang="en-GB" sz="2800" b="1" dirty="0" smtClean="0">
                <a:solidFill>
                  <a:srgbClr val="00ABB5"/>
                </a:solidFill>
              </a:rPr>
              <a:t>Very Good</a:t>
            </a:r>
          </a:p>
          <a:p>
            <a:pPr marL="457200" indent="-457200">
              <a:buFont typeface="Arial" panose="020B0604020202020204" pitchFamily="34" charset="0"/>
              <a:buChar char="•"/>
            </a:pPr>
            <a:r>
              <a:rPr lang="en-GB" sz="2800" b="1" dirty="0" smtClean="0">
                <a:solidFill>
                  <a:srgbClr val="00ABB5"/>
                </a:solidFill>
              </a:rPr>
              <a:t>Good</a:t>
            </a:r>
          </a:p>
          <a:p>
            <a:pPr marL="457200" indent="-457200">
              <a:buFont typeface="Arial" panose="020B0604020202020204" pitchFamily="34" charset="0"/>
              <a:buChar char="•"/>
            </a:pPr>
            <a:r>
              <a:rPr lang="en-GB" sz="2800" b="1" dirty="0" smtClean="0">
                <a:solidFill>
                  <a:srgbClr val="00ABB5"/>
                </a:solidFill>
              </a:rPr>
              <a:t>Satisfactory</a:t>
            </a:r>
          </a:p>
          <a:p>
            <a:pPr marL="457200" indent="-457200">
              <a:buFont typeface="Arial" panose="020B0604020202020204" pitchFamily="34" charset="0"/>
              <a:buChar char="•"/>
            </a:pPr>
            <a:r>
              <a:rPr lang="en-GB" sz="2800" b="1" dirty="0" smtClean="0">
                <a:solidFill>
                  <a:srgbClr val="00ABB5"/>
                </a:solidFill>
              </a:rPr>
              <a:t>Weak</a:t>
            </a:r>
          </a:p>
          <a:p>
            <a:pPr marL="457200" indent="-457200">
              <a:buFont typeface="Arial" panose="020B0604020202020204" pitchFamily="34" charset="0"/>
              <a:buChar char="•"/>
            </a:pPr>
            <a:r>
              <a:rPr lang="en-GB" sz="2800" b="1" dirty="0" smtClean="0">
                <a:solidFill>
                  <a:srgbClr val="00ABB5"/>
                </a:solidFill>
              </a:rPr>
              <a:t>Unsatisfactory</a:t>
            </a:r>
            <a:endParaRPr lang="en-GB" sz="2800" b="1" dirty="0">
              <a:solidFill>
                <a:srgbClr val="00ABB5"/>
              </a:solidFill>
            </a:endParaRPr>
          </a:p>
        </p:txBody>
      </p:sp>
    </p:spTree>
    <p:extLst>
      <p:ext uri="{BB962C8B-B14F-4D97-AF65-F5344CB8AC3E}">
        <p14:creationId xmlns:p14="http://schemas.microsoft.com/office/powerpoint/2010/main" val="2409260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8" y="5840541"/>
            <a:ext cx="12263839" cy="1026730"/>
          </a:xfrm>
          <a:prstGeom prst="rect">
            <a:avLst/>
          </a:prstGeom>
        </p:spPr>
      </p:pic>
      <p:sp>
        <p:nvSpPr>
          <p:cNvPr id="2" name="Title 1"/>
          <p:cNvSpPr>
            <a:spLocks noGrp="1"/>
          </p:cNvSpPr>
          <p:nvPr>
            <p:ph type="title"/>
          </p:nvPr>
        </p:nvSpPr>
        <p:spPr>
          <a:xfrm>
            <a:off x="611802" y="525849"/>
            <a:ext cx="11049508" cy="782320"/>
          </a:xfrm>
        </p:spPr>
        <p:txBody>
          <a:bodyPr/>
          <a:lstStyle/>
          <a:p>
            <a:r>
              <a:rPr lang="en-GB" sz="3200" dirty="0">
                <a:solidFill>
                  <a:srgbClr val="92D050"/>
                </a:solidFill>
              </a:rPr>
              <a:t>P</a:t>
            </a:r>
            <a:r>
              <a:rPr lang="en-GB" sz="3200" dirty="0" smtClean="0">
                <a:solidFill>
                  <a:srgbClr val="92D050"/>
                </a:solidFill>
              </a:rPr>
              <a:t>urposes </a:t>
            </a:r>
            <a:r>
              <a:rPr lang="en-GB" sz="3200" dirty="0">
                <a:solidFill>
                  <a:srgbClr val="92D050"/>
                </a:solidFill>
              </a:rPr>
              <a:t>of </a:t>
            </a:r>
            <a:r>
              <a:rPr lang="en-GB" sz="3200" dirty="0" smtClean="0">
                <a:solidFill>
                  <a:srgbClr val="92D050"/>
                </a:solidFill>
              </a:rPr>
              <a:t>inspection continues to be </a:t>
            </a:r>
            <a:endParaRPr lang="en-GB" dirty="0">
              <a:solidFill>
                <a:srgbClr val="92D050"/>
              </a:solidFill>
            </a:endParaRPr>
          </a:p>
        </p:txBody>
      </p:sp>
      <p:sp>
        <p:nvSpPr>
          <p:cNvPr id="3" name="Content Placeholder 2"/>
          <p:cNvSpPr>
            <a:spLocks noGrp="1"/>
          </p:cNvSpPr>
          <p:nvPr>
            <p:ph idx="1"/>
          </p:nvPr>
        </p:nvSpPr>
        <p:spPr>
          <a:xfrm>
            <a:off x="602342" y="1253067"/>
            <a:ext cx="7387771" cy="5073360"/>
          </a:xfrm>
        </p:spPr>
        <p:txBody>
          <a:bodyPr/>
          <a:lstStyle/>
          <a:p>
            <a:pPr>
              <a:buFont typeface="Wingdings" pitchFamily="2" charset="2"/>
              <a:buChar char="Ø"/>
            </a:pPr>
            <a:r>
              <a:rPr lang="en-GB" sz="2400" b="1" dirty="0">
                <a:solidFill>
                  <a:schemeClr val="accent5"/>
                </a:solidFill>
              </a:rPr>
              <a:t>provide assurance to users on the </a:t>
            </a:r>
            <a:r>
              <a:rPr lang="en-GB" sz="2400" b="1" dirty="0" smtClean="0">
                <a:solidFill>
                  <a:schemeClr val="accent5"/>
                </a:solidFill>
              </a:rPr>
              <a:t>   </a:t>
            </a:r>
          </a:p>
          <a:p>
            <a:r>
              <a:rPr lang="en-GB" sz="2400" b="1" dirty="0">
                <a:solidFill>
                  <a:schemeClr val="accent5"/>
                </a:solidFill>
              </a:rPr>
              <a:t> </a:t>
            </a:r>
            <a:r>
              <a:rPr lang="en-GB" sz="2400" b="1" dirty="0" smtClean="0">
                <a:solidFill>
                  <a:schemeClr val="accent5"/>
                </a:solidFill>
              </a:rPr>
              <a:t>  quality </a:t>
            </a:r>
            <a:r>
              <a:rPr lang="en-GB" sz="2400" b="1" dirty="0">
                <a:solidFill>
                  <a:schemeClr val="accent5"/>
                </a:solidFill>
              </a:rPr>
              <a:t>of education </a:t>
            </a:r>
          </a:p>
          <a:p>
            <a:pPr>
              <a:buFont typeface="Wingdings" pitchFamily="2" charset="2"/>
              <a:buChar char="Ø"/>
            </a:pPr>
            <a:r>
              <a:rPr lang="en-GB" sz="2400" b="1" dirty="0">
                <a:solidFill>
                  <a:schemeClr val="accent5"/>
                </a:solidFill>
              </a:rPr>
              <a:t>promote improvement </a:t>
            </a:r>
          </a:p>
          <a:p>
            <a:pPr>
              <a:buFont typeface="Wingdings" pitchFamily="2" charset="2"/>
              <a:buChar char="Ø"/>
            </a:pPr>
            <a:r>
              <a:rPr lang="en-GB" sz="2400" b="1" dirty="0">
                <a:solidFill>
                  <a:schemeClr val="accent5"/>
                </a:solidFill>
              </a:rPr>
              <a:t>provide evidence to inform national </a:t>
            </a:r>
            <a:endParaRPr lang="en-GB" sz="2400" b="1" dirty="0" smtClean="0">
              <a:solidFill>
                <a:schemeClr val="accent5"/>
              </a:solidFill>
            </a:endParaRPr>
          </a:p>
          <a:p>
            <a:r>
              <a:rPr lang="en-GB" sz="2400" b="1" dirty="0">
                <a:solidFill>
                  <a:schemeClr val="accent5"/>
                </a:solidFill>
              </a:rPr>
              <a:t> </a:t>
            </a:r>
            <a:r>
              <a:rPr lang="en-GB" sz="2400" b="1" dirty="0" smtClean="0">
                <a:solidFill>
                  <a:schemeClr val="accent5"/>
                </a:solidFill>
              </a:rPr>
              <a:t>  policy development</a:t>
            </a:r>
          </a:p>
          <a:p>
            <a:endParaRPr lang="en-GB" sz="2400" b="1" dirty="0" smtClean="0">
              <a:solidFill>
                <a:schemeClr val="accent5"/>
              </a:solidFill>
            </a:endParaRPr>
          </a:p>
          <a:p>
            <a:r>
              <a:rPr lang="en-GB" sz="2400" b="1" dirty="0" smtClean="0">
                <a:solidFill>
                  <a:schemeClr val="accent5"/>
                </a:solidFill>
              </a:rPr>
              <a:t>Letter to parents with </a:t>
            </a:r>
          </a:p>
          <a:p>
            <a:pPr marL="457200" indent="-457200">
              <a:buFont typeface="Arial" panose="020B0604020202020204" pitchFamily="34" charset="0"/>
              <a:buChar char="•"/>
            </a:pPr>
            <a:r>
              <a:rPr lang="en-GB" sz="2400" b="1" dirty="0" smtClean="0">
                <a:solidFill>
                  <a:schemeClr val="accent5"/>
                </a:solidFill>
              </a:rPr>
              <a:t>Strengths</a:t>
            </a:r>
          </a:p>
          <a:p>
            <a:pPr marL="457200" indent="-457200">
              <a:buFont typeface="Arial" panose="020B0604020202020204" pitchFamily="34" charset="0"/>
              <a:buChar char="•"/>
            </a:pPr>
            <a:r>
              <a:rPr lang="en-GB" sz="2400" b="1" dirty="0">
                <a:solidFill>
                  <a:schemeClr val="accent5"/>
                </a:solidFill>
              </a:rPr>
              <a:t>A</a:t>
            </a:r>
            <a:r>
              <a:rPr lang="en-GB" sz="2400" b="1" dirty="0" smtClean="0">
                <a:solidFill>
                  <a:schemeClr val="accent5"/>
                </a:solidFill>
              </a:rPr>
              <a:t>spects for Development</a:t>
            </a:r>
          </a:p>
          <a:p>
            <a:pPr marL="457200" indent="-457200">
              <a:buFont typeface="Arial" panose="020B0604020202020204" pitchFamily="34" charset="0"/>
              <a:buChar char="•"/>
            </a:pPr>
            <a:r>
              <a:rPr lang="en-GB" sz="2400" b="1" dirty="0" smtClean="0">
                <a:solidFill>
                  <a:schemeClr val="accent5"/>
                </a:solidFill>
              </a:rPr>
              <a:t>Grades for the 4 </a:t>
            </a:r>
            <a:r>
              <a:rPr lang="en-GB" sz="2400" b="1" dirty="0" err="1" smtClean="0">
                <a:solidFill>
                  <a:schemeClr val="accent5"/>
                </a:solidFill>
              </a:rPr>
              <a:t>Q.I.s</a:t>
            </a:r>
            <a:endParaRPr lang="en-GB" sz="2400" b="1" dirty="0" smtClean="0">
              <a:solidFill>
                <a:schemeClr val="accent5"/>
              </a:solidFill>
            </a:endParaRPr>
          </a:p>
          <a:p>
            <a:r>
              <a:rPr lang="en-GB" sz="2400" b="1" dirty="0" smtClean="0">
                <a:solidFill>
                  <a:schemeClr val="accent5"/>
                </a:solidFill>
              </a:rPr>
              <a:t>Summarised Inspection Findings published</a:t>
            </a:r>
            <a:endParaRPr lang="en-GB" sz="2400" b="1" dirty="0">
              <a:solidFill>
                <a:schemeClr val="accent5"/>
              </a:solidFill>
            </a:endParaRPr>
          </a:p>
        </p:txBody>
      </p:sp>
      <p:pic>
        <p:nvPicPr>
          <p:cNvPr id="6" name="Picture 5"/>
          <p:cNvPicPr>
            <a:picLocks noChangeAspect="1"/>
          </p:cNvPicPr>
          <p:nvPr/>
        </p:nvPicPr>
        <p:blipFill>
          <a:blip r:embed="rId4"/>
          <a:stretch>
            <a:fillRect/>
          </a:stretch>
        </p:blipFill>
        <p:spPr>
          <a:xfrm>
            <a:off x="8630113" y="6374080"/>
            <a:ext cx="2804347" cy="186956"/>
          </a:xfrm>
          <a:prstGeom prst="rect">
            <a:avLst/>
          </a:prstGeom>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0242" y="661308"/>
            <a:ext cx="2224088" cy="1711325"/>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9201" y="2852739"/>
            <a:ext cx="2326217" cy="26304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649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Primary Inspections</a:t>
            </a:r>
            <a:endParaRPr lang="en-GB" dirty="0"/>
          </a:p>
        </p:txBody>
      </p:sp>
      <p:sp>
        <p:nvSpPr>
          <p:cNvPr id="6" name="TextBox 5"/>
          <p:cNvSpPr txBox="1"/>
          <p:nvPr/>
        </p:nvSpPr>
        <p:spPr>
          <a:xfrm>
            <a:off x="6568440" y="2316480"/>
            <a:ext cx="5440680" cy="1938992"/>
          </a:xfrm>
          <a:prstGeom prst="rect">
            <a:avLst/>
          </a:prstGeom>
          <a:noFill/>
        </p:spPr>
        <p:txBody>
          <a:bodyPr wrap="square" rtlCol="0">
            <a:spAutoFit/>
          </a:bodyPr>
          <a:lstStyle/>
          <a:p>
            <a:r>
              <a:rPr lang="en-GB" sz="2400" b="1" dirty="0" smtClean="0">
                <a:solidFill>
                  <a:srgbClr val="00ABB5"/>
                </a:solidFill>
              </a:rPr>
              <a:t>Number of Primary Schools: 2033</a:t>
            </a:r>
          </a:p>
          <a:p>
            <a:endParaRPr lang="en-GB" sz="2400" b="1" dirty="0">
              <a:solidFill>
                <a:srgbClr val="00ABB5"/>
              </a:solidFill>
            </a:endParaRPr>
          </a:p>
          <a:p>
            <a:r>
              <a:rPr lang="en-GB" sz="2400" b="1" dirty="0" smtClean="0">
                <a:solidFill>
                  <a:srgbClr val="00ABB5"/>
                </a:solidFill>
              </a:rPr>
              <a:t>Locations: Rural, Urban, Islands</a:t>
            </a:r>
          </a:p>
          <a:p>
            <a:endParaRPr lang="en-GB" sz="2400" b="1" dirty="0">
              <a:solidFill>
                <a:srgbClr val="00ABB5"/>
              </a:solidFill>
            </a:endParaRPr>
          </a:p>
          <a:p>
            <a:r>
              <a:rPr lang="en-GB" sz="2400" b="1" dirty="0" smtClean="0">
                <a:solidFill>
                  <a:srgbClr val="00ABB5"/>
                </a:solidFill>
              </a:rPr>
              <a:t>Roll varies from 5 to 1,000+</a:t>
            </a:r>
            <a:endParaRPr lang="en-GB" sz="2400" b="1" dirty="0">
              <a:solidFill>
                <a:srgbClr val="00ABB5"/>
              </a:solidFill>
            </a:endParaRPr>
          </a:p>
        </p:txBody>
      </p:sp>
      <p:sp>
        <p:nvSpPr>
          <p:cNvPr id="2" name="Content Placeholder 1"/>
          <p:cNvSpPr>
            <a:spLocks noGrp="1"/>
          </p:cNvSpPr>
          <p:nvPr>
            <p:ph idx="1"/>
          </p:nvPr>
        </p:nvSpPr>
        <p:spPr/>
        <p:txBody>
          <a:bodyPr/>
          <a:lstStyle/>
          <a:p>
            <a:endParaRPr lang="en-GB"/>
          </a:p>
        </p:txBody>
      </p:sp>
    </p:spTree>
    <p:extLst>
      <p:ext uri="{BB962C8B-B14F-4D97-AF65-F5344CB8AC3E}">
        <p14:creationId xmlns:p14="http://schemas.microsoft.com/office/powerpoint/2010/main" val="50387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Learning Journey in Scotland</a:t>
            </a:r>
            <a:endParaRPr lang="en-GB" dirty="0"/>
          </a:p>
        </p:txBody>
      </p:sp>
      <p:sp>
        <p:nvSpPr>
          <p:cNvPr id="7" name="Text Placeholder 6"/>
          <p:cNvSpPr>
            <a:spLocks noGrp="1"/>
          </p:cNvSpPr>
          <p:nvPr>
            <p:ph type="body" sz="quarter" idx="3"/>
          </p:nvPr>
        </p:nvSpPr>
        <p:spPr/>
        <p:txBody>
          <a:bodyPr/>
          <a:lstStyle/>
          <a:p>
            <a:r>
              <a:rPr lang="en-GB" dirty="0" smtClean="0">
                <a:solidFill>
                  <a:srgbClr val="00ABB5"/>
                </a:solidFill>
              </a:rPr>
              <a:t>Inspection programmes in </a:t>
            </a:r>
            <a:endParaRPr lang="en-GB" dirty="0">
              <a:solidFill>
                <a:srgbClr val="00ABB5"/>
              </a:solidFill>
            </a:endParaRPr>
          </a:p>
        </p:txBody>
      </p:sp>
      <p:sp>
        <p:nvSpPr>
          <p:cNvPr id="8" name="Content Placeholder 7"/>
          <p:cNvSpPr>
            <a:spLocks noGrp="1"/>
          </p:cNvSpPr>
          <p:nvPr>
            <p:ph sz="quarter" idx="4"/>
          </p:nvPr>
        </p:nvSpPr>
        <p:spPr>
          <a:xfrm>
            <a:off x="5369668" y="2178995"/>
            <a:ext cx="6212733" cy="3947167"/>
          </a:xfrm>
        </p:spPr>
        <p:txBody>
          <a:bodyPr/>
          <a:lstStyle/>
          <a:p>
            <a:endParaRPr lang="en-GB" b="1" dirty="0" smtClean="0">
              <a:solidFill>
                <a:srgbClr val="00ABB5"/>
              </a:solidFill>
            </a:endParaRPr>
          </a:p>
          <a:p>
            <a:r>
              <a:rPr lang="en-GB" b="1" dirty="0" smtClean="0">
                <a:solidFill>
                  <a:srgbClr val="00ABB5"/>
                </a:solidFill>
              </a:rPr>
              <a:t>Primary Schools         5 – 12 years</a:t>
            </a:r>
          </a:p>
          <a:p>
            <a:endParaRPr lang="en-GB" b="1" dirty="0">
              <a:solidFill>
                <a:srgbClr val="00ABB5"/>
              </a:solidFill>
            </a:endParaRPr>
          </a:p>
          <a:p>
            <a:r>
              <a:rPr lang="en-GB" b="1" dirty="0" smtClean="0">
                <a:solidFill>
                  <a:srgbClr val="00ABB5"/>
                </a:solidFill>
              </a:rPr>
              <a:t>Secondary Schools     12 – 18 years</a:t>
            </a:r>
          </a:p>
          <a:p>
            <a:endParaRPr lang="en-GB" b="1" dirty="0">
              <a:solidFill>
                <a:srgbClr val="00ABB5"/>
              </a:solidFill>
            </a:endParaRPr>
          </a:p>
          <a:p>
            <a:r>
              <a:rPr lang="en-GB" b="1" dirty="0" smtClean="0">
                <a:solidFill>
                  <a:srgbClr val="00ABB5"/>
                </a:solidFill>
              </a:rPr>
              <a:t>Statistical sampling to enable reporting to Scottish Government</a:t>
            </a:r>
            <a:endParaRPr lang="en-GB" b="1" dirty="0">
              <a:solidFill>
                <a:srgbClr val="00ABB5"/>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364" y="1821873"/>
            <a:ext cx="4073236" cy="407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108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3724" t="23521" r="26011" b="31464"/>
          <a:stretch/>
        </p:blipFill>
        <p:spPr>
          <a:xfrm>
            <a:off x="-18539" y="4709160"/>
            <a:ext cx="12263839" cy="2158111"/>
          </a:xfrm>
          <a:prstGeom prst="rect">
            <a:avLst/>
          </a:prstGeom>
        </p:spPr>
      </p:pic>
      <p:pic>
        <p:nvPicPr>
          <p:cNvPr id="4" name="Picture 3"/>
          <p:cNvPicPr>
            <a:picLocks noChangeAspect="1"/>
          </p:cNvPicPr>
          <p:nvPr/>
        </p:nvPicPr>
        <p:blipFill>
          <a:blip r:embed="rId4"/>
          <a:stretch>
            <a:fillRect/>
          </a:stretch>
        </p:blipFill>
        <p:spPr>
          <a:xfrm>
            <a:off x="8630113" y="6374080"/>
            <a:ext cx="2804346" cy="186956"/>
          </a:xfrm>
          <a:prstGeom prst="rect">
            <a:avLst/>
          </a:prstGeom>
        </p:spPr>
      </p:pic>
      <p:sp>
        <p:nvSpPr>
          <p:cNvPr id="7" name="Title 1"/>
          <p:cNvSpPr txBox="1">
            <a:spLocks/>
          </p:cNvSpPr>
          <p:nvPr/>
        </p:nvSpPr>
        <p:spPr>
          <a:xfrm>
            <a:off x="621478" y="1584959"/>
            <a:ext cx="11049507" cy="4508055"/>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457200" indent="-457200">
              <a:spcAft>
                <a:spcPts val="672"/>
              </a:spcAft>
              <a:buFont typeface="Arial" panose="020B0604020202020204" pitchFamily="34" charset="0"/>
              <a:buChar char="•"/>
              <a:defRPr/>
            </a:pPr>
            <a:r>
              <a:rPr lang="en-GB" sz="2800" dirty="0" smtClean="0">
                <a:solidFill>
                  <a:schemeClr val="accent5"/>
                </a:solidFill>
              </a:rPr>
              <a:t>Class observations </a:t>
            </a:r>
          </a:p>
          <a:p>
            <a:pPr marL="457200" indent="-457200">
              <a:spcAft>
                <a:spcPts val="672"/>
              </a:spcAft>
              <a:buFont typeface="Arial" panose="020B0604020202020204" pitchFamily="34" charset="0"/>
              <a:buChar char="•"/>
              <a:defRPr/>
            </a:pPr>
            <a:r>
              <a:rPr lang="en-GB" sz="2800" dirty="0" smtClean="0">
                <a:solidFill>
                  <a:schemeClr val="accent5"/>
                </a:solidFill>
              </a:rPr>
              <a:t>Attainment  Groups </a:t>
            </a:r>
          </a:p>
          <a:p>
            <a:pPr marL="457200" indent="-457200">
              <a:spcAft>
                <a:spcPts val="672"/>
              </a:spcAft>
              <a:buFont typeface="Arial" panose="020B0604020202020204" pitchFamily="34" charset="0"/>
              <a:buChar char="•"/>
              <a:defRPr/>
            </a:pPr>
            <a:r>
              <a:rPr lang="en-GB" sz="2800" dirty="0" smtClean="0">
                <a:solidFill>
                  <a:schemeClr val="accent5"/>
                </a:solidFill>
              </a:rPr>
              <a:t>Children’s work </a:t>
            </a:r>
          </a:p>
          <a:p>
            <a:pPr marL="457200" indent="-457200">
              <a:spcAft>
                <a:spcPts val="672"/>
              </a:spcAft>
              <a:buFont typeface="Arial" panose="020B0604020202020204" pitchFamily="34" charset="0"/>
              <a:buChar char="•"/>
              <a:defRPr/>
            </a:pPr>
            <a:r>
              <a:rPr lang="en-GB" sz="2800" dirty="0" smtClean="0">
                <a:solidFill>
                  <a:schemeClr val="accent5"/>
                </a:solidFill>
              </a:rPr>
              <a:t>Discussion with children in class</a:t>
            </a:r>
          </a:p>
          <a:p>
            <a:pPr marL="457200" indent="-457200">
              <a:spcAft>
                <a:spcPts val="672"/>
              </a:spcAft>
              <a:buFont typeface="Arial" panose="020B0604020202020204" pitchFamily="34" charset="0"/>
              <a:buChar char="•"/>
              <a:defRPr/>
            </a:pPr>
            <a:r>
              <a:rPr lang="en-GB" sz="2800" dirty="0" smtClean="0">
                <a:solidFill>
                  <a:schemeClr val="accent5"/>
                </a:solidFill>
              </a:rPr>
              <a:t>Planning of Learning, Teaching and Assessment </a:t>
            </a:r>
          </a:p>
          <a:p>
            <a:pPr marL="457200" indent="-457200">
              <a:spcAft>
                <a:spcPts val="672"/>
              </a:spcAft>
              <a:buFont typeface="Arial" panose="020B0604020202020204" pitchFamily="34" charset="0"/>
              <a:buChar char="•"/>
              <a:defRPr/>
            </a:pPr>
            <a:r>
              <a:rPr lang="en-GB" sz="2800" dirty="0" smtClean="0">
                <a:solidFill>
                  <a:schemeClr val="accent5"/>
                </a:solidFill>
              </a:rPr>
              <a:t>Assessment files</a:t>
            </a:r>
          </a:p>
          <a:p>
            <a:pPr marL="457200" indent="-457200">
              <a:spcAft>
                <a:spcPts val="672"/>
              </a:spcAft>
              <a:buFont typeface="Arial" panose="020B0604020202020204" pitchFamily="34" charset="0"/>
              <a:buChar char="•"/>
              <a:defRPr/>
            </a:pPr>
            <a:r>
              <a:rPr lang="en-GB" sz="2800" dirty="0" smtClean="0">
                <a:solidFill>
                  <a:schemeClr val="accent5"/>
                </a:solidFill>
              </a:rPr>
              <a:t>Discussions with staff </a:t>
            </a:r>
          </a:p>
          <a:p>
            <a:pPr>
              <a:spcAft>
                <a:spcPts val="672"/>
              </a:spcAft>
              <a:defRPr/>
            </a:pPr>
            <a:r>
              <a:rPr lang="en-GB" sz="3200" b="0" dirty="0" smtClean="0">
                <a:solidFill>
                  <a:schemeClr val="accent5"/>
                </a:solidFill>
              </a:rPr>
              <a:t> </a:t>
            </a:r>
          </a:p>
          <a:p>
            <a:pPr marL="457200" indent="-457200">
              <a:spcAft>
                <a:spcPts val="672"/>
              </a:spcAft>
              <a:buFont typeface="Arial" panose="020B0604020202020204" pitchFamily="34" charset="0"/>
              <a:buChar char="•"/>
              <a:defRPr/>
            </a:pPr>
            <a:endParaRPr lang="en-GB" sz="3200" u="sng" dirty="0" smtClean="0">
              <a:solidFill>
                <a:schemeClr val="accent5"/>
              </a:solidFill>
            </a:endParaRPr>
          </a:p>
          <a:p>
            <a:pPr marL="457200" indent="-457200">
              <a:spcAft>
                <a:spcPts val="672"/>
              </a:spcAft>
              <a:buFont typeface="Arial" panose="020B0604020202020204" pitchFamily="34" charset="0"/>
              <a:buChar char="•"/>
              <a:defRPr/>
            </a:pPr>
            <a:endParaRPr lang="en-GB" sz="3200" u="sng" dirty="0" smtClean="0">
              <a:solidFill>
                <a:schemeClr val="accent5"/>
              </a:solidFill>
            </a:endParaRPr>
          </a:p>
          <a:p>
            <a:pPr marL="457200" indent="-457200">
              <a:spcAft>
                <a:spcPts val="672"/>
              </a:spcAft>
              <a:buFont typeface="Arial" panose="020B0604020202020204" pitchFamily="34" charset="0"/>
              <a:buChar char="•"/>
              <a:defRPr/>
            </a:pPr>
            <a:endParaRPr lang="en-GB" sz="3200" u="sng" dirty="0" smtClean="0">
              <a:solidFill>
                <a:schemeClr val="accent5"/>
              </a:solidFill>
            </a:endParaRPr>
          </a:p>
          <a:p>
            <a:pPr>
              <a:spcAft>
                <a:spcPts val="672"/>
              </a:spcAft>
              <a:defRPr/>
            </a:pPr>
            <a:endParaRPr lang="en-GB" sz="3200" u="sng" dirty="0">
              <a:solidFill>
                <a:schemeClr val="accent5"/>
              </a:solidFill>
            </a:endParaRPr>
          </a:p>
          <a:p>
            <a:pPr>
              <a:spcAft>
                <a:spcPts val="672"/>
              </a:spcAft>
              <a:defRPr/>
            </a:pPr>
            <a:r>
              <a:rPr lang="en-GB" sz="3200" u="sng" dirty="0" smtClean="0">
                <a:solidFill>
                  <a:schemeClr val="accent5"/>
                </a:solidFill>
              </a:rPr>
              <a:t> </a:t>
            </a:r>
            <a:endParaRPr lang="en-GB" sz="3200" u="sng" dirty="0">
              <a:solidFill>
                <a:schemeClr val="accent5"/>
              </a:solidFill>
            </a:endParaRPr>
          </a:p>
          <a:p>
            <a:pPr algn="ctr"/>
            <a:endParaRPr lang="en-GB" sz="3200" dirty="0">
              <a:solidFill>
                <a:srgbClr val="B3D236"/>
              </a:solidFill>
            </a:endParaRPr>
          </a:p>
        </p:txBody>
      </p:sp>
      <p:sp>
        <p:nvSpPr>
          <p:cNvPr id="2" name="Title 1"/>
          <p:cNvSpPr>
            <a:spLocks noGrp="1"/>
          </p:cNvSpPr>
          <p:nvPr>
            <p:ph type="title"/>
          </p:nvPr>
        </p:nvSpPr>
        <p:spPr>
          <a:xfrm>
            <a:off x="621478" y="568959"/>
            <a:ext cx="10836972" cy="711200"/>
          </a:xfrm>
        </p:spPr>
        <p:txBody>
          <a:bodyPr/>
          <a:lstStyle/>
          <a:p>
            <a:r>
              <a:rPr lang="en-GB" sz="3200" dirty="0">
                <a:solidFill>
                  <a:schemeClr val="accent5"/>
                </a:solidFill>
              </a:rPr>
              <a:t>Main sources of </a:t>
            </a:r>
            <a:r>
              <a:rPr lang="en-GB" sz="3200" dirty="0" smtClean="0">
                <a:solidFill>
                  <a:schemeClr val="accent5"/>
                </a:solidFill>
              </a:rPr>
              <a:t>Evidence : Primary </a:t>
            </a:r>
            <a:r>
              <a:rPr lang="en-GB" sz="3200" dirty="0">
                <a:solidFill>
                  <a:schemeClr val="accent5"/>
                </a:solidFill>
              </a:rPr>
              <a:t>Inspections</a:t>
            </a:r>
            <a:r>
              <a:rPr lang="en-GB" sz="3200" u="sng" dirty="0">
                <a:solidFill>
                  <a:schemeClr val="accent5"/>
                </a:solidFill>
              </a:rPr>
              <a:t> </a:t>
            </a:r>
            <a:r>
              <a:rPr lang="en-GB" sz="2800" u="sng" dirty="0">
                <a:solidFill>
                  <a:schemeClr val="accent5"/>
                </a:solidFill>
              </a:rPr>
              <a:t/>
            </a:r>
            <a:br>
              <a:rPr lang="en-GB" sz="2800" u="sng" dirty="0">
                <a:solidFill>
                  <a:schemeClr val="accent5"/>
                </a:solidFill>
              </a:rPr>
            </a:br>
            <a:endParaRPr lang="en-GB" dirty="0"/>
          </a:p>
        </p:txBody>
      </p:sp>
    </p:spTree>
    <p:extLst>
      <p:ext uri="{BB962C8B-B14F-4D97-AF65-F5344CB8AC3E}">
        <p14:creationId xmlns:p14="http://schemas.microsoft.com/office/powerpoint/2010/main" val="2412070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9" y="5840541"/>
            <a:ext cx="12263839" cy="1026730"/>
          </a:xfrm>
          <a:prstGeom prst="rect">
            <a:avLst/>
          </a:prstGeom>
        </p:spPr>
      </p:pic>
      <p:sp>
        <p:nvSpPr>
          <p:cNvPr id="3" name="Content Placeholder 2"/>
          <p:cNvSpPr>
            <a:spLocks noGrp="1"/>
          </p:cNvSpPr>
          <p:nvPr>
            <p:ph idx="1"/>
          </p:nvPr>
        </p:nvSpPr>
        <p:spPr>
          <a:xfrm>
            <a:off x="304800" y="0"/>
            <a:ext cx="11300482" cy="6374080"/>
          </a:xfrm>
        </p:spPr>
        <p:txBody>
          <a:bodyPr/>
          <a:lstStyle/>
          <a:p>
            <a:pPr lvl="0">
              <a:spcAft>
                <a:spcPts val="672"/>
              </a:spcAft>
              <a:defRPr/>
            </a:pPr>
            <a:r>
              <a:rPr lang="en-GB" sz="3200" b="1" u="sng" dirty="0" smtClean="0">
                <a:solidFill>
                  <a:schemeClr val="accent5"/>
                </a:solidFill>
              </a:rPr>
              <a:t>Learning, Teaching and Assessment </a:t>
            </a:r>
          </a:p>
          <a:p>
            <a:pPr lvl="0">
              <a:spcAft>
                <a:spcPts val="672"/>
              </a:spcAft>
              <a:defRPr/>
            </a:pPr>
            <a:r>
              <a:rPr lang="en-GB" sz="2800" b="1" u="sng" dirty="0" smtClean="0">
                <a:solidFill>
                  <a:schemeClr val="accent5"/>
                </a:solidFill>
              </a:rPr>
              <a:t>Class Observations</a:t>
            </a:r>
          </a:p>
          <a:p>
            <a:pPr marL="457200" lvl="0" indent="-457200">
              <a:spcAft>
                <a:spcPts val="672"/>
              </a:spcAft>
              <a:buFont typeface="Arial" panose="020B0604020202020204" pitchFamily="34" charset="0"/>
              <a:buChar char="•"/>
              <a:defRPr/>
            </a:pPr>
            <a:r>
              <a:rPr lang="en-GB" sz="2800" dirty="0" smtClean="0">
                <a:solidFill>
                  <a:schemeClr val="accent5"/>
                </a:solidFill>
              </a:rPr>
              <a:t>Motivation and engagement of learners</a:t>
            </a:r>
          </a:p>
          <a:p>
            <a:pPr marL="457200" lvl="0" indent="-457200">
              <a:spcAft>
                <a:spcPts val="672"/>
              </a:spcAft>
              <a:buFont typeface="Arial" panose="020B0604020202020204" pitchFamily="34" charset="0"/>
              <a:buChar char="•"/>
              <a:defRPr/>
            </a:pPr>
            <a:r>
              <a:rPr lang="en-GB" sz="2800" dirty="0" smtClean="0">
                <a:solidFill>
                  <a:schemeClr val="accent5"/>
                </a:solidFill>
              </a:rPr>
              <a:t>Effectiveness of assessment strategies and extent to which they are improving learning. </a:t>
            </a:r>
            <a:endParaRPr lang="en-GB" sz="2800" dirty="0">
              <a:solidFill>
                <a:schemeClr val="accent5"/>
              </a:solidFill>
            </a:endParaRPr>
          </a:p>
          <a:p>
            <a:pPr marL="457200" lvl="0" indent="-457200">
              <a:spcAft>
                <a:spcPts val="672"/>
              </a:spcAft>
              <a:buFont typeface="Arial" panose="020B0604020202020204" pitchFamily="34" charset="0"/>
              <a:buChar char="•"/>
              <a:defRPr/>
            </a:pPr>
            <a:r>
              <a:rPr lang="en-GB" sz="2800" dirty="0" smtClean="0">
                <a:solidFill>
                  <a:schemeClr val="accent5"/>
                </a:solidFill>
              </a:rPr>
              <a:t>To what extent does this build on prior learning </a:t>
            </a:r>
          </a:p>
          <a:p>
            <a:pPr marL="457200" lvl="0" indent="-457200">
              <a:spcAft>
                <a:spcPts val="672"/>
              </a:spcAft>
              <a:buFont typeface="Arial" panose="020B0604020202020204" pitchFamily="34" charset="0"/>
              <a:buChar char="•"/>
              <a:defRPr/>
            </a:pPr>
            <a:r>
              <a:rPr lang="en-GB" sz="2800" dirty="0" smtClean="0">
                <a:solidFill>
                  <a:schemeClr val="accent5"/>
                </a:solidFill>
              </a:rPr>
              <a:t>Is assessment informing decisions about learning and teaching approaches. </a:t>
            </a:r>
          </a:p>
          <a:p>
            <a:pPr marL="457200" lvl="0" indent="-457200">
              <a:spcAft>
                <a:spcPts val="672"/>
              </a:spcAft>
              <a:buFont typeface="Arial" panose="020B0604020202020204" pitchFamily="34" charset="0"/>
              <a:buChar char="•"/>
              <a:defRPr/>
            </a:pPr>
            <a:r>
              <a:rPr lang="en-GB" sz="2800" dirty="0" smtClean="0">
                <a:solidFill>
                  <a:schemeClr val="accent5"/>
                </a:solidFill>
              </a:rPr>
              <a:t>Differentiation</a:t>
            </a:r>
          </a:p>
          <a:p>
            <a:pPr marL="457200" lvl="0" indent="-457200">
              <a:spcAft>
                <a:spcPts val="672"/>
              </a:spcAft>
              <a:buFont typeface="Arial" panose="020B0604020202020204" pitchFamily="34" charset="0"/>
              <a:buChar char="•"/>
              <a:defRPr/>
            </a:pPr>
            <a:r>
              <a:rPr lang="en-GB" sz="2800" dirty="0" smtClean="0">
                <a:solidFill>
                  <a:schemeClr val="accent5"/>
                </a:solidFill>
              </a:rPr>
              <a:t>Support for Learning ( In class /extraction) </a:t>
            </a:r>
          </a:p>
          <a:p>
            <a:pPr marL="457200" lvl="0" indent="-457200">
              <a:spcAft>
                <a:spcPts val="672"/>
              </a:spcAft>
              <a:buFont typeface="Arial" panose="020B0604020202020204" pitchFamily="34" charset="0"/>
              <a:buChar char="•"/>
              <a:defRPr/>
            </a:pPr>
            <a:r>
              <a:rPr lang="en-GB" sz="2800" dirty="0" smtClean="0">
                <a:solidFill>
                  <a:schemeClr val="accent5"/>
                </a:solidFill>
              </a:rPr>
              <a:t>Deployment of support staff </a:t>
            </a:r>
          </a:p>
          <a:p>
            <a:pPr marL="457200" lvl="0" indent="-457200">
              <a:spcAft>
                <a:spcPts val="672"/>
              </a:spcAft>
              <a:buFont typeface="Arial" panose="020B0604020202020204" pitchFamily="34" charset="0"/>
              <a:buChar char="•"/>
              <a:defRPr/>
            </a:pPr>
            <a:endParaRPr lang="en-GB" sz="2800" b="1" dirty="0" smtClean="0">
              <a:solidFill>
                <a:schemeClr val="accent5"/>
              </a:solidFill>
            </a:endParaRPr>
          </a:p>
          <a:p>
            <a:pPr lvl="0">
              <a:spcAft>
                <a:spcPts val="672"/>
              </a:spcAft>
              <a:defRPr/>
            </a:pPr>
            <a:endParaRPr lang="en-GB" sz="2800" b="1" u="sng" dirty="0" smtClean="0">
              <a:solidFill>
                <a:schemeClr val="accent5"/>
              </a:solidFill>
            </a:endParaRPr>
          </a:p>
          <a:p>
            <a:pPr lvl="0">
              <a:spcAft>
                <a:spcPts val="672"/>
              </a:spcAft>
              <a:defRPr/>
            </a:pPr>
            <a:endParaRPr lang="en-GB" sz="2800" b="1" u="sng" dirty="0" smtClean="0">
              <a:solidFill>
                <a:schemeClr val="accent5"/>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Tree>
    <p:extLst>
      <p:ext uri="{BB962C8B-B14F-4D97-AF65-F5344CB8AC3E}">
        <p14:creationId xmlns:p14="http://schemas.microsoft.com/office/powerpoint/2010/main" val="1377809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3724" t="23521" r="26011" b="31464"/>
          <a:stretch/>
        </p:blipFill>
        <p:spPr>
          <a:xfrm>
            <a:off x="-18539" y="4709160"/>
            <a:ext cx="12263839" cy="2158111"/>
          </a:xfrm>
          <a:prstGeom prst="rect">
            <a:avLst/>
          </a:prstGeom>
        </p:spPr>
      </p:pic>
      <p:pic>
        <p:nvPicPr>
          <p:cNvPr id="4" name="Picture 3"/>
          <p:cNvPicPr>
            <a:picLocks noChangeAspect="1"/>
          </p:cNvPicPr>
          <p:nvPr/>
        </p:nvPicPr>
        <p:blipFill>
          <a:blip r:embed="rId4"/>
          <a:stretch>
            <a:fillRect/>
          </a:stretch>
        </p:blipFill>
        <p:spPr>
          <a:xfrm>
            <a:off x="8630113" y="6374080"/>
            <a:ext cx="2804346" cy="186956"/>
          </a:xfrm>
          <a:prstGeom prst="rect">
            <a:avLst/>
          </a:prstGeom>
        </p:spPr>
      </p:pic>
      <p:sp>
        <p:nvSpPr>
          <p:cNvPr id="7" name="Title 1"/>
          <p:cNvSpPr txBox="1">
            <a:spLocks/>
          </p:cNvSpPr>
          <p:nvPr/>
        </p:nvSpPr>
        <p:spPr>
          <a:xfrm>
            <a:off x="381000" y="1679250"/>
            <a:ext cx="9996413" cy="3333018"/>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457200" lvl="0" indent="-457200">
              <a:spcAft>
                <a:spcPts val="672"/>
              </a:spcAft>
              <a:buFont typeface="Arial" panose="020B0604020202020204" pitchFamily="34" charset="0"/>
              <a:buChar char="•"/>
              <a:defRPr/>
            </a:pPr>
            <a:r>
              <a:rPr lang="en-GB" sz="2800" dirty="0" smtClean="0">
                <a:solidFill>
                  <a:schemeClr val="accent5"/>
                </a:solidFill>
              </a:rPr>
              <a:t>To what extent are children taking responsibility /aware of what they are learning. </a:t>
            </a:r>
          </a:p>
          <a:p>
            <a:pPr marL="457200" lvl="0" indent="-457200">
              <a:spcAft>
                <a:spcPts val="672"/>
              </a:spcAft>
              <a:buFont typeface="Arial" panose="020B0604020202020204" pitchFamily="34" charset="0"/>
              <a:buChar char="•"/>
              <a:defRPr/>
            </a:pPr>
            <a:r>
              <a:rPr lang="en-GB" sz="2800" dirty="0" smtClean="0">
                <a:solidFill>
                  <a:schemeClr val="accent5"/>
                </a:solidFill>
              </a:rPr>
              <a:t>Learning across 4 contexts of learning</a:t>
            </a:r>
          </a:p>
          <a:p>
            <a:pPr marL="457200" lvl="0" indent="-457200">
              <a:spcAft>
                <a:spcPts val="672"/>
              </a:spcAft>
              <a:buFont typeface="Arial" panose="020B0604020202020204" pitchFamily="34" charset="0"/>
              <a:buChar char="•"/>
              <a:defRPr/>
            </a:pPr>
            <a:r>
              <a:rPr lang="en-GB" sz="2800" dirty="0" smtClean="0">
                <a:solidFill>
                  <a:schemeClr val="accent5"/>
                </a:solidFill>
              </a:rPr>
              <a:t>Active learning versus text book driven learning </a:t>
            </a:r>
          </a:p>
          <a:p>
            <a:pPr marL="457200" lvl="0" indent="-457200">
              <a:spcAft>
                <a:spcPts val="672"/>
              </a:spcAft>
              <a:buFont typeface="Arial" panose="020B0604020202020204" pitchFamily="34" charset="0"/>
              <a:buChar char="•"/>
              <a:defRPr/>
            </a:pPr>
            <a:r>
              <a:rPr lang="en-GB" sz="2800" dirty="0" smtClean="0">
                <a:solidFill>
                  <a:schemeClr val="accent5"/>
                </a:solidFill>
              </a:rPr>
              <a:t>Learning through play in early years </a:t>
            </a:r>
          </a:p>
          <a:p>
            <a:pPr lvl="0">
              <a:spcAft>
                <a:spcPts val="672"/>
              </a:spcAft>
              <a:defRPr/>
            </a:pPr>
            <a:endParaRPr lang="en-GB" sz="3200" b="0" dirty="0" smtClean="0">
              <a:solidFill>
                <a:schemeClr val="accent5"/>
              </a:solidFill>
            </a:endParaRPr>
          </a:p>
          <a:p>
            <a:pPr marL="457200" lvl="0" indent="-457200">
              <a:spcAft>
                <a:spcPts val="672"/>
              </a:spcAft>
              <a:buFont typeface="Arial" panose="020B0604020202020204" pitchFamily="34" charset="0"/>
              <a:buChar char="•"/>
              <a:defRPr/>
            </a:pPr>
            <a:endParaRPr lang="en-GB" sz="3200" b="0" dirty="0" smtClean="0">
              <a:solidFill>
                <a:schemeClr val="accent5"/>
              </a:solidFill>
            </a:endParaRPr>
          </a:p>
          <a:p>
            <a:pPr marL="457200" lvl="0" indent="-457200">
              <a:spcAft>
                <a:spcPts val="672"/>
              </a:spcAft>
              <a:buFont typeface="Arial" panose="020B0604020202020204" pitchFamily="34" charset="0"/>
              <a:buChar char="•"/>
              <a:defRPr/>
            </a:pPr>
            <a:endParaRPr lang="en-GB" sz="3200" b="0" dirty="0" smtClean="0">
              <a:solidFill>
                <a:schemeClr val="accent5"/>
              </a:solidFill>
            </a:endParaRPr>
          </a:p>
          <a:p>
            <a:pPr marL="457200" lvl="0" indent="-457200">
              <a:spcAft>
                <a:spcPts val="672"/>
              </a:spcAft>
              <a:buFont typeface="Arial" panose="020B0604020202020204" pitchFamily="34" charset="0"/>
              <a:buChar char="•"/>
              <a:defRPr/>
            </a:pPr>
            <a:endParaRPr lang="en-GB" sz="3200" u="sng" dirty="0">
              <a:solidFill>
                <a:schemeClr val="accent5"/>
              </a:solidFill>
            </a:endParaRPr>
          </a:p>
          <a:p>
            <a:pPr marL="457200" indent="-457200">
              <a:spcAft>
                <a:spcPts val="672"/>
              </a:spcAft>
              <a:buFont typeface="Arial" panose="020B0604020202020204" pitchFamily="34" charset="0"/>
              <a:buChar char="•"/>
              <a:defRPr/>
            </a:pPr>
            <a:endParaRPr lang="en-GB" sz="3200" u="sng" dirty="0" smtClean="0">
              <a:solidFill>
                <a:schemeClr val="accent5"/>
              </a:solidFill>
            </a:endParaRPr>
          </a:p>
          <a:p>
            <a:pPr marL="457200" indent="-457200">
              <a:spcAft>
                <a:spcPts val="672"/>
              </a:spcAft>
              <a:buFont typeface="Arial" panose="020B0604020202020204" pitchFamily="34" charset="0"/>
              <a:buChar char="•"/>
              <a:defRPr/>
            </a:pPr>
            <a:endParaRPr lang="en-GB" sz="3200" u="sng" dirty="0" smtClean="0">
              <a:solidFill>
                <a:schemeClr val="accent5"/>
              </a:solidFill>
            </a:endParaRPr>
          </a:p>
          <a:p>
            <a:pPr marL="457200" indent="-457200">
              <a:spcAft>
                <a:spcPts val="672"/>
              </a:spcAft>
              <a:buFont typeface="Arial" panose="020B0604020202020204" pitchFamily="34" charset="0"/>
              <a:buChar char="•"/>
              <a:defRPr/>
            </a:pPr>
            <a:endParaRPr lang="en-GB" sz="3200" u="sng" dirty="0" smtClean="0">
              <a:solidFill>
                <a:schemeClr val="accent5"/>
              </a:solidFill>
            </a:endParaRPr>
          </a:p>
          <a:p>
            <a:pPr>
              <a:spcAft>
                <a:spcPts val="672"/>
              </a:spcAft>
              <a:defRPr/>
            </a:pPr>
            <a:endParaRPr lang="en-GB" sz="3200" u="sng" dirty="0">
              <a:solidFill>
                <a:schemeClr val="accent5"/>
              </a:solidFill>
            </a:endParaRPr>
          </a:p>
          <a:p>
            <a:pPr>
              <a:spcAft>
                <a:spcPts val="672"/>
              </a:spcAft>
              <a:defRPr/>
            </a:pPr>
            <a:r>
              <a:rPr lang="en-GB" sz="3200" u="sng" dirty="0" smtClean="0">
                <a:solidFill>
                  <a:schemeClr val="accent5"/>
                </a:solidFill>
              </a:rPr>
              <a:t> </a:t>
            </a:r>
            <a:endParaRPr lang="en-GB" sz="3200" u="sng" dirty="0">
              <a:solidFill>
                <a:schemeClr val="accent5"/>
              </a:solidFill>
            </a:endParaRPr>
          </a:p>
          <a:p>
            <a:pPr algn="ctr"/>
            <a:endParaRPr lang="en-GB" sz="3200" dirty="0">
              <a:solidFill>
                <a:srgbClr val="B3D236"/>
              </a:solidFill>
            </a:endParaRPr>
          </a:p>
        </p:txBody>
      </p:sp>
      <p:sp>
        <p:nvSpPr>
          <p:cNvPr id="8" name="Content Placeholder 2"/>
          <p:cNvSpPr txBox="1">
            <a:spLocks/>
          </p:cNvSpPr>
          <p:nvPr/>
        </p:nvSpPr>
        <p:spPr>
          <a:xfrm>
            <a:off x="381000" y="259080"/>
            <a:ext cx="11224282" cy="5878661"/>
          </a:xfrm>
          <a:prstGeom prst="rect">
            <a:avLst/>
          </a:prstGeom>
        </p:spPr>
        <p:txBody>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spcAft>
                <a:spcPts val="672"/>
              </a:spcAft>
              <a:defRPr/>
            </a:pPr>
            <a:endParaRPr lang="en-GB" sz="2800" b="1" dirty="0" smtClean="0">
              <a:solidFill>
                <a:schemeClr val="accent5"/>
              </a:solidFill>
            </a:endParaRPr>
          </a:p>
          <a:p>
            <a:pPr>
              <a:spcAft>
                <a:spcPts val="672"/>
              </a:spcAft>
              <a:defRPr/>
            </a:pPr>
            <a:r>
              <a:rPr lang="en-GB" sz="2800" b="1" dirty="0" smtClean="0">
                <a:solidFill>
                  <a:schemeClr val="accent5"/>
                </a:solidFill>
              </a:rPr>
              <a:t> </a:t>
            </a:r>
            <a:endParaRPr lang="en-GB" sz="2800" b="1" dirty="0">
              <a:solidFill>
                <a:schemeClr val="accent5"/>
              </a:solidFill>
            </a:endParaRPr>
          </a:p>
          <a:p>
            <a:pPr marL="457200" indent="-457200">
              <a:spcAft>
                <a:spcPts val="672"/>
              </a:spcAft>
              <a:buFont typeface="Wingdings" pitchFamily="2" charset="2"/>
              <a:buChar char="Ø"/>
              <a:defRPr/>
            </a:pPr>
            <a:endParaRPr lang="en-GB" sz="2800" b="1" dirty="0">
              <a:solidFill>
                <a:schemeClr val="accent5"/>
              </a:solidFill>
            </a:endParaRPr>
          </a:p>
          <a:p>
            <a:pPr marL="457200" indent="-457200">
              <a:spcAft>
                <a:spcPts val="672"/>
              </a:spcAft>
              <a:buFont typeface="Wingdings" pitchFamily="2" charset="2"/>
              <a:buChar char="Ø"/>
              <a:defRPr/>
            </a:pPr>
            <a:endParaRPr lang="en-GB" sz="2800" b="1" dirty="0" smtClean="0">
              <a:solidFill>
                <a:schemeClr val="accent5"/>
              </a:solidFill>
            </a:endParaRPr>
          </a:p>
          <a:p>
            <a:pPr>
              <a:spcAft>
                <a:spcPts val="672"/>
              </a:spcAft>
              <a:defRPr/>
            </a:pPr>
            <a:endParaRPr lang="en-GB" sz="2800" b="1" dirty="0" smtClean="0">
              <a:solidFill>
                <a:schemeClr val="accent5"/>
              </a:solidFill>
            </a:endParaRPr>
          </a:p>
        </p:txBody>
      </p:sp>
      <p:sp>
        <p:nvSpPr>
          <p:cNvPr id="2" name="Title 1"/>
          <p:cNvSpPr>
            <a:spLocks noGrp="1"/>
          </p:cNvSpPr>
          <p:nvPr>
            <p:ph type="title"/>
          </p:nvPr>
        </p:nvSpPr>
        <p:spPr>
          <a:xfrm>
            <a:off x="677333" y="660400"/>
            <a:ext cx="10826390" cy="881063"/>
          </a:xfrm>
        </p:spPr>
        <p:txBody>
          <a:bodyPr/>
          <a:lstStyle/>
          <a:p>
            <a:pPr lvl="0"/>
            <a:r>
              <a:rPr lang="en-GB" sz="3200" dirty="0">
                <a:solidFill>
                  <a:schemeClr val="accent5"/>
                </a:solidFill>
              </a:rPr>
              <a:t>Learning, Teaching and Assessment cont’d </a:t>
            </a:r>
            <a:r>
              <a:rPr lang="en-GB" sz="2800" u="sng" dirty="0">
                <a:solidFill>
                  <a:schemeClr val="accent5"/>
                </a:solidFill>
              </a:rPr>
              <a:t/>
            </a:r>
            <a:br>
              <a:rPr lang="en-GB" sz="2800" u="sng" dirty="0">
                <a:solidFill>
                  <a:schemeClr val="accent5"/>
                </a:solidFill>
              </a:rPr>
            </a:br>
            <a:endParaRPr lang="en-GB" dirty="0"/>
          </a:p>
        </p:txBody>
      </p:sp>
    </p:spTree>
    <p:extLst>
      <p:ext uri="{BB962C8B-B14F-4D97-AF65-F5344CB8AC3E}">
        <p14:creationId xmlns:p14="http://schemas.microsoft.com/office/powerpoint/2010/main" val="2994040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3724" t="23521" r="26011" b="31464"/>
          <a:stretch/>
        </p:blipFill>
        <p:spPr>
          <a:xfrm>
            <a:off x="-18539" y="4709160"/>
            <a:ext cx="12263839" cy="2158111"/>
          </a:xfrm>
          <a:prstGeom prst="rect">
            <a:avLst/>
          </a:prstGeom>
        </p:spPr>
      </p:pic>
      <p:pic>
        <p:nvPicPr>
          <p:cNvPr id="4" name="Picture 3"/>
          <p:cNvPicPr>
            <a:picLocks noChangeAspect="1"/>
          </p:cNvPicPr>
          <p:nvPr/>
        </p:nvPicPr>
        <p:blipFill>
          <a:blip r:embed="rId4"/>
          <a:stretch>
            <a:fillRect/>
          </a:stretch>
        </p:blipFill>
        <p:spPr>
          <a:xfrm>
            <a:off x="8630113" y="6374080"/>
            <a:ext cx="2804346" cy="186956"/>
          </a:xfrm>
          <a:prstGeom prst="rect">
            <a:avLst/>
          </a:prstGeom>
        </p:spPr>
      </p:pic>
      <p:sp>
        <p:nvSpPr>
          <p:cNvPr id="7" name="Title 1"/>
          <p:cNvSpPr txBox="1">
            <a:spLocks/>
          </p:cNvSpPr>
          <p:nvPr/>
        </p:nvSpPr>
        <p:spPr>
          <a:xfrm>
            <a:off x="468387" y="1070333"/>
            <a:ext cx="11049507" cy="5880163"/>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457200" indent="-457200">
              <a:spcAft>
                <a:spcPts val="672"/>
              </a:spcAft>
              <a:buFont typeface="Arial" panose="020B0604020202020204" pitchFamily="34" charset="0"/>
              <a:buChar char="•"/>
              <a:defRPr/>
            </a:pPr>
            <a:r>
              <a:rPr lang="en-GB" sz="2800" dirty="0" smtClean="0">
                <a:solidFill>
                  <a:schemeClr val="accent5"/>
                </a:solidFill>
              </a:rPr>
              <a:t>Clear instructions and explanations</a:t>
            </a:r>
          </a:p>
          <a:p>
            <a:pPr marL="457200" indent="-457200">
              <a:spcAft>
                <a:spcPts val="672"/>
              </a:spcAft>
              <a:buFont typeface="Arial" panose="020B0604020202020204" pitchFamily="34" charset="0"/>
              <a:buChar char="•"/>
              <a:defRPr/>
            </a:pPr>
            <a:r>
              <a:rPr lang="en-GB" sz="2800" dirty="0" smtClean="0">
                <a:solidFill>
                  <a:schemeClr val="accent5"/>
                </a:solidFill>
              </a:rPr>
              <a:t>Range and type of questions </a:t>
            </a:r>
          </a:p>
          <a:p>
            <a:pPr marL="457200" indent="-457200">
              <a:spcAft>
                <a:spcPts val="672"/>
              </a:spcAft>
              <a:buFont typeface="Arial" panose="020B0604020202020204" pitchFamily="34" charset="0"/>
              <a:buChar char="•"/>
              <a:defRPr/>
            </a:pPr>
            <a:r>
              <a:rPr lang="en-GB" sz="2800" dirty="0" smtClean="0">
                <a:solidFill>
                  <a:schemeClr val="accent5"/>
                </a:solidFill>
              </a:rPr>
              <a:t>Promote children’s thinking skills </a:t>
            </a:r>
          </a:p>
          <a:p>
            <a:pPr marL="457200" indent="-457200">
              <a:spcAft>
                <a:spcPts val="672"/>
              </a:spcAft>
              <a:buFont typeface="Arial" panose="020B0604020202020204" pitchFamily="34" charset="0"/>
              <a:buChar char="•"/>
              <a:defRPr/>
            </a:pPr>
            <a:r>
              <a:rPr lang="en-GB" sz="2800" dirty="0" smtClean="0">
                <a:solidFill>
                  <a:schemeClr val="accent5"/>
                </a:solidFill>
              </a:rPr>
              <a:t>Strong relationships with class</a:t>
            </a:r>
          </a:p>
          <a:p>
            <a:pPr marL="457200" indent="-457200">
              <a:spcAft>
                <a:spcPts val="672"/>
              </a:spcAft>
              <a:buFont typeface="Arial" panose="020B0604020202020204" pitchFamily="34" charset="0"/>
              <a:buChar char="•"/>
              <a:defRPr/>
            </a:pPr>
            <a:r>
              <a:rPr lang="en-GB" sz="2800" dirty="0" smtClean="0">
                <a:solidFill>
                  <a:schemeClr val="accent5"/>
                </a:solidFill>
              </a:rPr>
              <a:t>Appropriate use of praise </a:t>
            </a:r>
          </a:p>
          <a:p>
            <a:pPr marL="457200" indent="-457200">
              <a:spcAft>
                <a:spcPts val="672"/>
              </a:spcAft>
              <a:buFont typeface="Arial" panose="020B0604020202020204" pitchFamily="34" charset="0"/>
              <a:buChar char="•"/>
              <a:defRPr/>
            </a:pPr>
            <a:r>
              <a:rPr lang="en-GB" sz="2800" dirty="0" smtClean="0">
                <a:solidFill>
                  <a:schemeClr val="accent5"/>
                </a:solidFill>
              </a:rPr>
              <a:t>Children appropriately challenged and supported</a:t>
            </a:r>
          </a:p>
          <a:p>
            <a:pPr marL="457200" indent="-457200">
              <a:spcAft>
                <a:spcPts val="672"/>
              </a:spcAft>
              <a:buFont typeface="Arial" panose="020B0604020202020204" pitchFamily="34" charset="0"/>
              <a:buChar char="•"/>
              <a:defRPr/>
            </a:pPr>
            <a:r>
              <a:rPr lang="en-GB" sz="2800" dirty="0" smtClean="0">
                <a:solidFill>
                  <a:schemeClr val="accent5"/>
                </a:solidFill>
              </a:rPr>
              <a:t>Timing and quality of feedback</a:t>
            </a:r>
          </a:p>
          <a:p>
            <a:pPr marL="457200" indent="-457200">
              <a:spcAft>
                <a:spcPts val="672"/>
              </a:spcAft>
              <a:buFont typeface="Wingdings" panose="05000000000000000000" pitchFamily="2" charset="2"/>
              <a:buChar char="§"/>
              <a:defRPr/>
            </a:pPr>
            <a:r>
              <a:rPr lang="en-GB" sz="2800" dirty="0" smtClean="0">
                <a:solidFill>
                  <a:schemeClr val="accent5"/>
                </a:solidFill>
              </a:rPr>
              <a:t>Children’s work ..is it reflecting motivating learning? Feedback</a:t>
            </a:r>
          </a:p>
          <a:p>
            <a:pPr marL="457200" indent="-457200">
              <a:spcAft>
                <a:spcPts val="672"/>
              </a:spcAft>
              <a:buFont typeface="Arial" panose="020B0604020202020204" pitchFamily="34" charset="0"/>
              <a:buChar char="•"/>
              <a:defRPr/>
            </a:pPr>
            <a:endParaRPr lang="en-GB" sz="3200" u="sng" dirty="0" smtClean="0">
              <a:solidFill>
                <a:schemeClr val="accent5"/>
              </a:solidFill>
            </a:endParaRPr>
          </a:p>
          <a:p>
            <a:pPr marL="457200" indent="-457200">
              <a:spcAft>
                <a:spcPts val="672"/>
              </a:spcAft>
              <a:buFont typeface="Arial" panose="020B0604020202020204" pitchFamily="34" charset="0"/>
              <a:buChar char="•"/>
              <a:defRPr/>
            </a:pPr>
            <a:endParaRPr lang="en-GB" sz="3200" u="sng" dirty="0" smtClean="0">
              <a:solidFill>
                <a:schemeClr val="accent5"/>
              </a:solidFill>
            </a:endParaRPr>
          </a:p>
          <a:p>
            <a:pPr marL="457200" indent="-457200">
              <a:spcAft>
                <a:spcPts val="672"/>
              </a:spcAft>
              <a:buFont typeface="Arial" panose="020B0604020202020204" pitchFamily="34" charset="0"/>
              <a:buChar char="•"/>
              <a:defRPr/>
            </a:pPr>
            <a:endParaRPr lang="en-GB" sz="3200" u="sng" dirty="0" smtClean="0">
              <a:solidFill>
                <a:schemeClr val="accent5"/>
              </a:solidFill>
            </a:endParaRPr>
          </a:p>
          <a:p>
            <a:pPr>
              <a:spcAft>
                <a:spcPts val="672"/>
              </a:spcAft>
              <a:defRPr/>
            </a:pPr>
            <a:endParaRPr lang="en-GB" sz="3200" u="sng" dirty="0">
              <a:solidFill>
                <a:schemeClr val="accent5"/>
              </a:solidFill>
            </a:endParaRPr>
          </a:p>
          <a:p>
            <a:pPr>
              <a:spcAft>
                <a:spcPts val="672"/>
              </a:spcAft>
              <a:defRPr/>
            </a:pPr>
            <a:r>
              <a:rPr lang="en-GB" sz="3200" u="sng" dirty="0" smtClean="0">
                <a:solidFill>
                  <a:schemeClr val="accent5"/>
                </a:solidFill>
              </a:rPr>
              <a:t> </a:t>
            </a:r>
            <a:endParaRPr lang="en-GB" sz="3200" u="sng" dirty="0">
              <a:solidFill>
                <a:schemeClr val="accent5"/>
              </a:solidFill>
            </a:endParaRPr>
          </a:p>
          <a:p>
            <a:pPr algn="ctr"/>
            <a:endParaRPr lang="en-GB" sz="3200" dirty="0">
              <a:solidFill>
                <a:srgbClr val="B3D236"/>
              </a:solidFill>
            </a:endParaRPr>
          </a:p>
        </p:txBody>
      </p:sp>
      <p:sp>
        <p:nvSpPr>
          <p:cNvPr id="8" name="Content Placeholder 2"/>
          <p:cNvSpPr txBox="1">
            <a:spLocks/>
          </p:cNvSpPr>
          <p:nvPr/>
        </p:nvSpPr>
        <p:spPr>
          <a:xfrm>
            <a:off x="381000" y="259080"/>
            <a:ext cx="11224282" cy="5878661"/>
          </a:xfrm>
          <a:prstGeom prst="rect">
            <a:avLst/>
          </a:prstGeom>
        </p:spPr>
        <p:txBody>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457200" indent="-457200">
              <a:spcAft>
                <a:spcPts val="672"/>
              </a:spcAft>
              <a:buFont typeface="Wingdings" pitchFamily="2" charset="2"/>
              <a:buChar char="Ø"/>
              <a:defRPr/>
            </a:pPr>
            <a:endParaRPr lang="en-GB" sz="2800" b="1" dirty="0" smtClean="0">
              <a:solidFill>
                <a:schemeClr val="accent5"/>
              </a:solidFill>
            </a:endParaRPr>
          </a:p>
          <a:p>
            <a:pPr>
              <a:spcAft>
                <a:spcPts val="672"/>
              </a:spcAft>
              <a:defRPr/>
            </a:pPr>
            <a:r>
              <a:rPr lang="en-GB" sz="2800" b="1" dirty="0" smtClean="0">
                <a:solidFill>
                  <a:schemeClr val="accent5"/>
                </a:solidFill>
              </a:rPr>
              <a:t> </a:t>
            </a:r>
            <a:endParaRPr lang="en-GB" sz="2800" b="1" dirty="0">
              <a:solidFill>
                <a:schemeClr val="accent5"/>
              </a:solidFill>
            </a:endParaRPr>
          </a:p>
          <a:p>
            <a:pPr marL="457200" indent="-457200">
              <a:spcAft>
                <a:spcPts val="672"/>
              </a:spcAft>
              <a:buFont typeface="Wingdings" pitchFamily="2" charset="2"/>
              <a:buChar char="Ø"/>
              <a:defRPr/>
            </a:pPr>
            <a:endParaRPr lang="en-GB" sz="2800" b="1" dirty="0">
              <a:solidFill>
                <a:schemeClr val="accent5"/>
              </a:solidFill>
            </a:endParaRPr>
          </a:p>
          <a:p>
            <a:pPr marL="457200" indent="-457200">
              <a:spcAft>
                <a:spcPts val="672"/>
              </a:spcAft>
              <a:buFont typeface="Wingdings" pitchFamily="2" charset="2"/>
              <a:buChar char="Ø"/>
              <a:defRPr/>
            </a:pPr>
            <a:endParaRPr lang="en-GB" sz="2800" b="1" dirty="0" smtClean="0">
              <a:solidFill>
                <a:schemeClr val="accent5"/>
              </a:solidFill>
            </a:endParaRPr>
          </a:p>
          <a:p>
            <a:pPr>
              <a:spcAft>
                <a:spcPts val="672"/>
              </a:spcAft>
              <a:defRPr/>
            </a:pPr>
            <a:endParaRPr lang="en-GB" sz="2800" b="1" dirty="0" smtClean="0">
              <a:solidFill>
                <a:schemeClr val="accent5"/>
              </a:solidFill>
            </a:endParaRPr>
          </a:p>
        </p:txBody>
      </p:sp>
      <p:sp>
        <p:nvSpPr>
          <p:cNvPr id="6" name="TextBox 5"/>
          <p:cNvSpPr txBox="1"/>
          <p:nvPr/>
        </p:nvSpPr>
        <p:spPr>
          <a:xfrm>
            <a:off x="1011677" y="332886"/>
            <a:ext cx="4433650" cy="646331"/>
          </a:xfrm>
          <a:prstGeom prst="rect">
            <a:avLst/>
          </a:prstGeom>
          <a:noFill/>
        </p:spPr>
        <p:txBody>
          <a:bodyPr wrap="none" rtlCol="0">
            <a:spAutoFit/>
          </a:bodyPr>
          <a:lstStyle/>
          <a:p>
            <a:r>
              <a:rPr lang="en-GB" sz="3600" b="1" dirty="0" smtClean="0">
                <a:solidFill>
                  <a:srgbClr val="00ABB5"/>
                </a:solidFill>
              </a:rPr>
              <a:t>Quality of Teaching</a:t>
            </a:r>
            <a:endParaRPr lang="en-GB" sz="3600" b="1" dirty="0">
              <a:solidFill>
                <a:srgbClr val="00ABB5"/>
              </a:solidFill>
            </a:endParaRPr>
          </a:p>
        </p:txBody>
      </p:sp>
    </p:spTree>
    <p:extLst>
      <p:ext uri="{BB962C8B-B14F-4D97-AF65-F5344CB8AC3E}">
        <p14:creationId xmlns:p14="http://schemas.microsoft.com/office/powerpoint/2010/main" val="2994040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9" y="5840541"/>
            <a:ext cx="12263839" cy="1026730"/>
          </a:xfrm>
          <a:prstGeom prst="rect">
            <a:avLst/>
          </a:prstGeom>
        </p:spPr>
      </p:pic>
      <p:sp>
        <p:nvSpPr>
          <p:cNvPr id="2" name="Title 1"/>
          <p:cNvSpPr>
            <a:spLocks noGrp="1"/>
          </p:cNvSpPr>
          <p:nvPr>
            <p:ph type="title"/>
          </p:nvPr>
        </p:nvSpPr>
        <p:spPr>
          <a:xfrm>
            <a:off x="300991" y="327343"/>
            <a:ext cx="10836972" cy="711200"/>
          </a:xfrm>
        </p:spPr>
        <p:txBody>
          <a:bodyPr/>
          <a:lstStyle/>
          <a:p>
            <a:r>
              <a:rPr lang="en-GB" dirty="0" smtClean="0"/>
              <a:t>How is assessment evidence used by class teachers?</a:t>
            </a:r>
            <a:endParaRPr lang="en-GB" dirty="0"/>
          </a:p>
        </p:txBody>
      </p:sp>
      <p:sp>
        <p:nvSpPr>
          <p:cNvPr id="3" name="Content Placeholder 2"/>
          <p:cNvSpPr>
            <a:spLocks noGrp="1"/>
          </p:cNvSpPr>
          <p:nvPr>
            <p:ph idx="1"/>
          </p:nvPr>
        </p:nvSpPr>
        <p:spPr>
          <a:xfrm>
            <a:off x="274320" y="1216978"/>
            <a:ext cx="10817923" cy="5250580"/>
          </a:xfrm>
        </p:spPr>
        <p:txBody>
          <a:bodyPr/>
          <a:lstStyle/>
          <a:p>
            <a:pPr marL="342900" indent="-342900">
              <a:buFont typeface="Arial" panose="020B0604020202020204" pitchFamily="34" charset="0"/>
              <a:buChar char="•"/>
            </a:pPr>
            <a:r>
              <a:rPr lang="en-GB" sz="2400" b="1" dirty="0">
                <a:solidFill>
                  <a:srgbClr val="00ABB5"/>
                </a:solidFill>
              </a:rPr>
              <a:t>Are staff using assessment appropriately to inform learning and teaching?</a:t>
            </a:r>
          </a:p>
          <a:p>
            <a:pPr marL="342900" indent="-342900">
              <a:buFont typeface="Arial" panose="020B0604020202020204" pitchFamily="34" charset="0"/>
              <a:buChar char="•"/>
            </a:pPr>
            <a:r>
              <a:rPr lang="en-GB" sz="2400" b="1" dirty="0" smtClean="0">
                <a:solidFill>
                  <a:srgbClr val="00ABB5"/>
                </a:solidFill>
              </a:rPr>
              <a:t>Is </a:t>
            </a:r>
            <a:r>
              <a:rPr lang="en-GB" sz="2400" b="1" dirty="0">
                <a:solidFill>
                  <a:srgbClr val="00ABB5"/>
                </a:solidFill>
              </a:rPr>
              <a:t>assessment information being used to improve attainment ? </a:t>
            </a:r>
            <a:endParaRPr lang="en-GB" sz="2400" b="1" dirty="0" smtClean="0">
              <a:solidFill>
                <a:srgbClr val="00ABB5"/>
              </a:solidFill>
            </a:endParaRPr>
          </a:p>
          <a:p>
            <a:pPr marL="342900" indent="-342900">
              <a:buFont typeface="Arial" panose="020B0604020202020204" pitchFamily="34" charset="0"/>
              <a:buChar char="•"/>
              <a:defRPr/>
            </a:pPr>
            <a:r>
              <a:rPr lang="en-GB" sz="2400" b="1" dirty="0" smtClean="0">
                <a:solidFill>
                  <a:srgbClr val="00ABB5"/>
                </a:solidFill>
              </a:rPr>
              <a:t>Are decisions about assessment decided when planning learning and teaching? </a:t>
            </a:r>
          </a:p>
          <a:p>
            <a:pPr marL="342900" indent="-342900">
              <a:buFont typeface="Arial" panose="020B0604020202020204" pitchFamily="34" charset="0"/>
              <a:buChar char="•"/>
              <a:defRPr/>
            </a:pPr>
            <a:r>
              <a:rPr lang="en-GB" sz="2400" b="1" dirty="0" smtClean="0">
                <a:solidFill>
                  <a:srgbClr val="00ABB5"/>
                </a:solidFill>
              </a:rPr>
              <a:t>Staff understanding of assessment  </a:t>
            </a:r>
          </a:p>
          <a:p>
            <a:pPr marL="342900" indent="-342900">
              <a:buFont typeface="Arial" panose="020B0604020202020204" pitchFamily="34" charset="0"/>
              <a:buChar char="•"/>
              <a:defRPr/>
            </a:pPr>
            <a:r>
              <a:rPr lang="en-GB" sz="2400" b="1" dirty="0" smtClean="0">
                <a:solidFill>
                  <a:srgbClr val="00ABB5"/>
                </a:solidFill>
              </a:rPr>
              <a:t>Staff awareness of progress through level and achievement of a level.</a:t>
            </a:r>
          </a:p>
          <a:p>
            <a:pPr marL="342900" indent="-342900">
              <a:buFont typeface="Arial" panose="020B0604020202020204" pitchFamily="34" charset="0"/>
              <a:buChar char="•"/>
              <a:defRPr/>
            </a:pPr>
            <a:r>
              <a:rPr lang="en-GB" sz="2400" b="1" dirty="0" smtClean="0">
                <a:solidFill>
                  <a:srgbClr val="00ABB5"/>
                </a:solidFill>
              </a:rPr>
              <a:t>How does it contribute to whole school assessment information?</a:t>
            </a:r>
          </a:p>
          <a:p>
            <a:pPr marL="342900" indent="-342900">
              <a:buFont typeface="Arial" panose="020B0604020202020204" pitchFamily="34" charset="0"/>
              <a:buChar char="•"/>
              <a:defRPr/>
            </a:pPr>
            <a:r>
              <a:rPr lang="en-GB" sz="2400" b="1" dirty="0" smtClean="0">
                <a:solidFill>
                  <a:srgbClr val="00ABB5"/>
                </a:solidFill>
              </a:rPr>
              <a:t>Peer and self assessment </a:t>
            </a:r>
          </a:p>
          <a:p>
            <a:pPr marL="342900" indent="-342900">
              <a:buFont typeface="Arial" panose="020B0604020202020204" pitchFamily="34" charset="0"/>
              <a:buChar char="•"/>
              <a:defRPr/>
            </a:pPr>
            <a:r>
              <a:rPr lang="en-GB" sz="2400" b="1" dirty="0" smtClean="0">
                <a:solidFill>
                  <a:srgbClr val="00ABB5"/>
                </a:solidFill>
              </a:rPr>
              <a:t>Variety of assessment approaches summative and formative </a:t>
            </a:r>
          </a:p>
          <a:p>
            <a:pPr>
              <a:defRPr/>
            </a:pPr>
            <a:endParaRPr lang="en-GB" sz="2800" b="1" dirty="0" smtClean="0">
              <a:solidFill>
                <a:srgbClr val="00ABB5"/>
              </a:solidFill>
            </a:endParaRPr>
          </a:p>
          <a:p>
            <a:pPr>
              <a:defRPr/>
            </a:pPr>
            <a:endParaRPr lang="en-GB" sz="2800" b="1" dirty="0" smtClean="0">
              <a:solidFill>
                <a:srgbClr val="00ABB5"/>
              </a:solidFill>
            </a:endParaRPr>
          </a:p>
          <a:p>
            <a:pPr>
              <a:buFont typeface="Wingdings" pitchFamily="2" charset="2"/>
              <a:buChar char="Ø"/>
              <a:defRPr/>
            </a:pPr>
            <a:endParaRPr lang="en-GB" sz="2800" b="1" dirty="0">
              <a:solidFill>
                <a:srgbClr val="00ABB5"/>
              </a:solidFill>
            </a:endParaRPr>
          </a:p>
          <a:p>
            <a:pPr>
              <a:buFont typeface="Wingdings" pitchFamily="2" charset="2"/>
              <a:buChar char="Ø"/>
              <a:defRPr/>
            </a:pPr>
            <a:endParaRPr lang="en-GB" sz="2800" b="1" dirty="0" smtClean="0">
              <a:solidFill>
                <a:srgbClr val="00ABB5"/>
              </a:solidFill>
            </a:endParaRPr>
          </a:p>
          <a:p>
            <a:pPr>
              <a:defRPr/>
            </a:pPr>
            <a:endParaRPr lang="en-GB" sz="2800" b="1" dirty="0">
              <a:solidFill>
                <a:srgbClr val="00ABB5"/>
              </a:solidFill>
            </a:endParaRPr>
          </a:p>
          <a:p>
            <a:pPr>
              <a:defRPr/>
            </a:pPr>
            <a:endParaRPr lang="en-GB" sz="2800" b="1" dirty="0">
              <a:solidFill>
                <a:srgbClr val="00ABB5"/>
              </a:solidFill>
            </a:endParaRPr>
          </a:p>
          <a:p>
            <a:pPr marL="457200" lvl="1" indent="0">
              <a:buNone/>
              <a:defRPr/>
            </a:pPr>
            <a:endParaRPr lang="en-GB" sz="2400" b="1" dirty="0">
              <a:solidFill>
                <a:srgbClr val="00ABB5"/>
              </a:solidFill>
            </a:endParaRPr>
          </a:p>
          <a:p>
            <a:pPr>
              <a:defRPr/>
            </a:pPr>
            <a:endParaRPr lang="en-GB" sz="2400" b="1" dirty="0">
              <a:solidFill>
                <a:srgbClr val="00ABB5"/>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Tree>
    <p:extLst>
      <p:ext uri="{BB962C8B-B14F-4D97-AF65-F5344CB8AC3E}">
        <p14:creationId xmlns:p14="http://schemas.microsoft.com/office/powerpoint/2010/main" val="1672944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9" y="5840541"/>
            <a:ext cx="12263839" cy="1026730"/>
          </a:xfrm>
          <a:prstGeom prst="rect">
            <a:avLst/>
          </a:prstGeom>
        </p:spPr>
      </p:pic>
      <p:sp>
        <p:nvSpPr>
          <p:cNvPr id="2" name="Title 1"/>
          <p:cNvSpPr>
            <a:spLocks noGrp="1"/>
          </p:cNvSpPr>
          <p:nvPr>
            <p:ph type="title"/>
          </p:nvPr>
        </p:nvSpPr>
        <p:spPr>
          <a:xfrm>
            <a:off x="571246" y="334554"/>
            <a:ext cx="11049507" cy="782320"/>
          </a:xfrm>
        </p:spPr>
        <p:txBody>
          <a:bodyPr/>
          <a:lstStyle/>
          <a:p>
            <a:pPr algn="ctr"/>
            <a:r>
              <a:rPr lang="en-GB" sz="3600" dirty="0">
                <a:solidFill>
                  <a:srgbClr val="B3D236"/>
                </a:solidFill>
              </a:rPr>
              <a:t>Effective use of Assessment </a:t>
            </a:r>
            <a:r>
              <a:rPr lang="en-GB" sz="3600" dirty="0" smtClean="0">
                <a:solidFill>
                  <a:srgbClr val="B3D236"/>
                </a:solidFill>
              </a:rPr>
              <a:t/>
            </a:r>
            <a:br>
              <a:rPr lang="en-GB" sz="3600" dirty="0" smtClean="0">
                <a:solidFill>
                  <a:srgbClr val="B3D236"/>
                </a:solidFill>
              </a:rPr>
            </a:br>
            <a:r>
              <a:rPr lang="en-GB" sz="3600" dirty="0" smtClean="0">
                <a:solidFill>
                  <a:srgbClr val="B3D236"/>
                </a:solidFill>
              </a:rPr>
              <a:t>Planning</a:t>
            </a:r>
            <a:r>
              <a:rPr lang="en-GB" sz="3600" dirty="0">
                <a:solidFill>
                  <a:srgbClr val="B3D236"/>
                </a:solidFill>
              </a:rPr>
              <a:t>, Tracking and monitoring. </a:t>
            </a:r>
          </a:p>
        </p:txBody>
      </p:sp>
      <p:sp>
        <p:nvSpPr>
          <p:cNvPr id="3" name="Content Placeholder 2"/>
          <p:cNvSpPr>
            <a:spLocks noGrp="1"/>
          </p:cNvSpPr>
          <p:nvPr>
            <p:ph idx="1"/>
          </p:nvPr>
        </p:nvSpPr>
        <p:spPr>
          <a:xfrm>
            <a:off x="390567" y="1249680"/>
            <a:ext cx="11481393" cy="5440679"/>
          </a:xfrm>
        </p:spPr>
        <p:txBody>
          <a:bodyPr/>
          <a:lstStyle/>
          <a:p>
            <a:pPr marL="457200" indent="-457200">
              <a:buFont typeface="Arial" panose="020B0604020202020204" pitchFamily="34" charset="0"/>
              <a:buChar char="•"/>
              <a:defRPr/>
            </a:pPr>
            <a:r>
              <a:rPr lang="en-GB" sz="2800" b="1" dirty="0" smtClean="0">
                <a:solidFill>
                  <a:srgbClr val="00ABB5"/>
                </a:solidFill>
              </a:rPr>
              <a:t>Lessons appropriate to level and standard expected . Use of Benchmarks </a:t>
            </a:r>
          </a:p>
          <a:p>
            <a:pPr marL="457200" indent="-457200">
              <a:buFont typeface="Arial" panose="020B0604020202020204" pitchFamily="34" charset="0"/>
              <a:buChar char="•"/>
              <a:defRPr/>
            </a:pPr>
            <a:r>
              <a:rPr lang="en-GB" sz="2800" b="1" dirty="0" smtClean="0">
                <a:solidFill>
                  <a:srgbClr val="00ABB5"/>
                </a:solidFill>
              </a:rPr>
              <a:t>Arrangements for moderation within school and cluster. </a:t>
            </a:r>
          </a:p>
          <a:p>
            <a:pPr marL="457200" indent="-457200">
              <a:buFont typeface="Arial" panose="020B0604020202020204" pitchFamily="34" charset="0"/>
              <a:buChar char="•"/>
              <a:defRPr/>
            </a:pPr>
            <a:r>
              <a:rPr lang="en-GB" sz="2800" b="1" dirty="0" smtClean="0">
                <a:solidFill>
                  <a:srgbClr val="00ABB5"/>
                </a:solidFill>
              </a:rPr>
              <a:t>Effectiveness of Moderation  </a:t>
            </a:r>
          </a:p>
          <a:p>
            <a:pPr marL="457200" indent="-457200">
              <a:buFont typeface="Arial" panose="020B0604020202020204" pitchFamily="34" charset="0"/>
              <a:buChar char="•"/>
              <a:defRPr/>
            </a:pPr>
            <a:r>
              <a:rPr lang="en-GB" sz="2800" b="1" dirty="0" smtClean="0">
                <a:solidFill>
                  <a:srgbClr val="00ABB5"/>
                </a:solidFill>
              </a:rPr>
              <a:t>In class tracking of children’s progress resulting in appropriate timely interventions to raise attainment </a:t>
            </a:r>
          </a:p>
          <a:p>
            <a:pPr marL="457200" indent="-457200">
              <a:buFont typeface="Arial" panose="020B0604020202020204" pitchFamily="34" charset="0"/>
              <a:buChar char="•"/>
              <a:defRPr/>
            </a:pPr>
            <a:r>
              <a:rPr lang="en-GB" sz="2800" b="1" dirty="0" smtClean="0">
                <a:solidFill>
                  <a:srgbClr val="00ABB5"/>
                </a:solidFill>
              </a:rPr>
              <a:t>In class tracking inform whole school tracking and monitoring of attainment </a:t>
            </a:r>
          </a:p>
          <a:p>
            <a:pPr marL="457200" indent="-457200">
              <a:buFont typeface="Arial" panose="020B0604020202020204" pitchFamily="34" charset="0"/>
              <a:buChar char="•"/>
              <a:defRPr/>
            </a:pPr>
            <a:r>
              <a:rPr lang="en-GB" sz="2800" b="1" dirty="0" smtClean="0">
                <a:solidFill>
                  <a:srgbClr val="00ABB5"/>
                </a:solidFill>
              </a:rPr>
              <a:t>SMT. CT meet regularly to plan interventions and review progress of individuals</a:t>
            </a:r>
          </a:p>
          <a:p>
            <a:pPr marL="457200" indent="-457200">
              <a:buFont typeface="Arial" panose="020B0604020202020204" pitchFamily="34" charset="0"/>
              <a:buChar char="•"/>
              <a:defRPr/>
            </a:pPr>
            <a:endParaRPr lang="en-GB" sz="2800" b="1" dirty="0">
              <a:solidFill>
                <a:srgbClr val="00ABB5"/>
              </a:solidFill>
            </a:endParaRPr>
          </a:p>
          <a:p>
            <a:pPr>
              <a:defRPr/>
            </a:pPr>
            <a:endParaRPr lang="en-GB" sz="3200" b="1" dirty="0">
              <a:solidFill>
                <a:srgbClr val="00ABB5"/>
              </a:solidFill>
            </a:endParaRPr>
          </a:p>
          <a:p>
            <a:pPr>
              <a:defRPr/>
            </a:pPr>
            <a:endParaRPr lang="en-GB" sz="3200" b="1" dirty="0" smtClean="0">
              <a:solidFill>
                <a:srgbClr val="00ABB5"/>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Tree>
    <p:extLst>
      <p:ext uri="{BB962C8B-B14F-4D97-AF65-F5344CB8AC3E}">
        <p14:creationId xmlns:p14="http://schemas.microsoft.com/office/powerpoint/2010/main" val="34859237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8630113" y="6374080"/>
            <a:ext cx="2804347" cy="186956"/>
          </a:xfrm>
          <a:prstGeom prst="rect">
            <a:avLst/>
          </a:prstGeom>
        </p:spPr>
      </p:pic>
      <p:pic>
        <p:nvPicPr>
          <p:cNvPr id="9" name="Picture 8"/>
          <p:cNvPicPr>
            <a:picLocks noChangeAspect="1"/>
          </p:cNvPicPr>
          <p:nvPr/>
        </p:nvPicPr>
        <p:blipFill rotWithShape="1">
          <a:blip r:embed="rId4"/>
          <a:srcRect l="23560" t="23657" r="26010" b="31599"/>
          <a:stretch/>
        </p:blipFill>
        <p:spPr>
          <a:xfrm>
            <a:off x="-55619" y="5812402"/>
            <a:ext cx="12303237" cy="1045598"/>
          </a:xfrm>
          <a:prstGeom prst="rect">
            <a:avLst/>
          </a:prstGeom>
        </p:spPr>
      </p:pic>
      <p:pic>
        <p:nvPicPr>
          <p:cNvPr id="33" name="Picture 32"/>
          <p:cNvPicPr>
            <a:picLocks noChangeAspect="1"/>
          </p:cNvPicPr>
          <p:nvPr/>
        </p:nvPicPr>
        <p:blipFill>
          <a:blip r:embed="rId3"/>
          <a:stretch>
            <a:fillRect/>
          </a:stretch>
        </p:blipFill>
        <p:spPr>
          <a:xfrm>
            <a:off x="8833313" y="6526480"/>
            <a:ext cx="2804347" cy="186956"/>
          </a:xfrm>
          <a:prstGeom prst="rect">
            <a:avLst/>
          </a:prstGeom>
        </p:spPr>
      </p:pic>
      <p:sp>
        <p:nvSpPr>
          <p:cNvPr id="2" name="Title 1"/>
          <p:cNvSpPr>
            <a:spLocks noGrp="1"/>
          </p:cNvSpPr>
          <p:nvPr>
            <p:ph type="title"/>
          </p:nvPr>
        </p:nvSpPr>
        <p:spPr>
          <a:xfrm>
            <a:off x="461660" y="125760"/>
            <a:ext cx="10972800" cy="1143000"/>
          </a:xfrm>
        </p:spPr>
        <p:txBody>
          <a:bodyPr>
            <a:normAutofit/>
          </a:bodyPr>
          <a:lstStyle/>
          <a:p>
            <a:r>
              <a:rPr lang="en-GB" b="1" dirty="0" smtClean="0">
                <a:solidFill>
                  <a:srgbClr val="00ABB5"/>
                </a:solidFill>
              </a:rPr>
              <a:t>What’s Changed?</a:t>
            </a:r>
            <a:endParaRPr lang="en-GB" b="1" dirty="0">
              <a:solidFill>
                <a:srgbClr val="00ABB5"/>
              </a:solidFill>
            </a:endParaRPr>
          </a:p>
        </p:txBody>
      </p:sp>
      <p:sp>
        <p:nvSpPr>
          <p:cNvPr id="4" name="Content Placeholder 3"/>
          <p:cNvSpPr>
            <a:spLocks noGrp="1"/>
          </p:cNvSpPr>
          <p:nvPr>
            <p:ph idx="1"/>
          </p:nvPr>
        </p:nvSpPr>
        <p:spPr>
          <a:xfrm>
            <a:off x="609600" y="1196753"/>
            <a:ext cx="10972800" cy="4929411"/>
          </a:xfrm>
        </p:spPr>
        <p:txBody>
          <a:bodyPr>
            <a:normAutofit/>
          </a:bodyPr>
          <a:lstStyle/>
          <a:p>
            <a:pPr marL="342900" indent="-342900">
              <a:buFont typeface="Arial" panose="020B0604020202020204" pitchFamily="34" charset="0"/>
              <a:buChar char="•"/>
            </a:pPr>
            <a:r>
              <a:rPr lang="en-GB" sz="2400" dirty="0" smtClean="0"/>
              <a:t>From June 2016, teachers of P1, P4, P7 and S3 classes are being asked at the end of every school year whether children have achieved the relevant CfE level for their stage in reading, writing, talking and listening (literacy) and numeracy.  </a:t>
            </a:r>
            <a:endParaRPr lang="en-GB" sz="2400" dirty="0"/>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The </a:t>
            </a:r>
            <a:r>
              <a:rPr lang="en-GB" sz="2400" dirty="0"/>
              <a:t>S</a:t>
            </a:r>
            <a:r>
              <a:rPr lang="en-GB" sz="2400" dirty="0" smtClean="0"/>
              <a:t>cottish Government publish the information received from teachers, to </a:t>
            </a:r>
            <a:r>
              <a:rPr lang="en-GB" sz="2400" dirty="0" smtClean="0">
                <a:solidFill>
                  <a:schemeClr val="tx1"/>
                </a:solidFill>
              </a:rPr>
              <a:t>show the percentage of children who have achieved CfE levels </a:t>
            </a:r>
          </a:p>
          <a:p>
            <a:pPr marL="342900" indent="-342900">
              <a:buFont typeface="Arial" panose="020B0604020202020204" pitchFamily="34" charset="0"/>
              <a:buChar char="•"/>
            </a:pPr>
            <a:endParaRPr lang="en-GB" sz="2400" dirty="0">
              <a:solidFill>
                <a:srgbClr val="FF0000"/>
              </a:solidFill>
            </a:endParaRPr>
          </a:p>
          <a:p>
            <a:pPr marL="342900" indent="-342900">
              <a:buFont typeface="Arial" panose="020B0604020202020204" pitchFamily="34" charset="0"/>
              <a:buChar char="•"/>
            </a:pPr>
            <a:r>
              <a:rPr lang="en-GB" sz="2400" dirty="0" smtClean="0">
                <a:solidFill>
                  <a:srgbClr val="FF0000"/>
                </a:solidFill>
              </a:rPr>
              <a:t>From August 2017, new, national standardised assessments will be introduced in all schools in Scotland.  These assessments will provide an additional source of nationally consistent evidence for teaches to use when assessing children’s progress.</a:t>
            </a:r>
          </a:p>
          <a:p>
            <a:endParaRPr lang="en-GB" sz="2400" dirty="0"/>
          </a:p>
        </p:txBody>
      </p:sp>
    </p:spTree>
    <p:extLst>
      <p:ext uri="{BB962C8B-B14F-4D97-AF65-F5344CB8AC3E}">
        <p14:creationId xmlns:p14="http://schemas.microsoft.com/office/powerpoint/2010/main" val="5627034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9" y="5840541"/>
            <a:ext cx="12263839" cy="1026730"/>
          </a:xfrm>
          <a:prstGeom prst="rect">
            <a:avLst/>
          </a:prstGeom>
        </p:spPr>
      </p:pic>
      <p:sp>
        <p:nvSpPr>
          <p:cNvPr id="2" name="Title 1"/>
          <p:cNvSpPr>
            <a:spLocks noGrp="1"/>
          </p:cNvSpPr>
          <p:nvPr>
            <p:ph type="title"/>
          </p:nvPr>
        </p:nvSpPr>
        <p:spPr>
          <a:xfrm>
            <a:off x="588626" y="148477"/>
            <a:ext cx="11049507" cy="782320"/>
          </a:xfrm>
        </p:spPr>
        <p:txBody>
          <a:bodyPr/>
          <a:lstStyle/>
          <a:p>
            <a:pPr algn="ctr"/>
            <a:r>
              <a:rPr lang="en-GB" sz="3200" dirty="0" smtClean="0">
                <a:solidFill>
                  <a:srgbClr val="B3D236"/>
                </a:solidFill>
              </a:rPr>
              <a:t>Raising Attainment and Achievement </a:t>
            </a:r>
            <a:endParaRPr lang="en-GB" sz="3200" dirty="0">
              <a:solidFill>
                <a:srgbClr val="B3D236"/>
              </a:solidFill>
            </a:endParaRPr>
          </a:p>
        </p:txBody>
      </p:sp>
      <p:sp>
        <p:nvSpPr>
          <p:cNvPr id="3" name="Content Placeholder 2"/>
          <p:cNvSpPr>
            <a:spLocks noGrp="1"/>
          </p:cNvSpPr>
          <p:nvPr>
            <p:ph idx="1"/>
          </p:nvPr>
        </p:nvSpPr>
        <p:spPr>
          <a:xfrm>
            <a:off x="514339" y="776513"/>
            <a:ext cx="11559128" cy="5784523"/>
          </a:xfrm>
        </p:spPr>
        <p:txBody>
          <a:bodyPr/>
          <a:lstStyle/>
          <a:p>
            <a:pPr>
              <a:defRPr/>
            </a:pPr>
            <a:r>
              <a:rPr lang="en-GB" sz="2800" b="1" u="sng" dirty="0" smtClean="0">
                <a:solidFill>
                  <a:srgbClr val="00ABB5"/>
                </a:solidFill>
              </a:rPr>
              <a:t>In class</a:t>
            </a:r>
          </a:p>
          <a:p>
            <a:pPr marL="457200" indent="-457200">
              <a:buFont typeface="Arial" panose="020B0604020202020204" pitchFamily="34" charset="0"/>
              <a:buChar char="•"/>
              <a:defRPr/>
            </a:pPr>
            <a:r>
              <a:rPr lang="en-GB" sz="2800" dirty="0" smtClean="0">
                <a:solidFill>
                  <a:srgbClr val="00ABB5"/>
                </a:solidFill>
              </a:rPr>
              <a:t>Lessons appropriate to the level</a:t>
            </a:r>
          </a:p>
          <a:p>
            <a:pPr marL="457200" indent="-457200">
              <a:buFont typeface="Arial" panose="020B0604020202020204" pitchFamily="34" charset="0"/>
              <a:buChar char="•"/>
              <a:defRPr/>
            </a:pPr>
            <a:r>
              <a:rPr lang="en-GB" sz="2800" dirty="0" smtClean="0">
                <a:solidFill>
                  <a:srgbClr val="00ABB5"/>
                </a:solidFill>
              </a:rPr>
              <a:t>Are staff able to accurately articulate where children are on the level.</a:t>
            </a:r>
          </a:p>
          <a:p>
            <a:pPr marL="457200" indent="-457200">
              <a:buFont typeface="Arial" panose="020B0604020202020204" pitchFamily="34" charset="0"/>
              <a:buChar char="•"/>
              <a:defRPr/>
            </a:pPr>
            <a:r>
              <a:rPr lang="en-GB" sz="2800" dirty="0" smtClean="0">
                <a:solidFill>
                  <a:srgbClr val="00ABB5"/>
                </a:solidFill>
              </a:rPr>
              <a:t>In class – number of children on track to achieve the level in literacy and numeracy and  across the curriculum.</a:t>
            </a:r>
          </a:p>
          <a:p>
            <a:pPr>
              <a:defRPr/>
            </a:pPr>
            <a:r>
              <a:rPr lang="en-GB" sz="2800" b="1" u="sng" dirty="0" smtClean="0">
                <a:solidFill>
                  <a:srgbClr val="00ABB5"/>
                </a:solidFill>
              </a:rPr>
              <a:t>At whole school level</a:t>
            </a:r>
          </a:p>
          <a:p>
            <a:pPr marL="457200" indent="-457200">
              <a:buFont typeface="Arial" panose="020B0604020202020204" pitchFamily="34" charset="0"/>
              <a:buChar char="•"/>
              <a:defRPr/>
            </a:pPr>
            <a:r>
              <a:rPr lang="en-GB" sz="2800" dirty="0" smtClean="0">
                <a:solidFill>
                  <a:srgbClr val="00ABB5"/>
                </a:solidFill>
              </a:rPr>
              <a:t>No of children at P1, P4 and P7 having achieved level in literacy numeracy </a:t>
            </a:r>
          </a:p>
          <a:p>
            <a:pPr marL="457200" indent="-457200">
              <a:buFont typeface="Arial" panose="020B0604020202020204" pitchFamily="34" charset="0"/>
              <a:buChar char="•"/>
              <a:defRPr/>
            </a:pPr>
            <a:r>
              <a:rPr lang="en-GB" sz="2800" dirty="0" smtClean="0">
                <a:solidFill>
                  <a:srgbClr val="00ABB5"/>
                </a:solidFill>
              </a:rPr>
              <a:t>No of children on track to achieve the level across all stages. </a:t>
            </a:r>
          </a:p>
          <a:p>
            <a:pPr marL="457200" indent="-457200">
              <a:buFont typeface="Arial" panose="020B0604020202020204" pitchFamily="34" charset="0"/>
              <a:buChar char="•"/>
              <a:defRPr/>
            </a:pPr>
            <a:r>
              <a:rPr lang="en-GB" sz="2800" dirty="0" smtClean="0">
                <a:solidFill>
                  <a:srgbClr val="00ABB5"/>
                </a:solidFill>
              </a:rPr>
              <a:t>Progress of children with Additional Support Needs (Individual Educational  Plan) </a:t>
            </a:r>
          </a:p>
          <a:p>
            <a:pPr>
              <a:defRPr/>
            </a:pPr>
            <a:endParaRPr lang="en-GB" sz="2800" b="1" dirty="0" smtClean="0">
              <a:solidFill>
                <a:srgbClr val="00ABB5"/>
              </a:solidFill>
            </a:endParaRPr>
          </a:p>
          <a:p>
            <a:pPr>
              <a:defRPr/>
            </a:pPr>
            <a:endParaRPr lang="en-GB" sz="2800" b="1" u="sng" dirty="0" smtClean="0">
              <a:solidFill>
                <a:srgbClr val="00ABB5"/>
              </a:solidFill>
            </a:endParaRPr>
          </a:p>
          <a:p>
            <a:pPr>
              <a:defRPr/>
            </a:pPr>
            <a:endParaRPr lang="en-GB" sz="2800" b="1" dirty="0" smtClean="0">
              <a:solidFill>
                <a:srgbClr val="00ABB5"/>
              </a:solidFill>
            </a:endParaRPr>
          </a:p>
          <a:p>
            <a:pPr>
              <a:buFont typeface="Wingdings" pitchFamily="2" charset="2"/>
              <a:buChar char="Ø"/>
              <a:defRPr/>
            </a:pPr>
            <a:endParaRPr lang="en-GB" sz="2800" b="1" dirty="0">
              <a:solidFill>
                <a:srgbClr val="00ABB5"/>
              </a:solidFill>
            </a:endParaRPr>
          </a:p>
          <a:p>
            <a:pPr>
              <a:buFont typeface="Wingdings" pitchFamily="2" charset="2"/>
              <a:buChar char="Ø"/>
              <a:defRPr/>
            </a:pPr>
            <a:endParaRPr lang="en-GB" sz="2800" b="1" dirty="0" smtClean="0">
              <a:solidFill>
                <a:srgbClr val="00ABB5"/>
              </a:solidFill>
            </a:endParaRPr>
          </a:p>
          <a:p>
            <a:pPr>
              <a:defRPr/>
            </a:pPr>
            <a:endParaRPr lang="en-GB" sz="2800" b="1" dirty="0">
              <a:solidFill>
                <a:srgbClr val="00ABB5"/>
              </a:solidFill>
            </a:endParaRPr>
          </a:p>
          <a:p>
            <a:pPr>
              <a:defRPr/>
            </a:pPr>
            <a:endParaRPr lang="en-GB" sz="2800" b="1" dirty="0">
              <a:solidFill>
                <a:srgbClr val="00ABB5"/>
              </a:solidFill>
            </a:endParaRPr>
          </a:p>
          <a:p>
            <a:pPr marL="457200" lvl="1" indent="0">
              <a:buNone/>
              <a:defRPr/>
            </a:pPr>
            <a:endParaRPr lang="en-GB" sz="2400" b="1" dirty="0">
              <a:solidFill>
                <a:srgbClr val="00ABB5"/>
              </a:solidFill>
            </a:endParaRPr>
          </a:p>
          <a:p>
            <a:pPr>
              <a:defRPr/>
            </a:pPr>
            <a:endParaRPr lang="en-GB" sz="2400" b="1" dirty="0">
              <a:solidFill>
                <a:srgbClr val="00ABB5"/>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Tree>
    <p:extLst>
      <p:ext uri="{BB962C8B-B14F-4D97-AF65-F5344CB8AC3E}">
        <p14:creationId xmlns:p14="http://schemas.microsoft.com/office/powerpoint/2010/main" val="7941154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1343051" cy="1143000"/>
          </a:xfrm>
        </p:spPr>
        <p:txBody>
          <a:bodyPr>
            <a:normAutofit/>
          </a:bodyPr>
          <a:lstStyle/>
          <a:p>
            <a:r>
              <a:rPr lang="en-GB" b="1" dirty="0" smtClean="0">
                <a:solidFill>
                  <a:srgbClr val="00ABB5"/>
                </a:solidFill>
              </a:rPr>
              <a:t>Evidence of progress and achievement </a:t>
            </a:r>
            <a:endParaRPr lang="en-GB" b="1" dirty="0">
              <a:solidFill>
                <a:srgbClr val="54C0E2"/>
              </a:solidFill>
            </a:endParaRPr>
          </a:p>
        </p:txBody>
      </p:sp>
      <p:sp>
        <p:nvSpPr>
          <p:cNvPr id="3" name="Content Placeholder 2"/>
          <p:cNvSpPr>
            <a:spLocks noGrp="1"/>
          </p:cNvSpPr>
          <p:nvPr>
            <p:ph idx="1"/>
          </p:nvPr>
        </p:nvSpPr>
        <p:spPr>
          <a:xfrm>
            <a:off x="627728" y="1586653"/>
            <a:ext cx="10955083" cy="4477068"/>
          </a:xfrm>
        </p:spPr>
        <p:txBody>
          <a:bodyPr/>
          <a:lstStyle/>
          <a:p>
            <a:pPr marL="457200" indent="-457200">
              <a:buFont typeface="Arial" panose="020B0604020202020204" pitchFamily="34" charset="0"/>
              <a:buChar char="•"/>
            </a:pPr>
            <a:r>
              <a:rPr lang="en-GB" sz="3200" dirty="0" smtClean="0">
                <a:solidFill>
                  <a:srgbClr val="00ABB5"/>
                </a:solidFill>
              </a:rPr>
              <a:t>Observing day-to-day learning within, and outwith, the classroom</a:t>
            </a:r>
          </a:p>
          <a:p>
            <a:pPr marL="457200" indent="-457200">
              <a:buFont typeface="Arial" panose="020B0604020202020204" pitchFamily="34" charset="0"/>
              <a:buChar char="•"/>
            </a:pPr>
            <a:r>
              <a:rPr lang="en-GB" sz="3200" dirty="0" smtClean="0">
                <a:solidFill>
                  <a:srgbClr val="00ABB5"/>
                </a:solidFill>
              </a:rPr>
              <a:t>Coursework, including tests</a:t>
            </a:r>
          </a:p>
          <a:p>
            <a:pPr marL="457200" indent="-457200">
              <a:buFont typeface="Arial" panose="020B0604020202020204" pitchFamily="34" charset="0"/>
              <a:buChar char="•"/>
            </a:pPr>
            <a:r>
              <a:rPr lang="en-GB" sz="3200" dirty="0" smtClean="0">
                <a:solidFill>
                  <a:srgbClr val="00ABB5"/>
                </a:solidFill>
              </a:rPr>
              <a:t>Learning conversations</a:t>
            </a:r>
          </a:p>
          <a:p>
            <a:pPr marL="457200" indent="-457200">
              <a:buFont typeface="Arial" panose="020B0604020202020204" pitchFamily="34" charset="0"/>
              <a:buChar char="•"/>
            </a:pPr>
            <a:r>
              <a:rPr lang="en-GB" sz="3200" dirty="0" smtClean="0">
                <a:solidFill>
                  <a:srgbClr val="00ABB5"/>
                </a:solidFill>
              </a:rPr>
              <a:t>Planned periodic holistic assessments</a:t>
            </a:r>
          </a:p>
          <a:p>
            <a:pPr marL="457200" indent="-457200">
              <a:buFont typeface="Arial" panose="020B0604020202020204" pitchFamily="34" charset="0"/>
              <a:buChar char="•"/>
            </a:pPr>
            <a:r>
              <a:rPr lang="en-GB" sz="3200" dirty="0" smtClean="0">
                <a:solidFill>
                  <a:srgbClr val="00ABB5"/>
                </a:solidFill>
              </a:rPr>
              <a:t>Information from standardised assessments</a:t>
            </a:r>
            <a:endParaRPr lang="en-GB" sz="3200" dirty="0">
              <a:solidFill>
                <a:srgbClr val="00ABB5"/>
              </a:solidFill>
            </a:endParaRPr>
          </a:p>
        </p:txBody>
      </p:sp>
      <p:pic>
        <p:nvPicPr>
          <p:cNvPr id="4" name="Picture 3"/>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5" name="Picture 4"/>
          <p:cNvPicPr>
            <a:picLocks noChangeAspect="1"/>
          </p:cNvPicPr>
          <p:nvPr/>
        </p:nvPicPr>
        <p:blipFill>
          <a:blip r:embed="rId4"/>
          <a:stretch>
            <a:fillRect/>
          </a:stretch>
        </p:blipFill>
        <p:spPr>
          <a:xfrm>
            <a:off x="8833313" y="6526480"/>
            <a:ext cx="2804347" cy="186956"/>
          </a:xfrm>
          <a:prstGeom prst="rect">
            <a:avLst/>
          </a:prstGeom>
        </p:spPr>
      </p:pic>
    </p:spTree>
    <p:extLst>
      <p:ext uri="{BB962C8B-B14F-4D97-AF65-F5344CB8AC3E}">
        <p14:creationId xmlns:p14="http://schemas.microsoft.com/office/powerpoint/2010/main" val="341093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
                                            <p:txEl>
                                              <p:pRg st="3" end="3"/>
                                            </p:txEl>
                                          </p:spTgt>
                                        </p:tgtEl>
                                        <p:attrNameLst>
                                          <p:attrName>style.color</p:attrName>
                                        </p:attrNameLst>
                                      </p:cBhvr>
                                      <p:to>
                                        <p:clrVal>
                                          <a:srgbClr val="FF0000"/>
                                        </p:clrVal>
                                      </p:to>
                                    </p:set>
                                    <p:set>
                                      <p:cBhvr>
                                        <p:cTn id="7" dur="500" fill="hold"/>
                                        <p:tgtEl>
                                          <p:spTgt spid="3">
                                            <p:txEl>
                                              <p:pRg st="3" end="3"/>
                                            </p:txEl>
                                          </p:spTgt>
                                        </p:tgtEl>
                                        <p:attrNameLst>
                                          <p:attrName>fillcolor</p:attrName>
                                        </p:attrNameLst>
                                      </p:cBhvr>
                                      <p:to>
                                        <p:clrVal>
                                          <a:srgbClr val="FF0000"/>
                                        </p:clrVal>
                                      </p:to>
                                    </p:set>
                                    <p:set>
                                      <p:cBhvr>
                                        <p:cTn id="8"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9" y="5840541"/>
            <a:ext cx="12263839" cy="1026730"/>
          </a:xfrm>
          <a:prstGeom prst="rect">
            <a:avLst/>
          </a:prstGeom>
        </p:spPr>
      </p:pic>
      <p:sp>
        <p:nvSpPr>
          <p:cNvPr id="2" name="Title 1"/>
          <p:cNvSpPr>
            <a:spLocks noGrp="1"/>
          </p:cNvSpPr>
          <p:nvPr>
            <p:ph type="title"/>
          </p:nvPr>
        </p:nvSpPr>
        <p:spPr>
          <a:xfrm>
            <a:off x="588626" y="148477"/>
            <a:ext cx="11049507" cy="782320"/>
          </a:xfrm>
        </p:spPr>
        <p:txBody>
          <a:bodyPr/>
          <a:lstStyle/>
          <a:p>
            <a:pPr algn="ctr"/>
            <a:r>
              <a:rPr lang="en-GB" sz="3200" dirty="0" smtClean="0"/>
              <a:t>Q,I Raising attainment and achievement</a:t>
            </a:r>
            <a:endParaRPr lang="en-GB" sz="3200" dirty="0"/>
          </a:p>
        </p:txBody>
      </p:sp>
      <p:sp>
        <p:nvSpPr>
          <p:cNvPr id="3" name="Content Placeholder 2"/>
          <p:cNvSpPr>
            <a:spLocks noGrp="1"/>
          </p:cNvSpPr>
          <p:nvPr>
            <p:ph idx="1"/>
          </p:nvPr>
        </p:nvSpPr>
        <p:spPr>
          <a:xfrm>
            <a:off x="621478" y="936317"/>
            <a:ext cx="10983804" cy="5390110"/>
          </a:xfrm>
        </p:spPr>
        <p:txBody>
          <a:bodyPr/>
          <a:lstStyle/>
          <a:p>
            <a:pPr>
              <a:defRPr/>
            </a:pPr>
            <a:r>
              <a:rPr lang="en-GB" sz="2800" b="1" u="sng" dirty="0" smtClean="0">
                <a:solidFill>
                  <a:srgbClr val="00ABB5"/>
                </a:solidFill>
              </a:rPr>
              <a:t>To evaluate attainment inspectors:</a:t>
            </a:r>
          </a:p>
          <a:p>
            <a:pPr>
              <a:defRPr/>
            </a:pPr>
            <a:endParaRPr lang="en-GB" sz="2800" b="1" u="sng" dirty="0" smtClean="0">
              <a:solidFill>
                <a:srgbClr val="00ABB5"/>
              </a:solidFill>
            </a:endParaRPr>
          </a:p>
          <a:p>
            <a:pPr marL="457200" indent="-457200">
              <a:buFont typeface="Arial" panose="020B0604020202020204" pitchFamily="34" charset="0"/>
              <a:buChar char="•"/>
              <a:defRPr/>
            </a:pPr>
            <a:r>
              <a:rPr lang="en-GB" sz="2800" b="1" dirty="0" smtClean="0">
                <a:solidFill>
                  <a:srgbClr val="00ABB5"/>
                </a:solidFill>
              </a:rPr>
              <a:t>Look at staff and school assessment records </a:t>
            </a:r>
          </a:p>
          <a:p>
            <a:pPr marL="457200" indent="-457200">
              <a:buFont typeface="Arial" panose="020B0604020202020204" pitchFamily="34" charset="0"/>
              <a:buChar char="•"/>
              <a:defRPr/>
            </a:pPr>
            <a:r>
              <a:rPr lang="en-GB" sz="2800" b="1" dirty="0" smtClean="0">
                <a:solidFill>
                  <a:srgbClr val="00ABB5"/>
                </a:solidFill>
              </a:rPr>
              <a:t>Formative / Summative Assessment information</a:t>
            </a:r>
          </a:p>
          <a:p>
            <a:pPr marL="457200" indent="-457200">
              <a:buFont typeface="Arial" panose="020B0604020202020204" pitchFamily="34" charset="0"/>
              <a:buChar char="•"/>
              <a:defRPr/>
            </a:pPr>
            <a:r>
              <a:rPr lang="en-GB" sz="2800" b="1" dirty="0" smtClean="0">
                <a:solidFill>
                  <a:srgbClr val="00ABB5"/>
                </a:solidFill>
              </a:rPr>
              <a:t>Children‘s work </a:t>
            </a:r>
          </a:p>
          <a:p>
            <a:pPr marL="457200" indent="-457200">
              <a:buFont typeface="Arial" panose="020B0604020202020204" pitchFamily="34" charset="0"/>
              <a:buChar char="•"/>
              <a:defRPr/>
            </a:pPr>
            <a:r>
              <a:rPr lang="en-GB" sz="2800" b="1" dirty="0" smtClean="0">
                <a:solidFill>
                  <a:srgbClr val="00ABB5"/>
                </a:solidFill>
              </a:rPr>
              <a:t>Tracking of children’s wider achievements/skills</a:t>
            </a:r>
          </a:p>
          <a:p>
            <a:pPr marL="457200" indent="-457200">
              <a:buFont typeface="Arial" panose="020B0604020202020204" pitchFamily="34" charset="0"/>
              <a:buChar char="•"/>
              <a:defRPr/>
            </a:pPr>
            <a:r>
              <a:rPr lang="en-GB" sz="2800" b="1" dirty="0" smtClean="0">
                <a:solidFill>
                  <a:srgbClr val="00ABB5"/>
                </a:solidFill>
              </a:rPr>
              <a:t>Planning of learning teaching and assessment </a:t>
            </a:r>
          </a:p>
          <a:p>
            <a:pPr marL="457200" indent="-457200">
              <a:buFont typeface="Arial" panose="020B0604020202020204" pitchFamily="34" charset="0"/>
              <a:buChar char="•"/>
              <a:defRPr/>
            </a:pPr>
            <a:r>
              <a:rPr lang="en-GB" sz="2800" b="1" dirty="0" smtClean="0">
                <a:solidFill>
                  <a:srgbClr val="00ABB5"/>
                </a:solidFill>
              </a:rPr>
              <a:t>Progression pathways </a:t>
            </a:r>
          </a:p>
          <a:p>
            <a:pPr marL="457200" indent="-457200">
              <a:buFont typeface="Arial" panose="020B0604020202020204" pitchFamily="34" charset="0"/>
              <a:buChar char="•"/>
              <a:defRPr/>
            </a:pPr>
            <a:r>
              <a:rPr lang="en-GB" sz="2800" b="1" u="sng" dirty="0" smtClean="0">
                <a:solidFill>
                  <a:srgbClr val="FF0000"/>
                </a:solidFill>
              </a:rPr>
              <a:t>ATTAINMENT GROUPS in primary schools </a:t>
            </a:r>
            <a:endParaRPr lang="en-GB" sz="2800" b="1" u="sng" dirty="0">
              <a:solidFill>
                <a:srgbClr val="FF0000"/>
              </a:solidFill>
            </a:endParaRPr>
          </a:p>
          <a:p>
            <a:pPr>
              <a:defRPr/>
            </a:pPr>
            <a:endParaRPr lang="en-GB" sz="2800" b="1" dirty="0" smtClean="0">
              <a:solidFill>
                <a:srgbClr val="00ABB5"/>
              </a:solidFill>
            </a:endParaRPr>
          </a:p>
          <a:p>
            <a:pPr>
              <a:defRPr/>
            </a:pPr>
            <a:endParaRPr lang="en-GB" sz="2800" b="1" dirty="0" smtClean="0">
              <a:solidFill>
                <a:srgbClr val="00ABB5"/>
              </a:solidFill>
            </a:endParaRPr>
          </a:p>
          <a:p>
            <a:pPr>
              <a:buFont typeface="Wingdings" pitchFamily="2" charset="2"/>
              <a:buChar char="Ø"/>
              <a:defRPr/>
            </a:pPr>
            <a:endParaRPr lang="en-GB" sz="2800" b="1" dirty="0">
              <a:solidFill>
                <a:srgbClr val="00ABB5"/>
              </a:solidFill>
            </a:endParaRPr>
          </a:p>
          <a:p>
            <a:pPr>
              <a:buFont typeface="Wingdings" pitchFamily="2" charset="2"/>
              <a:buChar char="Ø"/>
              <a:defRPr/>
            </a:pPr>
            <a:endParaRPr lang="en-GB" sz="2800" b="1" dirty="0" smtClean="0">
              <a:solidFill>
                <a:srgbClr val="00ABB5"/>
              </a:solidFill>
            </a:endParaRPr>
          </a:p>
          <a:p>
            <a:pPr>
              <a:defRPr/>
            </a:pPr>
            <a:endParaRPr lang="en-GB" sz="2800" b="1" dirty="0">
              <a:solidFill>
                <a:srgbClr val="00ABB5"/>
              </a:solidFill>
            </a:endParaRPr>
          </a:p>
          <a:p>
            <a:pPr>
              <a:defRPr/>
            </a:pPr>
            <a:endParaRPr lang="en-GB" sz="2800" b="1" dirty="0">
              <a:solidFill>
                <a:srgbClr val="00ABB5"/>
              </a:solidFill>
            </a:endParaRPr>
          </a:p>
          <a:p>
            <a:pPr marL="457200" lvl="1" indent="0">
              <a:buNone/>
              <a:defRPr/>
            </a:pPr>
            <a:endParaRPr lang="en-GB" sz="2400" b="1" dirty="0">
              <a:solidFill>
                <a:srgbClr val="00ABB5"/>
              </a:solidFill>
            </a:endParaRPr>
          </a:p>
          <a:p>
            <a:pPr>
              <a:defRPr/>
            </a:pPr>
            <a:endParaRPr lang="en-GB" sz="2400" b="1" dirty="0">
              <a:solidFill>
                <a:srgbClr val="00ABB5"/>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Tree>
    <p:extLst>
      <p:ext uri="{BB962C8B-B14F-4D97-AF65-F5344CB8AC3E}">
        <p14:creationId xmlns:p14="http://schemas.microsoft.com/office/powerpoint/2010/main" val="819755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75311" y="693103"/>
            <a:ext cx="10836972" cy="711200"/>
          </a:xfrm>
        </p:spPr>
        <p:txBody>
          <a:bodyPr/>
          <a:lstStyle/>
          <a:p>
            <a:r>
              <a:rPr lang="en-GB" dirty="0" smtClean="0"/>
              <a:t>Attainment Measures used in our Schools</a:t>
            </a:r>
            <a:endParaRPr lang="en-GB" dirty="0"/>
          </a:p>
        </p:txBody>
      </p:sp>
      <p:sp>
        <p:nvSpPr>
          <p:cNvPr id="8" name="Content Placeholder 7"/>
          <p:cNvSpPr>
            <a:spLocks noGrp="1"/>
          </p:cNvSpPr>
          <p:nvPr>
            <p:ph idx="1"/>
          </p:nvPr>
        </p:nvSpPr>
        <p:spPr>
          <a:xfrm>
            <a:off x="624840" y="1430338"/>
            <a:ext cx="10817923" cy="4528502"/>
          </a:xfrm>
        </p:spPr>
        <p:txBody>
          <a:bodyPr/>
          <a:lstStyle/>
          <a:p>
            <a:r>
              <a:rPr lang="en-GB" sz="2800" b="1" dirty="0" smtClean="0">
                <a:solidFill>
                  <a:srgbClr val="00ABB5"/>
                </a:solidFill>
              </a:rPr>
              <a:t>In the Broad General Education (age 3 to 15)  </a:t>
            </a:r>
          </a:p>
          <a:p>
            <a:pPr marL="457200" indent="-457200">
              <a:buFont typeface="Arial" panose="020B0604020202020204" pitchFamily="34" charset="0"/>
              <a:buChar char="•"/>
            </a:pPr>
            <a:r>
              <a:rPr lang="en-GB" sz="2800" dirty="0" smtClean="0">
                <a:solidFill>
                  <a:srgbClr val="00ABB5"/>
                </a:solidFill>
              </a:rPr>
              <a:t>Across Early </a:t>
            </a:r>
            <a:r>
              <a:rPr lang="en-GB" sz="2800" dirty="0">
                <a:solidFill>
                  <a:srgbClr val="00ABB5"/>
                </a:solidFill>
              </a:rPr>
              <a:t>Y</a:t>
            </a:r>
            <a:r>
              <a:rPr lang="en-GB" sz="2800" dirty="0" smtClean="0">
                <a:solidFill>
                  <a:srgbClr val="00ABB5"/>
                </a:solidFill>
              </a:rPr>
              <a:t>ears and Primary Stages and in first 3 years of Secondary</a:t>
            </a:r>
          </a:p>
          <a:p>
            <a:pPr marL="457200" indent="-457200">
              <a:buFont typeface="Arial" panose="020B0604020202020204" pitchFamily="34" charset="0"/>
              <a:buChar char="•"/>
            </a:pPr>
            <a:r>
              <a:rPr lang="en-GB" sz="2800" dirty="0" smtClean="0">
                <a:solidFill>
                  <a:srgbClr val="00ABB5"/>
                </a:solidFill>
              </a:rPr>
              <a:t>Use Curriculum for Excellence “levels”</a:t>
            </a:r>
          </a:p>
          <a:p>
            <a:pPr marL="457200" indent="-457200">
              <a:buFont typeface="Arial" panose="020B0604020202020204" pitchFamily="34" charset="0"/>
              <a:buChar char="•"/>
            </a:pPr>
            <a:r>
              <a:rPr lang="en-GB" sz="2800" dirty="0" smtClean="0">
                <a:solidFill>
                  <a:srgbClr val="00ABB5"/>
                </a:solidFill>
              </a:rPr>
              <a:t>In 2016 Scottish Government started collecting data for “achievement of a level”</a:t>
            </a:r>
          </a:p>
          <a:p>
            <a:r>
              <a:rPr lang="en-GB" sz="2800" b="1" dirty="0" smtClean="0">
                <a:solidFill>
                  <a:srgbClr val="00ABB5"/>
                </a:solidFill>
              </a:rPr>
              <a:t>In the senior phase (age 15 to 18)</a:t>
            </a:r>
          </a:p>
          <a:p>
            <a:pPr marL="457200" indent="-457200">
              <a:buFont typeface="Arial" panose="020B0604020202020204" pitchFamily="34" charset="0"/>
              <a:buChar char="•"/>
            </a:pPr>
            <a:r>
              <a:rPr lang="en-GB" sz="2800" dirty="0" smtClean="0">
                <a:solidFill>
                  <a:srgbClr val="00ABB5"/>
                </a:solidFill>
              </a:rPr>
              <a:t>Years 4 to 6 in the secondary</a:t>
            </a:r>
          </a:p>
          <a:p>
            <a:pPr marL="457200" indent="-457200">
              <a:buFont typeface="Arial" panose="020B0604020202020204" pitchFamily="34" charset="0"/>
              <a:buChar char="•"/>
            </a:pPr>
            <a:r>
              <a:rPr lang="en-GB" sz="2800" dirty="0" smtClean="0">
                <a:solidFill>
                  <a:srgbClr val="00ABB5"/>
                </a:solidFill>
              </a:rPr>
              <a:t>External Qualifications (</a:t>
            </a:r>
            <a:r>
              <a:rPr lang="en-GB" sz="2400" dirty="0" smtClean="0">
                <a:solidFill>
                  <a:srgbClr val="00ABB5"/>
                </a:solidFill>
              </a:rPr>
              <a:t>most from the Scottish Qualifications Authority (SQA))</a:t>
            </a:r>
          </a:p>
          <a:p>
            <a:pPr marL="457200" indent="-457200">
              <a:buFont typeface="Arial" panose="020B0604020202020204" pitchFamily="34" charset="0"/>
              <a:buChar char="•"/>
            </a:pPr>
            <a:endParaRPr lang="en-GB" sz="2800" b="1" dirty="0">
              <a:solidFill>
                <a:srgbClr val="00ABB5"/>
              </a:solidFill>
            </a:endParaRPr>
          </a:p>
        </p:txBody>
      </p:sp>
    </p:spTree>
    <p:extLst>
      <p:ext uri="{BB962C8B-B14F-4D97-AF65-F5344CB8AC3E}">
        <p14:creationId xmlns:p14="http://schemas.microsoft.com/office/powerpoint/2010/main" val="3427402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9" y="5840541"/>
            <a:ext cx="12263839" cy="1026730"/>
          </a:xfrm>
          <a:prstGeom prst="rect">
            <a:avLst/>
          </a:prstGeom>
        </p:spPr>
      </p:pic>
      <p:sp>
        <p:nvSpPr>
          <p:cNvPr id="2" name="Title 1"/>
          <p:cNvSpPr>
            <a:spLocks noGrp="1"/>
          </p:cNvSpPr>
          <p:nvPr>
            <p:ph type="title"/>
          </p:nvPr>
        </p:nvSpPr>
        <p:spPr>
          <a:xfrm>
            <a:off x="395818" y="491596"/>
            <a:ext cx="10836972" cy="711200"/>
          </a:xfrm>
        </p:spPr>
        <p:txBody>
          <a:bodyPr/>
          <a:lstStyle/>
          <a:p>
            <a:r>
              <a:rPr lang="en-GB" sz="3200" dirty="0"/>
              <a:t>Attainment Groups</a:t>
            </a:r>
            <a:r>
              <a:rPr lang="en-GB" sz="3200" u="sng" dirty="0"/>
              <a:t/>
            </a:r>
            <a:br>
              <a:rPr lang="en-GB" sz="3200" u="sng" dirty="0"/>
            </a:br>
            <a:endParaRPr lang="en-GB" dirty="0"/>
          </a:p>
        </p:txBody>
      </p:sp>
      <p:sp>
        <p:nvSpPr>
          <p:cNvPr id="3" name="Content Placeholder 2"/>
          <p:cNvSpPr>
            <a:spLocks noGrp="1"/>
          </p:cNvSpPr>
          <p:nvPr>
            <p:ph idx="1"/>
          </p:nvPr>
        </p:nvSpPr>
        <p:spPr>
          <a:xfrm>
            <a:off x="379470" y="1091670"/>
            <a:ext cx="11490797" cy="4953529"/>
          </a:xfrm>
        </p:spPr>
        <p:txBody>
          <a:bodyPr/>
          <a:lstStyle/>
          <a:p>
            <a:pPr marL="457200" indent="-457200">
              <a:buFont typeface="Arial" panose="020B0604020202020204" pitchFamily="34" charset="0"/>
              <a:buChar char="•"/>
              <a:defRPr/>
            </a:pPr>
            <a:r>
              <a:rPr lang="en-GB" sz="2800" b="1" dirty="0" smtClean="0">
                <a:solidFill>
                  <a:srgbClr val="00ABB5"/>
                </a:solidFill>
              </a:rPr>
              <a:t>Responsive to the context of the school</a:t>
            </a:r>
          </a:p>
          <a:p>
            <a:pPr marL="457200" indent="-457200">
              <a:buFont typeface="Arial" panose="020B0604020202020204" pitchFamily="34" charset="0"/>
              <a:buChar char="•"/>
              <a:defRPr/>
            </a:pPr>
            <a:r>
              <a:rPr lang="en-GB" sz="2800" b="1" dirty="0" smtClean="0">
                <a:solidFill>
                  <a:srgbClr val="00ABB5"/>
                </a:solidFill>
              </a:rPr>
              <a:t>Usually P4 and P7 children identify who have achieved the level</a:t>
            </a:r>
          </a:p>
          <a:p>
            <a:pPr marL="457200" indent="-457200">
              <a:buFont typeface="Arial" panose="020B0604020202020204" pitchFamily="34" charset="0"/>
              <a:buChar char="•"/>
              <a:defRPr/>
            </a:pPr>
            <a:r>
              <a:rPr lang="en-GB" sz="2800" b="1" dirty="0" smtClean="0">
                <a:solidFill>
                  <a:srgbClr val="00ABB5"/>
                </a:solidFill>
              </a:rPr>
              <a:t>Focus mainly on literacy and numeracy</a:t>
            </a:r>
          </a:p>
          <a:p>
            <a:pPr marL="457200" indent="-457200">
              <a:buFont typeface="Arial" panose="020B0604020202020204" pitchFamily="34" charset="0"/>
              <a:buChar char="•"/>
              <a:defRPr/>
            </a:pPr>
            <a:r>
              <a:rPr lang="en-GB" sz="2800" b="1" dirty="0" smtClean="0">
                <a:solidFill>
                  <a:srgbClr val="00ABB5"/>
                </a:solidFill>
              </a:rPr>
              <a:t>Oral questions based on benchmarks (no written test )</a:t>
            </a:r>
          </a:p>
          <a:p>
            <a:pPr marL="457200" indent="-457200">
              <a:buFont typeface="Arial" panose="020B0604020202020204" pitchFamily="34" charset="0"/>
              <a:buChar char="•"/>
              <a:defRPr/>
            </a:pPr>
            <a:r>
              <a:rPr lang="en-GB" sz="2800" b="1" dirty="0" smtClean="0">
                <a:solidFill>
                  <a:srgbClr val="00ABB5"/>
                </a:solidFill>
              </a:rPr>
              <a:t>Purpose to assess skills as well as knowledge and understanding </a:t>
            </a:r>
          </a:p>
          <a:p>
            <a:pPr marL="457200" indent="-457200">
              <a:buFont typeface="Arial" panose="020B0604020202020204" pitchFamily="34" charset="0"/>
              <a:buChar char="•"/>
              <a:defRPr/>
            </a:pPr>
            <a:r>
              <a:rPr lang="en-GB" sz="2800" b="1" dirty="0" smtClean="0">
                <a:solidFill>
                  <a:srgbClr val="00ABB5"/>
                </a:solidFill>
              </a:rPr>
              <a:t>Adds to evidence collected in class/documentation</a:t>
            </a:r>
          </a:p>
          <a:p>
            <a:pPr marL="457200" indent="-457200">
              <a:buFont typeface="Arial" panose="020B0604020202020204" pitchFamily="34" charset="0"/>
              <a:buChar char="•"/>
              <a:defRPr/>
            </a:pPr>
            <a:r>
              <a:rPr lang="en-GB" sz="2800" b="1" dirty="0" smtClean="0">
                <a:solidFill>
                  <a:srgbClr val="FF0000"/>
                </a:solidFill>
              </a:rPr>
              <a:t>Inspection Advice note on inspecting English Language and literacy for our teams </a:t>
            </a:r>
          </a:p>
          <a:p>
            <a:pPr>
              <a:defRPr/>
            </a:pPr>
            <a:endParaRPr lang="en-GB" sz="2800" b="1" u="sng" dirty="0">
              <a:solidFill>
                <a:srgbClr val="00ABB5"/>
              </a:solidFill>
            </a:endParaRPr>
          </a:p>
          <a:p>
            <a:pPr>
              <a:defRPr/>
            </a:pPr>
            <a:endParaRPr lang="en-GB" sz="2800" b="1" dirty="0" smtClean="0">
              <a:solidFill>
                <a:srgbClr val="00ABB5"/>
              </a:solidFill>
            </a:endParaRPr>
          </a:p>
          <a:p>
            <a:pPr>
              <a:defRPr/>
            </a:pPr>
            <a:endParaRPr lang="en-GB" sz="2800" b="1" dirty="0" smtClean="0">
              <a:solidFill>
                <a:srgbClr val="00ABB5"/>
              </a:solidFill>
            </a:endParaRPr>
          </a:p>
          <a:p>
            <a:pPr>
              <a:buFont typeface="Wingdings" pitchFamily="2" charset="2"/>
              <a:buChar char="Ø"/>
              <a:defRPr/>
            </a:pPr>
            <a:endParaRPr lang="en-GB" sz="2800" b="1" dirty="0">
              <a:solidFill>
                <a:srgbClr val="00ABB5"/>
              </a:solidFill>
            </a:endParaRPr>
          </a:p>
          <a:p>
            <a:pPr>
              <a:buFont typeface="Wingdings" pitchFamily="2" charset="2"/>
              <a:buChar char="Ø"/>
              <a:defRPr/>
            </a:pPr>
            <a:endParaRPr lang="en-GB" sz="2800" b="1" dirty="0" smtClean="0">
              <a:solidFill>
                <a:srgbClr val="00ABB5"/>
              </a:solidFill>
            </a:endParaRPr>
          </a:p>
          <a:p>
            <a:pPr>
              <a:defRPr/>
            </a:pPr>
            <a:endParaRPr lang="en-GB" sz="2800" b="1" dirty="0">
              <a:solidFill>
                <a:srgbClr val="00ABB5"/>
              </a:solidFill>
            </a:endParaRPr>
          </a:p>
          <a:p>
            <a:pPr>
              <a:defRPr/>
            </a:pPr>
            <a:endParaRPr lang="en-GB" sz="2800" b="1" dirty="0">
              <a:solidFill>
                <a:srgbClr val="00ABB5"/>
              </a:solidFill>
            </a:endParaRPr>
          </a:p>
          <a:p>
            <a:pPr marL="457200" lvl="1" indent="0">
              <a:buNone/>
              <a:defRPr/>
            </a:pPr>
            <a:endParaRPr lang="en-GB" sz="2400" b="1" dirty="0">
              <a:solidFill>
                <a:srgbClr val="00ABB5"/>
              </a:solidFill>
            </a:endParaRPr>
          </a:p>
          <a:p>
            <a:pPr>
              <a:defRPr/>
            </a:pPr>
            <a:endParaRPr lang="en-GB" sz="2400" b="1" dirty="0">
              <a:solidFill>
                <a:srgbClr val="00ABB5"/>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Tree>
    <p:extLst>
      <p:ext uri="{BB962C8B-B14F-4D97-AF65-F5344CB8AC3E}">
        <p14:creationId xmlns:p14="http://schemas.microsoft.com/office/powerpoint/2010/main" val="8197551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Secondary schools in Scotland</a:t>
            </a:r>
            <a:endParaRPr lang="en-GB" dirty="0"/>
          </a:p>
        </p:txBody>
      </p:sp>
      <p:sp>
        <p:nvSpPr>
          <p:cNvPr id="5" name="Content Placeholder 4"/>
          <p:cNvSpPr>
            <a:spLocks noGrp="1"/>
          </p:cNvSpPr>
          <p:nvPr>
            <p:ph idx="1"/>
          </p:nvPr>
        </p:nvSpPr>
        <p:spPr/>
        <p:txBody>
          <a:bodyPr/>
          <a:lstStyle/>
          <a:p>
            <a:r>
              <a:rPr lang="en-GB" sz="2800" b="1" dirty="0" smtClean="0">
                <a:solidFill>
                  <a:srgbClr val="00ABB5"/>
                </a:solidFill>
              </a:rPr>
              <a:t>Number: 340</a:t>
            </a:r>
          </a:p>
          <a:p>
            <a:r>
              <a:rPr lang="en-GB" sz="2800" b="1" dirty="0" smtClean="0">
                <a:solidFill>
                  <a:srgbClr val="00ABB5"/>
                </a:solidFill>
              </a:rPr>
              <a:t>Locations: Urban, Rural, Islands</a:t>
            </a:r>
          </a:p>
          <a:p>
            <a:r>
              <a:rPr lang="en-GB" sz="2800" b="1" dirty="0" smtClean="0">
                <a:solidFill>
                  <a:srgbClr val="00ABB5"/>
                </a:solidFill>
              </a:rPr>
              <a:t>Roll: varies from under 100 to 2,000 </a:t>
            </a:r>
          </a:p>
          <a:p>
            <a:endParaRPr lang="en-GB" dirty="0"/>
          </a:p>
        </p:txBody>
      </p:sp>
    </p:spTree>
    <p:extLst>
      <p:ext uri="{BB962C8B-B14F-4D97-AF65-F5344CB8AC3E}">
        <p14:creationId xmlns:p14="http://schemas.microsoft.com/office/powerpoint/2010/main" val="37863445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9" y="5840541"/>
            <a:ext cx="12263839" cy="1026730"/>
          </a:xfrm>
          <a:prstGeom prst="rect">
            <a:avLst/>
          </a:prstGeom>
        </p:spPr>
      </p:pic>
      <p:sp>
        <p:nvSpPr>
          <p:cNvPr id="2" name="Title 1"/>
          <p:cNvSpPr>
            <a:spLocks noGrp="1"/>
          </p:cNvSpPr>
          <p:nvPr>
            <p:ph type="title"/>
          </p:nvPr>
        </p:nvSpPr>
        <p:spPr/>
        <p:txBody>
          <a:bodyPr/>
          <a:lstStyle/>
          <a:p>
            <a:pPr algn="ctr"/>
            <a:r>
              <a:rPr lang="en-GB" sz="3600" dirty="0" smtClean="0"/>
              <a:t/>
            </a:r>
            <a:br>
              <a:rPr lang="en-GB" sz="3600" dirty="0" smtClean="0"/>
            </a:br>
            <a:r>
              <a:rPr lang="en-GB" sz="3600" dirty="0"/>
              <a:t/>
            </a:r>
            <a:br>
              <a:rPr lang="en-GB" sz="3600" dirty="0"/>
            </a:br>
            <a:r>
              <a:rPr lang="en-GB" sz="3200" dirty="0"/>
              <a:t>Attainment in Secondary Schools</a:t>
            </a:r>
            <a:r>
              <a:rPr lang="en-GB" sz="3200" dirty="0">
                <a:solidFill>
                  <a:srgbClr val="B3D236"/>
                </a:solidFill>
              </a:rPr>
              <a:t/>
            </a:r>
            <a:br>
              <a:rPr lang="en-GB" sz="3200" dirty="0">
                <a:solidFill>
                  <a:srgbClr val="B3D236"/>
                </a:solidFill>
              </a:rPr>
            </a:br>
            <a:r>
              <a:rPr lang="en-GB" sz="3600" dirty="0">
                <a:solidFill>
                  <a:srgbClr val="B3D236"/>
                </a:solidFill>
              </a:rPr>
              <a:t> </a:t>
            </a:r>
            <a:r>
              <a:rPr lang="en-GB" sz="3600" dirty="0"/>
              <a:t/>
            </a:r>
            <a:br>
              <a:rPr lang="en-GB" sz="3600" dirty="0"/>
            </a:br>
            <a:endParaRPr lang="en-GB" sz="3600" dirty="0">
              <a:solidFill>
                <a:srgbClr val="B3D236"/>
              </a:solidFill>
            </a:endParaRPr>
          </a:p>
        </p:txBody>
      </p:sp>
      <p:sp>
        <p:nvSpPr>
          <p:cNvPr id="3" name="Content Placeholder 2"/>
          <p:cNvSpPr>
            <a:spLocks noGrp="1"/>
          </p:cNvSpPr>
          <p:nvPr>
            <p:ph idx="1"/>
          </p:nvPr>
        </p:nvSpPr>
        <p:spPr/>
        <p:txBody>
          <a:bodyPr/>
          <a:lstStyle/>
          <a:p>
            <a:pPr>
              <a:defRPr/>
            </a:pPr>
            <a:r>
              <a:rPr lang="en-GB" sz="3200" b="1" dirty="0" smtClean="0">
                <a:solidFill>
                  <a:srgbClr val="00ABB5"/>
                </a:solidFill>
              </a:rPr>
              <a:t>BGE</a:t>
            </a:r>
            <a:endParaRPr lang="en-GB" sz="3200" dirty="0" smtClean="0">
              <a:solidFill>
                <a:srgbClr val="00ABB5"/>
              </a:solidFill>
            </a:endParaRPr>
          </a:p>
          <a:p>
            <a:pPr marL="457200" indent="-457200">
              <a:buFont typeface="Arial" panose="020B0604020202020204" pitchFamily="34" charset="0"/>
              <a:buChar char="•"/>
              <a:defRPr/>
            </a:pPr>
            <a:r>
              <a:rPr lang="en-GB" sz="3200" dirty="0" smtClean="0">
                <a:solidFill>
                  <a:srgbClr val="00ABB5"/>
                </a:solidFill>
              </a:rPr>
              <a:t>Curriculum for Excellence “levels”</a:t>
            </a:r>
          </a:p>
          <a:p>
            <a:pPr>
              <a:defRPr/>
            </a:pPr>
            <a:r>
              <a:rPr lang="en-GB" sz="3200" b="1" dirty="0" smtClean="0">
                <a:solidFill>
                  <a:srgbClr val="00ABB5"/>
                </a:solidFill>
              </a:rPr>
              <a:t>Senior Phase</a:t>
            </a:r>
          </a:p>
          <a:p>
            <a:pPr marL="457200" indent="-457200">
              <a:buFont typeface="Arial" panose="020B0604020202020204" pitchFamily="34" charset="0"/>
              <a:buChar char="•"/>
              <a:defRPr/>
            </a:pPr>
            <a:r>
              <a:rPr lang="en-GB" sz="3200" dirty="0" smtClean="0">
                <a:solidFill>
                  <a:srgbClr val="00ABB5"/>
                </a:solidFill>
              </a:rPr>
              <a:t>Qualifications</a:t>
            </a:r>
          </a:p>
          <a:p>
            <a:pPr marL="457200" indent="-457200">
              <a:buFont typeface="Arial" panose="020B0604020202020204" pitchFamily="34" charset="0"/>
              <a:buChar char="•"/>
              <a:defRPr/>
            </a:pPr>
            <a:r>
              <a:rPr lang="en-GB" sz="3200" dirty="0" smtClean="0">
                <a:solidFill>
                  <a:srgbClr val="00ABB5"/>
                </a:solidFill>
              </a:rPr>
              <a:t>Insight (a Scottish Government benchmarking tool)</a:t>
            </a: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Tree>
    <p:extLst>
      <p:ext uri="{BB962C8B-B14F-4D97-AF65-F5344CB8AC3E}">
        <p14:creationId xmlns:p14="http://schemas.microsoft.com/office/powerpoint/2010/main" val="19479585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2431" y="449263"/>
            <a:ext cx="10836972" cy="711200"/>
          </a:xfrm>
        </p:spPr>
        <p:txBody>
          <a:bodyPr/>
          <a:lstStyle/>
          <a:p>
            <a:r>
              <a:rPr lang="en-GB" dirty="0" smtClean="0"/>
              <a:t>Senior phase attainment</a:t>
            </a:r>
            <a:endParaRPr lang="en-GB" dirty="0"/>
          </a:p>
        </p:txBody>
      </p:sp>
      <p:sp>
        <p:nvSpPr>
          <p:cNvPr id="5" name="Content Placeholder 4"/>
          <p:cNvSpPr>
            <a:spLocks noGrp="1"/>
          </p:cNvSpPr>
          <p:nvPr>
            <p:ph idx="1"/>
          </p:nvPr>
        </p:nvSpPr>
        <p:spPr>
          <a:xfrm>
            <a:off x="411480" y="1277938"/>
            <a:ext cx="10817923" cy="4848542"/>
          </a:xfrm>
        </p:spPr>
        <p:txBody>
          <a:bodyPr/>
          <a:lstStyle/>
          <a:p>
            <a:pPr marL="342900" indent="-342900">
              <a:buFont typeface="Arial" panose="020B0604020202020204" pitchFamily="34" charset="0"/>
              <a:buChar char="•"/>
            </a:pPr>
            <a:r>
              <a:rPr lang="en-GB" sz="2800" b="1" dirty="0" smtClean="0">
                <a:solidFill>
                  <a:srgbClr val="00ABB5"/>
                </a:solidFill>
              </a:rPr>
              <a:t>It is what you leave school with that matters</a:t>
            </a:r>
          </a:p>
          <a:p>
            <a:pPr marL="342900" indent="-342900">
              <a:buFont typeface="Arial" panose="020B0604020202020204" pitchFamily="34" charset="0"/>
              <a:buChar char="•"/>
            </a:pPr>
            <a:r>
              <a:rPr lang="en-GB" sz="2800" b="1" dirty="0" smtClean="0">
                <a:solidFill>
                  <a:srgbClr val="00ABB5"/>
                </a:solidFill>
              </a:rPr>
              <a:t>How schools “benchmark” themselves</a:t>
            </a:r>
          </a:p>
          <a:p>
            <a:pPr marL="1085850" lvl="1" indent="-342900">
              <a:buFont typeface="Arial" panose="020B0604020202020204" pitchFamily="34" charset="0"/>
              <a:buChar char="•"/>
            </a:pPr>
            <a:r>
              <a:rPr lang="en-GB" sz="2800" b="1" dirty="0" smtClean="0">
                <a:solidFill>
                  <a:srgbClr val="00ABB5"/>
                </a:solidFill>
              </a:rPr>
              <a:t>Virtual Comparator</a:t>
            </a:r>
          </a:p>
          <a:p>
            <a:pPr marL="1085850" lvl="1" indent="-342900">
              <a:buFont typeface="Arial" panose="020B0604020202020204" pitchFamily="34" charset="0"/>
              <a:buChar char="•"/>
            </a:pPr>
            <a:r>
              <a:rPr lang="en-GB" sz="2800" b="1" dirty="0" smtClean="0">
                <a:solidFill>
                  <a:srgbClr val="00ABB5"/>
                </a:solidFill>
              </a:rPr>
              <a:t>Dashboard</a:t>
            </a:r>
          </a:p>
          <a:p>
            <a:pPr marL="1085850" lvl="1" indent="-342900">
              <a:buFont typeface="Arial" panose="020B0604020202020204" pitchFamily="34" charset="0"/>
              <a:buChar char="•"/>
            </a:pPr>
            <a:r>
              <a:rPr lang="en-GB" sz="2800" b="1" dirty="0" smtClean="0">
                <a:solidFill>
                  <a:srgbClr val="00ABB5"/>
                </a:solidFill>
              </a:rPr>
              <a:t>Destination on leaving</a:t>
            </a:r>
          </a:p>
          <a:p>
            <a:pPr marL="1085850" lvl="1" indent="-342900">
              <a:buFont typeface="Arial" panose="020B0604020202020204" pitchFamily="34" charset="0"/>
              <a:buChar char="•"/>
            </a:pPr>
            <a:r>
              <a:rPr lang="en-GB" sz="2800" b="1" dirty="0" smtClean="0">
                <a:solidFill>
                  <a:srgbClr val="00ABB5"/>
                </a:solidFill>
              </a:rPr>
              <a:t>20:60:20</a:t>
            </a:r>
          </a:p>
          <a:p>
            <a:pPr marL="1085850" lvl="1" indent="-342900">
              <a:buFont typeface="Arial" panose="020B0604020202020204" pitchFamily="34" charset="0"/>
              <a:buChar char="•"/>
            </a:pPr>
            <a:r>
              <a:rPr lang="en-GB" sz="2800" b="1" dirty="0" smtClean="0">
                <a:solidFill>
                  <a:srgbClr val="00ABB5"/>
                </a:solidFill>
              </a:rPr>
              <a:t>Scottish Index of Multiple Deprivation</a:t>
            </a:r>
          </a:p>
          <a:p>
            <a:pPr marL="1085850" lvl="1" indent="-342900">
              <a:buFont typeface="Arial" panose="020B0604020202020204" pitchFamily="34" charset="0"/>
              <a:buChar char="•"/>
            </a:pPr>
            <a:r>
              <a:rPr lang="en-GB" sz="2800" b="1" dirty="0" smtClean="0">
                <a:solidFill>
                  <a:srgbClr val="00ABB5"/>
                </a:solidFill>
              </a:rPr>
              <a:t>Literacy and numeracy</a:t>
            </a:r>
          </a:p>
          <a:p>
            <a:pPr marL="1085850" lvl="1" indent="-342900">
              <a:buFont typeface="Arial" panose="020B0604020202020204" pitchFamily="34" charset="0"/>
              <a:buChar char="•"/>
            </a:pPr>
            <a:r>
              <a:rPr lang="en-GB" sz="2800" b="1" dirty="0" smtClean="0">
                <a:solidFill>
                  <a:srgbClr val="00ABB5"/>
                </a:solidFill>
              </a:rPr>
              <a:t>How many and at what level</a:t>
            </a:r>
          </a:p>
          <a:p>
            <a:endParaRPr lang="en-GB" dirty="0" smtClean="0"/>
          </a:p>
          <a:p>
            <a:endParaRPr lang="en-GB" dirty="0"/>
          </a:p>
          <a:p>
            <a:endParaRPr lang="en-GB" dirty="0"/>
          </a:p>
        </p:txBody>
      </p:sp>
    </p:spTree>
    <p:extLst>
      <p:ext uri="{BB962C8B-B14F-4D97-AF65-F5344CB8AC3E}">
        <p14:creationId xmlns:p14="http://schemas.microsoft.com/office/powerpoint/2010/main" val="30167796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Dashboard</a:t>
            </a:r>
            <a:endParaRPr lang="en-GB" dirty="0"/>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1587972"/>
            <a:ext cx="1107440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99562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Scottish Qualifications Framework (SCQF)</a:t>
            </a:r>
            <a:endParaRPr lang="en-GB" dirty="0"/>
          </a:p>
        </p:txBody>
      </p:sp>
      <p:sp>
        <p:nvSpPr>
          <p:cNvPr id="5" name="Content Placeholder 4"/>
          <p:cNvSpPr>
            <a:spLocks noGrp="1"/>
          </p:cNvSpPr>
          <p:nvPr>
            <p:ph idx="1"/>
          </p:nvPr>
        </p:nvSpPr>
        <p:spPr/>
        <p:txBody>
          <a:bodyPr/>
          <a:lstStyle/>
          <a:p>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1549399"/>
            <a:ext cx="9347200" cy="747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18908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9018" y="440796"/>
            <a:ext cx="10836972" cy="711200"/>
          </a:xfrm>
        </p:spPr>
        <p:txBody>
          <a:bodyPr/>
          <a:lstStyle/>
          <a:p>
            <a:r>
              <a:rPr lang="en-GB" dirty="0" smtClean="0"/>
              <a:t>Virtual Comparator</a:t>
            </a:r>
            <a:endParaRPr lang="en-GB" dirty="0"/>
          </a:p>
        </p:txBody>
      </p:sp>
      <p:sp>
        <p:nvSpPr>
          <p:cNvPr id="5" name="Content Placeholder 4"/>
          <p:cNvSpPr>
            <a:spLocks noGrp="1"/>
          </p:cNvSpPr>
          <p:nvPr>
            <p:ph idx="1"/>
          </p:nvPr>
        </p:nvSpPr>
        <p:spPr>
          <a:xfrm>
            <a:off x="618067" y="1176337"/>
            <a:ext cx="10817923" cy="4834995"/>
          </a:xfrm>
        </p:spPr>
        <p:txBody>
          <a:bodyPr/>
          <a:lstStyle/>
          <a:p>
            <a:r>
              <a:rPr lang="en-GB" sz="2400" b="1" dirty="0">
                <a:solidFill>
                  <a:srgbClr val="00ABB5"/>
                </a:solidFill>
              </a:rPr>
              <a:t>For </a:t>
            </a:r>
            <a:r>
              <a:rPr lang="en-GB" sz="2400" b="1" dirty="0">
                <a:solidFill>
                  <a:srgbClr val="FF0000"/>
                </a:solidFill>
              </a:rPr>
              <a:t>each pupil</a:t>
            </a:r>
            <a:r>
              <a:rPr lang="en-GB" sz="2400" b="1" dirty="0">
                <a:solidFill>
                  <a:srgbClr val="00ABB5"/>
                </a:solidFill>
              </a:rPr>
              <a:t> in the </a:t>
            </a:r>
            <a:r>
              <a:rPr lang="en-GB" sz="2400" b="1" dirty="0" smtClean="0">
                <a:solidFill>
                  <a:srgbClr val="00ABB5"/>
                </a:solidFill>
              </a:rPr>
              <a:t>year group </a:t>
            </a:r>
            <a:r>
              <a:rPr lang="en-GB" sz="2400" b="1" dirty="0" smtClean="0">
                <a:solidFill>
                  <a:srgbClr val="FF0000"/>
                </a:solidFill>
              </a:rPr>
              <a:t>10 </a:t>
            </a:r>
            <a:r>
              <a:rPr lang="en-GB" sz="2400" b="1" dirty="0">
                <a:solidFill>
                  <a:srgbClr val="FF0000"/>
                </a:solidFill>
              </a:rPr>
              <a:t>matching pupils</a:t>
            </a:r>
            <a:r>
              <a:rPr lang="en-GB" sz="2400" b="1" dirty="0">
                <a:solidFill>
                  <a:srgbClr val="00ABB5"/>
                </a:solidFill>
              </a:rPr>
              <a:t> are randomly selected </a:t>
            </a:r>
            <a:r>
              <a:rPr lang="en-GB" sz="2400" b="1" dirty="0" smtClean="0">
                <a:solidFill>
                  <a:srgbClr val="00ABB5"/>
                </a:solidFill>
              </a:rPr>
              <a:t>from </a:t>
            </a:r>
            <a:r>
              <a:rPr lang="en-GB" sz="2400" b="1" dirty="0">
                <a:solidFill>
                  <a:srgbClr val="00ABB5"/>
                </a:solidFill>
              </a:rPr>
              <a:t>other local authorities based on the following characteristics: </a:t>
            </a:r>
          </a:p>
          <a:p>
            <a:pPr marL="342900" indent="-342900">
              <a:buFont typeface="Arial" panose="020B0604020202020204" pitchFamily="34" charset="0"/>
              <a:buChar char="•"/>
            </a:pPr>
            <a:r>
              <a:rPr lang="en-GB" sz="2400" b="1" dirty="0">
                <a:solidFill>
                  <a:srgbClr val="00ABB5"/>
                </a:solidFill>
              </a:rPr>
              <a:t>Gender </a:t>
            </a:r>
          </a:p>
          <a:p>
            <a:pPr marL="342900" indent="-342900">
              <a:buFont typeface="Arial" panose="020B0604020202020204" pitchFamily="34" charset="0"/>
              <a:buChar char="•"/>
            </a:pPr>
            <a:r>
              <a:rPr lang="en-GB" sz="2400" b="1" dirty="0">
                <a:solidFill>
                  <a:srgbClr val="00ABB5"/>
                </a:solidFill>
              </a:rPr>
              <a:t>Additional support </a:t>
            </a:r>
            <a:r>
              <a:rPr lang="en-GB" sz="2400" b="1" dirty="0" smtClean="0">
                <a:solidFill>
                  <a:srgbClr val="00ABB5"/>
                </a:solidFill>
              </a:rPr>
              <a:t>needs </a:t>
            </a:r>
            <a:endParaRPr lang="en-GB" sz="2400" b="1" dirty="0">
              <a:solidFill>
                <a:srgbClr val="00ABB5"/>
              </a:solidFill>
            </a:endParaRPr>
          </a:p>
          <a:p>
            <a:pPr lvl="1"/>
            <a:r>
              <a:rPr lang="en-GB" dirty="0">
                <a:solidFill>
                  <a:srgbClr val="00ABB5"/>
                </a:solidFill>
              </a:rPr>
              <a:t>No additional support needs</a:t>
            </a:r>
          </a:p>
          <a:p>
            <a:pPr lvl="1"/>
            <a:r>
              <a:rPr lang="en-GB" dirty="0">
                <a:solidFill>
                  <a:srgbClr val="00ABB5"/>
                </a:solidFill>
              </a:rPr>
              <a:t>Additional support needs but spend 80% or more of their time in mainstream education</a:t>
            </a:r>
          </a:p>
          <a:p>
            <a:pPr lvl="1"/>
            <a:r>
              <a:rPr lang="en-GB" dirty="0">
                <a:solidFill>
                  <a:srgbClr val="00ABB5"/>
                </a:solidFill>
              </a:rPr>
              <a:t>Additional support needs and spend less than 80% of their time in mainstream </a:t>
            </a:r>
            <a:r>
              <a:rPr lang="en-GB" dirty="0" smtClean="0">
                <a:solidFill>
                  <a:srgbClr val="00ABB5"/>
                </a:solidFill>
              </a:rPr>
              <a:t>education</a:t>
            </a:r>
          </a:p>
          <a:p>
            <a:pPr marL="342900" indent="-342900">
              <a:buFont typeface="Arial" panose="020B0604020202020204" pitchFamily="34" charset="0"/>
              <a:buChar char="•"/>
            </a:pPr>
            <a:r>
              <a:rPr lang="en-GB" sz="2400" b="1" dirty="0" smtClean="0">
                <a:solidFill>
                  <a:srgbClr val="00ABB5"/>
                </a:solidFill>
              </a:rPr>
              <a:t>Stage of leaving /stage of qualification</a:t>
            </a:r>
          </a:p>
          <a:p>
            <a:pPr marL="342900" indent="-342900">
              <a:buFont typeface="Arial" panose="020B0604020202020204" pitchFamily="34" charset="0"/>
              <a:buChar char="•"/>
            </a:pPr>
            <a:r>
              <a:rPr lang="en-GB" sz="2400" b="1" dirty="0" smtClean="0">
                <a:solidFill>
                  <a:srgbClr val="00ABB5"/>
                </a:solidFill>
              </a:rPr>
              <a:t>Scottish </a:t>
            </a:r>
            <a:r>
              <a:rPr lang="en-GB" sz="2400" b="1" dirty="0">
                <a:solidFill>
                  <a:srgbClr val="00ABB5"/>
                </a:solidFill>
              </a:rPr>
              <a:t>Index of Multiple </a:t>
            </a:r>
            <a:r>
              <a:rPr lang="en-GB" sz="2400" b="1" dirty="0" smtClean="0">
                <a:solidFill>
                  <a:srgbClr val="00ABB5"/>
                </a:solidFill>
              </a:rPr>
              <a:t>Deprivation. </a:t>
            </a:r>
            <a:endParaRPr lang="en-GB" sz="2400" b="1" dirty="0">
              <a:solidFill>
                <a:srgbClr val="00ABB5"/>
              </a:solidFill>
            </a:endParaRPr>
          </a:p>
          <a:p>
            <a:endParaRPr lang="en-GB" dirty="0"/>
          </a:p>
        </p:txBody>
      </p:sp>
    </p:spTree>
    <p:extLst>
      <p:ext uri="{BB962C8B-B14F-4D97-AF65-F5344CB8AC3E}">
        <p14:creationId xmlns:p14="http://schemas.microsoft.com/office/powerpoint/2010/main" val="28091012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8151" y="357823"/>
            <a:ext cx="10836972" cy="711200"/>
          </a:xfrm>
        </p:spPr>
        <p:txBody>
          <a:bodyPr/>
          <a:lstStyle/>
          <a:p>
            <a:r>
              <a:rPr lang="en-GB" dirty="0" smtClean="0"/>
              <a:t>HMI – use a Statistical Summary Report (SSR)</a:t>
            </a:r>
            <a:endParaRPr lang="en-GB"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0561" y="1253261"/>
            <a:ext cx="3505200" cy="493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p:cNvSpPr>
            <a:spLocks noChangeArrowheads="1"/>
          </p:cNvSpPr>
          <p:nvPr/>
        </p:nvSpPr>
        <p:spPr bwMode="auto">
          <a:xfrm>
            <a:off x="0" y="-48399"/>
            <a:ext cx="27122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 pos="914400" algn="r"/>
                <a:tab pos="1371600" algn="r"/>
                <a:tab pos="1828800" algn="r"/>
                <a:tab pos="2971800" algn="r"/>
                <a:tab pos="3429000" algn="r"/>
                <a:tab pos="5715000" algn="r"/>
              </a:tabLst>
              <a:defRPr>
                <a:solidFill>
                  <a:schemeClr val="tx1"/>
                </a:solidFill>
                <a:latin typeface="Arial" pitchFamily="34" charset="0"/>
                <a:cs typeface="Arial" pitchFamily="34" charset="0"/>
              </a:defRPr>
            </a:lvl1pPr>
            <a:lvl2pPr fontAlgn="base">
              <a:spcBef>
                <a:spcPct val="0"/>
              </a:spcBef>
              <a:spcAft>
                <a:spcPct val="0"/>
              </a:spcAft>
              <a:tabLst>
                <a:tab pos="457200" algn="l"/>
                <a:tab pos="914400" algn="r"/>
                <a:tab pos="1371600" algn="r"/>
                <a:tab pos="1828800" algn="r"/>
                <a:tab pos="2971800" algn="r"/>
                <a:tab pos="3429000" algn="r"/>
                <a:tab pos="5715000" algn="r"/>
              </a:tabLst>
              <a:defRPr>
                <a:solidFill>
                  <a:schemeClr val="tx1"/>
                </a:solidFill>
                <a:latin typeface="Arial" pitchFamily="34" charset="0"/>
                <a:cs typeface="Arial" pitchFamily="34" charset="0"/>
              </a:defRPr>
            </a:lvl2pPr>
            <a:lvl3pPr fontAlgn="base">
              <a:spcBef>
                <a:spcPct val="0"/>
              </a:spcBef>
              <a:spcAft>
                <a:spcPct val="0"/>
              </a:spcAft>
              <a:tabLst>
                <a:tab pos="457200" algn="l"/>
                <a:tab pos="914400" algn="r"/>
                <a:tab pos="1371600" algn="r"/>
                <a:tab pos="1828800" algn="r"/>
                <a:tab pos="2971800" algn="r"/>
                <a:tab pos="3429000" algn="r"/>
                <a:tab pos="5715000" algn="r"/>
              </a:tabLst>
              <a:defRPr>
                <a:solidFill>
                  <a:schemeClr val="tx1"/>
                </a:solidFill>
                <a:latin typeface="Arial" pitchFamily="34" charset="0"/>
                <a:cs typeface="Arial" pitchFamily="34" charset="0"/>
              </a:defRPr>
            </a:lvl3pPr>
            <a:lvl4pPr fontAlgn="base">
              <a:spcBef>
                <a:spcPct val="0"/>
              </a:spcBef>
              <a:spcAft>
                <a:spcPct val="0"/>
              </a:spcAft>
              <a:tabLst>
                <a:tab pos="457200" algn="l"/>
                <a:tab pos="914400" algn="r"/>
                <a:tab pos="1371600" algn="r"/>
                <a:tab pos="1828800" algn="r"/>
                <a:tab pos="2971800" algn="r"/>
                <a:tab pos="3429000" algn="r"/>
                <a:tab pos="5715000" algn="r"/>
              </a:tabLst>
              <a:defRPr>
                <a:solidFill>
                  <a:schemeClr val="tx1"/>
                </a:solidFill>
                <a:latin typeface="Arial" pitchFamily="34" charset="0"/>
                <a:cs typeface="Arial" pitchFamily="34" charset="0"/>
              </a:defRPr>
            </a:lvl4pPr>
            <a:lvl5pPr fontAlgn="base">
              <a:spcBef>
                <a:spcPct val="0"/>
              </a:spcBef>
              <a:spcAft>
                <a:spcPct val="0"/>
              </a:spcAft>
              <a:tabLst>
                <a:tab pos="457200" algn="l"/>
                <a:tab pos="914400" algn="r"/>
                <a:tab pos="1371600" algn="r"/>
                <a:tab pos="1828800" algn="r"/>
                <a:tab pos="2971800" algn="r"/>
                <a:tab pos="3429000" algn="r"/>
                <a:tab pos="5715000" algn="r"/>
              </a:tabLst>
              <a:defRPr>
                <a:solidFill>
                  <a:schemeClr val="tx1"/>
                </a:solidFill>
                <a:latin typeface="Arial" pitchFamily="34" charset="0"/>
                <a:cs typeface="Arial" pitchFamily="34" charset="0"/>
              </a:defRPr>
            </a:lvl5pPr>
            <a:lvl6pPr fontAlgn="base">
              <a:spcBef>
                <a:spcPct val="0"/>
              </a:spcBef>
              <a:spcAft>
                <a:spcPct val="0"/>
              </a:spcAft>
              <a:tabLst>
                <a:tab pos="457200" algn="l"/>
                <a:tab pos="914400" algn="r"/>
                <a:tab pos="1371600" algn="r"/>
                <a:tab pos="1828800" algn="r"/>
                <a:tab pos="2971800" algn="r"/>
                <a:tab pos="3429000" algn="r"/>
                <a:tab pos="5715000" algn="r"/>
              </a:tabLst>
              <a:defRPr>
                <a:solidFill>
                  <a:schemeClr val="tx1"/>
                </a:solidFill>
                <a:latin typeface="Arial" pitchFamily="34" charset="0"/>
                <a:cs typeface="Arial" pitchFamily="34" charset="0"/>
              </a:defRPr>
            </a:lvl6pPr>
            <a:lvl7pPr fontAlgn="base">
              <a:spcBef>
                <a:spcPct val="0"/>
              </a:spcBef>
              <a:spcAft>
                <a:spcPct val="0"/>
              </a:spcAft>
              <a:tabLst>
                <a:tab pos="457200" algn="l"/>
                <a:tab pos="914400" algn="r"/>
                <a:tab pos="1371600" algn="r"/>
                <a:tab pos="1828800" algn="r"/>
                <a:tab pos="2971800" algn="r"/>
                <a:tab pos="3429000" algn="r"/>
                <a:tab pos="5715000" algn="r"/>
              </a:tabLst>
              <a:defRPr>
                <a:solidFill>
                  <a:schemeClr val="tx1"/>
                </a:solidFill>
                <a:latin typeface="Arial" pitchFamily="34" charset="0"/>
                <a:cs typeface="Arial" pitchFamily="34" charset="0"/>
              </a:defRPr>
            </a:lvl7pPr>
            <a:lvl8pPr fontAlgn="base">
              <a:spcBef>
                <a:spcPct val="0"/>
              </a:spcBef>
              <a:spcAft>
                <a:spcPct val="0"/>
              </a:spcAft>
              <a:tabLst>
                <a:tab pos="457200" algn="l"/>
                <a:tab pos="914400" algn="r"/>
                <a:tab pos="1371600" algn="r"/>
                <a:tab pos="1828800" algn="r"/>
                <a:tab pos="2971800" algn="r"/>
                <a:tab pos="3429000" algn="r"/>
                <a:tab pos="5715000" algn="r"/>
              </a:tabLst>
              <a:defRPr>
                <a:solidFill>
                  <a:schemeClr val="tx1"/>
                </a:solidFill>
                <a:latin typeface="Arial" pitchFamily="34" charset="0"/>
                <a:cs typeface="Arial" pitchFamily="34" charset="0"/>
              </a:defRPr>
            </a:lvl8pPr>
            <a:lvl9pPr fontAlgn="base">
              <a:spcBef>
                <a:spcPct val="0"/>
              </a:spcBef>
              <a:spcAft>
                <a:spcPct val="0"/>
              </a:spcAft>
              <a:tabLst>
                <a:tab pos="457200" algn="l"/>
                <a:tab pos="914400" algn="r"/>
                <a:tab pos="1371600" algn="r"/>
                <a:tab pos="1828800" algn="r"/>
                <a:tab pos="2971800" algn="r"/>
                <a:tab pos="3429000" algn="r"/>
                <a:tab pos="5715000" algn="r"/>
              </a:tabLs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r"/>
                <a:tab pos="1371600" algn="r"/>
                <a:tab pos="1828800" algn="r"/>
                <a:tab pos="2971800" algn="r"/>
                <a:tab pos="3429000" algn="r"/>
                <a:tab pos="5715000" algn="r"/>
              </a:tabLst>
            </a:pPr>
            <a:r>
              <a:rPr kumimoji="0" lang="en-GB"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GB" alt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r"/>
                <a:tab pos="1371600" algn="r"/>
                <a:tab pos="1828800" algn="r"/>
                <a:tab pos="2971800" algn="r"/>
                <a:tab pos="3429000" algn="r"/>
                <a:tab pos="5715000" algn="r"/>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3"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3920" y="1569720"/>
            <a:ext cx="5463988" cy="3505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4343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 pos="914400" algn="r"/>
                <a:tab pos="1371600" algn="r"/>
                <a:tab pos="1828800" algn="r"/>
                <a:tab pos="2971800" algn="r"/>
                <a:tab pos="3429000" algn="r"/>
                <a:tab pos="5715000" algn="r"/>
              </a:tabLst>
              <a:defRPr>
                <a:solidFill>
                  <a:schemeClr val="tx1"/>
                </a:solidFill>
                <a:latin typeface="Arial" pitchFamily="34" charset="0"/>
                <a:cs typeface="Arial" pitchFamily="34" charset="0"/>
              </a:defRPr>
            </a:lvl1pPr>
            <a:lvl2pPr fontAlgn="base">
              <a:spcBef>
                <a:spcPct val="0"/>
              </a:spcBef>
              <a:spcAft>
                <a:spcPct val="0"/>
              </a:spcAft>
              <a:tabLst>
                <a:tab pos="457200" algn="l"/>
                <a:tab pos="914400" algn="r"/>
                <a:tab pos="1371600" algn="r"/>
                <a:tab pos="1828800" algn="r"/>
                <a:tab pos="2971800" algn="r"/>
                <a:tab pos="3429000" algn="r"/>
                <a:tab pos="5715000" algn="r"/>
              </a:tabLst>
              <a:defRPr>
                <a:solidFill>
                  <a:schemeClr val="tx1"/>
                </a:solidFill>
                <a:latin typeface="Arial" pitchFamily="34" charset="0"/>
                <a:cs typeface="Arial" pitchFamily="34" charset="0"/>
              </a:defRPr>
            </a:lvl2pPr>
            <a:lvl3pPr fontAlgn="base">
              <a:spcBef>
                <a:spcPct val="0"/>
              </a:spcBef>
              <a:spcAft>
                <a:spcPct val="0"/>
              </a:spcAft>
              <a:tabLst>
                <a:tab pos="457200" algn="l"/>
                <a:tab pos="914400" algn="r"/>
                <a:tab pos="1371600" algn="r"/>
                <a:tab pos="1828800" algn="r"/>
                <a:tab pos="2971800" algn="r"/>
                <a:tab pos="3429000" algn="r"/>
                <a:tab pos="5715000" algn="r"/>
              </a:tabLst>
              <a:defRPr>
                <a:solidFill>
                  <a:schemeClr val="tx1"/>
                </a:solidFill>
                <a:latin typeface="Arial" pitchFamily="34" charset="0"/>
                <a:cs typeface="Arial" pitchFamily="34" charset="0"/>
              </a:defRPr>
            </a:lvl3pPr>
            <a:lvl4pPr fontAlgn="base">
              <a:spcBef>
                <a:spcPct val="0"/>
              </a:spcBef>
              <a:spcAft>
                <a:spcPct val="0"/>
              </a:spcAft>
              <a:tabLst>
                <a:tab pos="457200" algn="l"/>
                <a:tab pos="914400" algn="r"/>
                <a:tab pos="1371600" algn="r"/>
                <a:tab pos="1828800" algn="r"/>
                <a:tab pos="2971800" algn="r"/>
                <a:tab pos="3429000" algn="r"/>
                <a:tab pos="5715000" algn="r"/>
              </a:tabLst>
              <a:defRPr>
                <a:solidFill>
                  <a:schemeClr val="tx1"/>
                </a:solidFill>
                <a:latin typeface="Arial" pitchFamily="34" charset="0"/>
                <a:cs typeface="Arial" pitchFamily="34" charset="0"/>
              </a:defRPr>
            </a:lvl4pPr>
            <a:lvl5pPr fontAlgn="base">
              <a:spcBef>
                <a:spcPct val="0"/>
              </a:spcBef>
              <a:spcAft>
                <a:spcPct val="0"/>
              </a:spcAft>
              <a:tabLst>
                <a:tab pos="457200" algn="l"/>
                <a:tab pos="914400" algn="r"/>
                <a:tab pos="1371600" algn="r"/>
                <a:tab pos="1828800" algn="r"/>
                <a:tab pos="2971800" algn="r"/>
                <a:tab pos="3429000" algn="r"/>
                <a:tab pos="5715000" algn="r"/>
              </a:tabLst>
              <a:defRPr>
                <a:solidFill>
                  <a:schemeClr val="tx1"/>
                </a:solidFill>
                <a:latin typeface="Arial" pitchFamily="34" charset="0"/>
                <a:cs typeface="Arial" pitchFamily="34" charset="0"/>
              </a:defRPr>
            </a:lvl5pPr>
            <a:lvl6pPr fontAlgn="base">
              <a:spcBef>
                <a:spcPct val="0"/>
              </a:spcBef>
              <a:spcAft>
                <a:spcPct val="0"/>
              </a:spcAft>
              <a:tabLst>
                <a:tab pos="457200" algn="l"/>
                <a:tab pos="914400" algn="r"/>
                <a:tab pos="1371600" algn="r"/>
                <a:tab pos="1828800" algn="r"/>
                <a:tab pos="2971800" algn="r"/>
                <a:tab pos="3429000" algn="r"/>
                <a:tab pos="5715000" algn="r"/>
              </a:tabLst>
              <a:defRPr>
                <a:solidFill>
                  <a:schemeClr val="tx1"/>
                </a:solidFill>
                <a:latin typeface="Arial" pitchFamily="34" charset="0"/>
                <a:cs typeface="Arial" pitchFamily="34" charset="0"/>
              </a:defRPr>
            </a:lvl6pPr>
            <a:lvl7pPr fontAlgn="base">
              <a:spcBef>
                <a:spcPct val="0"/>
              </a:spcBef>
              <a:spcAft>
                <a:spcPct val="0"/>
              </a:spcAft>
              <a:tabLst>
                <a:tab pos="457200" algn="l"/>
                <a:tab pos="914400" algn="r"/>
                <a:tab pos="1371600" algn="r"/>
                <a:tab pos="1828800" algn="r"/>
                <a:tab pos="2971800" algn="r"/>
                <a:tab pos="3429000" algn="r"/>
                <a:tab pos="5715000" algn="r"/>
              </a:tabLst>
              <a:defRPr>
                <a:solidFill>
                  <a:schemeClr val="tx1"/>
                </a:solidFill>
                <a:latin typeface="Arial" pitchFamily="34" charset="0"/>
                <a:cs typeface="Arial" pitchFamily="34" charset="0"/>
              </a:defRPr>
            </a:lvl7pPr>
            <a:lvl8pPr fontAlgn="base">
              <a:spcBef>
                <a:spcPct val="0"/>
              </a:spcBef>
              <a:spcAft>
                <a:spcPct val="0"/>
              </a:spcAft>
              <a:tabLst>
                <a:tab pos="457200" algn="l"/>
                <a:tab pos="914400" algn="r"/>
                <a:tab pos="1371600" algn="r"/>
                <a:tab pos="1828800" algn="r"/>
                <a:tab pos="2971800" algn="r"/>
                <a:tab pos="3429000" algn="r"/>
                <a:tab pos="5715000" algn="r"/>
              </a:tabLst>
              <a:defRPr>
                <a:solidFill>
                  <a:schemeClr val="tx1"/>
                </a:solidFill>
                <a:latin typeface="Arial" pitchFamily="34" charset="0"/>
                <a:cs typeface="Arial" pitchFamily="34" charset="0"/>
              </a:defRPr>
            </a:lvl8pPr>
            <a:lvl9pPr fontAlgn="base">
              <a:spcBef>
                <a:spcPct val="0"/>
              </a:spcBef>
              <a:spcAft>
                <a:spcPct val="0"/>
              </a:spcAft>
              <a:tabLst>
                <a:tab pos="457200" algn="l"/>
                <a:tab pos="914400" algn="r"/>
                <a:tab pos="1371600" algn="r"/>
                <a:tab pos="1828800" algn="r"/>
                <a:tab pos="2971800" algn="r"/>
                <a:tab pos="3429000" algn="r"/>
                <a:tab pos="5715000"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r"/>
                <a:tab pos="1371600" algn="r"/>
                <a:tab pos="1828800" algn="r"/>
                <a:tab pos="2971800" algn="r"/>
                <a:tab pos="3429000" algn="r"/>
                <a:tab pos="5715000" algn="r"/>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602599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SSR  </a:t>
            </a:r>
            <a:endParaRPr lang="en-GB" dirty="0"/>
          </a:p>
        </p:txBody>
      </p:sp>
      <p:sp>
        <p:nvSpPr>
          <p:cNvPr id="5" name="Content Placeholder 4"/>
          <p:cNvSpPr>
            <a:spLocks noGrp="1"/>
          </p:cNvSpPr>
          <p:nvPr>
            <p:ph idx="1"/>
          </p:nvPr>
        </p:nvSpPr>
        <p:spPr>
          <a:xfrm>
            <a:off x="431800" y="1659468"/>
            <a:ext cx="6104467" cy="4724400"/>
          </a:xfrm>
        </p:spPr>
        <p:txBody>
          <a:bodyPr/>
          <a:lstStyle/>
          <a:p>
            <a:pPr marL="342900" indent="-342900">
              <a:buFont typeface="Arial" panose="020B0604020202020204" pitchFamily="34" charset="0"/>
              <a:buChar char="•"/>
            </a:pPr>
            <a:r>
              <a:rPr lang="en-GB" sz="2400" b="1" dirty="0" smtClean="0">
                <a:solidFill>
                  <a:srgbClr val="00ABB5"/>
                </a:solidFill>
              </a:rPr>
              <a:t>Managing inspector gets a day before the inspection to analyse data</a:t>
            </a:r>
          </a:p>
          <a:p>
            <a:pPr marL="342900" indent="-342900">
              <a:buFont typeface="Arial" panose="020B0604020202020204" pitchFamily="34" charset="0"/>
              <a:buChar char="•"/>
            </a:pPr>
            <a:r>
              <a:rPr lang="en-GB" sz="2400" b="1" dirty="0" smtClean="0">
                <a:solidFill>
                  <a:srgbClr val="00ABB5"/>
                </a:solidFill>
              </a:rPr>
              <a:t>Data used as part of evaluation of Q.I. 3.2 </a:t>
            </a:r>
            <a:r>
              <a:rPr lang="en-GB" sz="2400" b="1" dirty="0">
                <a:solidFill>
                  <a:srgbClr val="00ABB5"/>
                </a:solidFill>
              </a:rPr>
              <a:t>Raising attainment and </a:t>
            </a:r>
            <a:r>
              <a:rPr lang="en-GB" sz="2400" b="1" dirty="0" smtClean="0">
                <a:solidFill>
                  <a:srgbClr val="00ABB5"/>
                </a:solidFill>
              </a:rPr>
              <a:t>achievement  </a:t>
            </a:r>
            <a:r>
              <a:rPr lang="en-GB" sz="2400" b="1" u="sng" dirty="0" smtClean="0">
                <a:solidFill>
                  <a:srgbClr val="00ABB5"/>
                </a:solidFill>
              </a:rPr>
              <a:t>after</a:t>
            </a:r>
            <a:r>
              <a:rPr lang="en-GB" sz="2400" b="1" dirty="0" smtClean="0">
                <a:solidFill>
                  <a:srgbClr val="00ABB5"/>
                </a:solidFill>
              </a:rPr>
              <a:t> discussion with school</a:t>
            </a:r>
          </a:p>
          <a:p>
            <a:pPr marL="342900" indent="-342900">
              <a:buFont typeface="Arial" panose="020B0604020202020204" pitchFamily="34" charset="0"/>
              <a:buChar char="•"/>
            </a:pPr>
            <a:r>
              <a:rPr lang="en-GB" sz="2400" b="1" dirty="0" smtClean="0">
                <a:solidFill>
                  <a:srgbClr val="00ABB5"/>
                </a:solidFill>
              </a:rPr>
              <a:t>Schools can be “in line”, “significantly higher”, “significantly lower” than the virtual comparator across the different measures</a:t>
            </a:r>
          </a:p>
          <a:p>
            <a:pPr marL="342900" indent="-342900">
              <a:buFont typeface="Arial" panose="020B0604020202020204" pitchFamily="34" charset="0"/>
              <a:buChar char="•"/>
            </a:pPr>
            <a:endParaRPr lang="en-GB" sz="2400" b="1" dirty="0">
              <a:solidFill>
                <a:srgbClr val="00ABB5"/>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267" y="1831128"/>
            <a:ext cx="5119370" cy="3858473"/>
          </a:xfrm>
          <a:prstGeom prst="rect">
            <a:avLst/>
          </a:prstGeom>
          <a:noFill/>
          <a:ln>
            <a:noFill/>
          </a:ln>
        </p:spPr>
      </p:pic>
    </p:spTree>
    <p:extLst>
      <p:ext uri="{BB962C8B-B14F-4D97-AF65-F5344CB8AC3E}">
        <p14:creationId xmlns:p14="http://schemas.microsoft.com/office/powerpoint/2010/main" val="11955291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Q.I 3.2 Raising attainment and achievement</a:t>
            </a:r>
            <a:endParaRPr lang="en-GB" dirty="0"/>
          </a:p>
        </p:txBody>
      </p:sp>
      <p:sp>
        <p:nvSpPr>
          <p:cNvPr id="5" name="Content Placeholder 4"/>
          <p:cNvSpPr>
            <a:spLocks noGrp="1"/>
          </p:cNvSpPr>
          <p:nvPr>
            <p:ph idx="1"/>
          </p:nvPr>
        </p:nvSpPr>
        <p:spPr/>
        <p:txBody>
          <a:bodyPr/>
          <a:lstStyle/>
          <a:p>
            <a:pPr marL="342900" indent="-342900">
              <a:buFont typeface="Arial" panose="020B0604020202020204" pitchFamily="34" charset="0"/>
              <a:buChar char="•"/>
            </a:pPr>
            <a:r>
              <a:rPr lang="en-GB" sz="2800" b="1" dirty="0" smtClean="0">
                <a:solidFill>
                  <a:srgbClr val="00ABB5"/>
                </a:solidFill>
              </a:rPr>
              <a:t>Attainment in literacy and numeracy</a:t>
            </a:r>
          </a:p>
          <a:p>
            <a:pPr marL="342900" indent="-342900">
              <a:buFont typeface="Arial" panose="020B0604020202020204" pitchFamily="34" charset="0"/>
              <a:buChar char="•"/>
            </a:pPr>
            <a:r>
              <a:rPr lang="en-GB" sz="2800" b="1" dirty="0" smtClean="0">
                <a:solidFill>
                  <a:srgbClr val="00ABB5"/>
                </a:solidFill>
              </a:rPr>
              <a:t>Attainment over time</a:t>
            </a:r>
          </a:p>
          <a:p>
            <a:pPr marL="342900" indent="-342900">
              <a:buFont typeface="Arial" panose="020B0604020202020204" pitchFamily="34" charset="0"/>
              <a:buChar char="•"/>
            </a:pPr>
            <a:r>
              <a:rPr lang="en-GB" sz="2800" b="1" dirty="0" smtClean="0">
                <a:solidFill>
                  <a:srgbClr val="00ABB5"/>
                </a:solidFill>
              </a:rPr>
              <a:t>Overall quality of learners’ achievement</a:t>
            </a:r>
          </a:p>
          <a:p>
            <a:pPr marL="342900" indent="-342900">
              <a:buFont typeface="Arial" panose="020B0604020202020204" pitchFamily="34" charset="0"/>
              <a:buChar char="•"/>
            </a:pPr>
            <a:r>
              <a:rPr lang="en-GB" sz="2800" b="1" dirty="0" smtClean="0">
                <a:solidFill>
                  <a:srgbClr val="00ABB5"/>
                </a:solidFill>
              </a:rPr>
              <a:t>Equity for all learners</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996301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592666" y="931863"/>
            <a:ext cx="11416454" cy="1156017"/>
          </a:xfrm>
        </p:spPr>
        <p:txBody>
          <a:bodyPr/>
          <a:lstStyle/>
          <a:p>
            <a:r>
              <a:rPr lang="en-GB" altLang="en-US" b="1" dirty="0">
                <a:solidFill>
                  <a:srgbClr val="B3D236"/>
                </a:solidFill>
              </a:rPr>
              <a:t>Levels of </a:t>
            </a:r>
            <a:r>
              <a:rPr lang="en-GB" altLang="en-US" b="1" dirty="0" smtClean="0">
                <a:solidFill>
                  <a:srgbClr val="B3D236"/>
                </a:solidFill>
              </a:rPr>
              <a:t>Achievement in the Broad General Education (BGE)</a:t>
            </a:r>
            <a:r>
              <a:rPr lang="en-GB" altLang="en-US" b="1" dirty="0" smtClean="0">
                <a:solidFill>
                  <a:schemeClr val="accent2"/>
                </a:solidFill>
              </a:rPr>
              <a:t/>
            </a:r>
            <a:br>
              <a:rPr lang="en-GB" altLang="en-US" b="1" dirty="0" smtClean="0">
                <a:solidFill>
                  <a:schemeClr val="accent2"/>
                </a:solidFill>
              </a:rPr>
            </a:br>
            <a:endParaRPr lang="en-US" altLang="en-US" b="1" dirty="0">
              <a:solidFill>
                <a:schemeClr val="accent2"/>
              </a:solidFill>
            </a:endParaRPr>
          </a:p>
        </p:txBody>
      </p:sp>
      <p:sp>
        <p:nvSpPr>
          <p:cNvPr id="116739" name="Rectangle 3"/>
          <p:cNvSpPr>
            <a:spLocks noGrp="1" noChangeArrowheads="1"/>
          </p:cNvSpPr>
          <p:nvPr>
            <p:ph type="body" idx="1"/>
          </p:nvPr>
        </p:nvSpPr>
        <p:spPr>
          <a:xfrm>
            <a:off x="493184" y="2213928"/>
            <a:ext cx="11055349" cy="3600450"/>
          </a:xfrm>
        </p:spPr>
        <p:txBody>
          <a:bodyPr/>
          <a:lstStyle/>
          <a:p>
            <a:pPr>
              <a:lnSpc>
                <a:spcPct val="80000"/>
              </a:lnSpc>
            </a:pPr>
            <a:r>
              <a:rPr lang="en-US" altLang="en-US" sz="2400" b="1" dirty="0">
                <a:solidFill>
                  <a:srgbClr val="00ABB5"/>
                </a:solidFill>
              </a:rPr>
              <a:t>	</a:t>
            </a:r>
            <a:endParaRPr lang="en-US" altLang="en-US" sz="2400" b="1" dirty="0" smtClean="0">
              <a:solidFill>
                <a:srgbClr val="00ABB5"/>
              </a:solidFill>
            </a:endParaRPr>
          </a:p>
          <a:p>
            <a:pPr>
              <a:lnSpc>
                <a:spcPct val="80000"/>
              </a:lnSpc>
              <a:buFont typeface="Wingdings" pitchFamily="2" charset="2"/>
              <a:buChar char="Ø"/>
            </a:pPr>
            <a:r>
              <a:rPr lang="en-US" altLang="en-US" sz="2800" b="1" dirty="0" smtClean="0">
                <a:solidFill>
                  <a:srgbClr val="00ABB5"/>
                </a:solidFill>
              </a:rPr>
              <a:t>Early Level</a:t>
            </a:r>
            <a:r>
              <a:rPr lang="en-US" altLang="en-US" sz="2800" dirty="0" smtClean="0">
                <a:solidFill>
                  <a:srgbClr val="00ABB5"/>
                </a:solidFill>
              </a:rPr>
              <a:t>	</a:t>
            </a:r>
            <a:r>
              <a:rPr lang="en-US" altLang="en-US" sz="2800" dirty="0">
                <a:solidFill>
                  <a:srgbClr val="00ABB5"/>
                </a:solidFill>
              </a:rPr>
              <a:t>	</a:t>
            </a:r>
            <a:r>
              <a:rPr lang="en-US" altLang="en-US" sz="2800" dirty="0" smtClean="0">
                <a:solidFill>
                  <a:srgbClr val="00ABB5"/>
                </a:solidFill>
              </a:rPr>
              <a:t>In </a:t>
            </a:r>
            <a:r>
              <a:rPr lang="en-US" altLang="en-US" sz="2800" dirty="0">
                <a:solidFill>
                  <a:srgbClr val="00ABB5"/>
                </a:solidFill>
              </a:rPr>
              <a:t>pre-school and in </a:t>
            </a:r>
            <a:r>
              <a:rPr lang="en-US" altLang="en-US" sz="2800" dirty="0" smtClean="0">
                <a:solidFill>
                  <a:srgbClr val="00ABB5"/>
                </a:solidFill>
              </a:rPr>
              <a:t>Primary 1</a:t>
            </a:r>
          </a:p>
          <a:p>
            <a:pPr>
              <a:lnSpc>
                <a:spcPct val="80000"/>
              </a:lnSpc>
              <a:buFont typeface="Wingdings" pitchFamily="2" charset="2"/>
              <a:buChar char="Ø"/>
            </a:pPr>
            <a:r>
              <a:rPr lang="en-US" altLang="en-US" sz="2800" b="1" dirty="0" smtClean="0">
                <a:solidFill>
                  <a:srgbClr val="00ABB5"/>
                </a:solidFill>
              </a:rPr>
              <a:t>First Level		</a:t>
            </a:r>
            <a:r>
              <a:rPr lang="en-US" altLang="en-US" sz="2800" dirty="0" smtClean="0">
                <a:solidFill>
                  <a:srgbClr val="00ABB5"/>
                </a:solidFill>
              </a:rPr>
              <a:t>By </a:t>
            </a:r>
            <a:r>
              <a:rPr lang="en-US" altLang="en-US" sz="2800" dirty="0">
                <a:solidFill>
                  <a:srgbClr val="00ABB5"/>
                </a:solidFill>
              </a:rPr>
              <a:t>end of P4, but earlier for </a:t>
            </a:r>
            <a:r>
              <a:rPr lang="en-US" altLang="en-US" sz="2800" dirty="0" smtClean="0">
                <a:solidFill>
                  <a:srgbClr val="00ABB5"/>
                </a:solidFill>
              </a:rPr>
              <a:t>some</a:t>
            </a:r>
          </a:p>
          <a:p>
            <a:pPr>
              <a:lnSpc>
                <a:spcPct val="80000"/>
              </a:lnSpc>
              <a:buFont typeface="Wingdings" pitchFamily="2" charset="2"/>
              <a:buChar char="Ø"/>
            </a:pPr>
            <a:r>
              <a:rPr lang="en-US" altLang="en-US" sz="2800" b="1" dirty="0" smtClean="0">
                <a:solidFill>
                  <a:srgbClr val="00ABB5"/>
                </a:solidFill>
              </a:rPr>
              <a:t>Second Level</a:t>
            </a:r>
            <a:r>
              <a:rPr lang="en-US" altLang="en-US" sz="2800" dirty="0">
                <a:solidFill>
                  <a:srgbClr val="00ABB5"/>
                </a:solidFill>
              </a:rPr>
              <a:t>	</a:t>
            </a:r>
            <a:r>
              <a:rPr lang="en-US" altLang="en-US" sz="2800" dirty="0" smtClean="0">
                <a:solidFill>
                  <a:srgbClr val="00ABB5"/>
                </a:solidFill>
              </a:rPr>
              <a:t>	By </a:t>
            </a:r>
            <a:r>
              <a:rPr lang="en-US" altLang="en-US" sz="2800" dirty="0">
                <a:solidFill>
                  <a:srgbClr val="00ABB5"/>
                </a:solidFill>
              </a:rPr>
              <a:t>end P7, but earlier for </a:t>
            </a:r>
            <a:r>
              <a:rPr lang="en-US" altLang="en-US" sz="2800" dirty="0" smtClean="0">
                <a:solidFill>
                  <a:srgbClr val="00ABB5"/>
                </a:solidFill>
              </a:rPr>
              <a:t>some</a:t>
            </a:r>
          </a:p>
          <a:p>
            <a:pPr>
              <a:lnSpc>
                <a:spcPct val="80000"/>
              </a:lnSpc>
              <a:buFont typeface="Wingdings" pitchFamily="2" charset="2"/>
              <a:buChar char="Ø"/>
            </a:pPr>
            <a:r>
              <a:rPr lang="en-US" altLang="en-US" sz="2800" b="1" dirty="0" smtClean="0">
                <a:solidFill>
                  <a:srgbClr val="00ABB5"/>
                </a:solidFill>
              </a:rPr>
              <a:t>Third Level	</a:t>
            </a:r>
            <a:r>
              <a:rPr lang="en-US" altLang="en-US" sz="2800" dirty="0">
                <a:solidFill>
                  <a:srgbClr val="00ABB5"/>
                </a:solidFill>
              </a:rPr>
              <a:t>	</a:t>
            </a:r>
            <a:r>
              <a:rPr lang="en-US" altLang="en-US" sz="2800" dirty="0" smtClean="0">
                <a:solidFill>
                  <a:srgbClr val="00ABB5"/>
                </a:solidFill>
              </a:rPr>
              <a:t>In </a:t>
            </a:r>
            <a:r>
              <a:rPr lang="en-US" altLang="en-US" sz="2800" dirty="0">
                <a:solidFill>
                  <a:srgbClr val="00ABB5"/>
                </a:solidFill>
              </a:rPr>
              <a:t>S1-S3, but earlier for </a:t>
            </a:r>
            <a:r>
              <a:rPr lang="en-US" altLang="en-US" sz="2800" dirty="0" smtClean="0">
                <a:solidFill>
                  <a:srgbClr val="00ABB5"/>
                </a:solidFill>
              </a:rPr>
              <a:t>some</a:t>
            </a:r>
          </a:p>
          <a:p>
            <a:pPr>
              <a:lnSpc>
                <a:spcPct val="80000"/>
              </a:lnSpc>
              <a:buFont typeface="Wingdings" pitchFamily="2" charset="2"/>
              <a:buChar char="Ø"/>
            </a:pPr>
            <a:r>
              <a:rPr lang="en-US" altLang="en-US" sz="2800" b="1" dirty="0" smtClean="0">
                <a:solidFill>
                  <a:srgbClr val="00ABB5"/>
                </a:solidFill>
              </a:rPr>
              <a:t>Fourth Level</a:t>
            </a:r>
            <a:r>
              <a:rPr lang="en-US" altLang="en-US" sz="2800" dirty="0" smtClean="0">
                <a:solidFill>
                  <a:srgbClr val="00ABB5"/>
                </a:solidFill>
              </a:rPr>
              <a:t>		Specialisation in subjects</a:t>
            </a:r>
            <a:endParaRPr lang="en-GB" altLang="en-US" sz="2800" dirty="0">
              <a:solidFill>
                <a:srgbClr val="00ABB5"/>
              </a:solidFill>
            </a:endParaRPr>
          </a:p>
          <a:p>
            <a:pPr>
              <a:lnSpc>
                <a:spcPct val="80000"/>
              </a:lnSpc>
              <a:buFont typeface="Wingdings" pitchFamily="2" charset="2"/>
              <a:buChar char="Ø"/>
            </a:pPr>
            <a:endParaRPr lang="en-GB" altLang="en-US" sz="2400" dirty="0"/>
          </a:p>
          <a:p>
            <a:pPr>
              <a:lnSpc>
                <a:spcPct val="80000"/>
              </a:lnSpc>
              <a:buFont typeface="Wingdings" pitchFamily="2" charset="2"/>
              <a:buChar char="Ø"/>
            </a:pPr>
            <a:endParaRPr lang="en-GB" altLang="en-US" sz="2400" dirty="0"/>
          </a:p>
          <a:p>
            <a:pPr>
              <a:lnSpc>
                <a:spcPct val="80000"/>
              </a:lnSpc>
              <a:buFont typeface="Wingdings" pitchFamily="2" charset="2"/>
              <a:buChar char="Ø"/>
            </a:pPr>
            <a:endParaRPr lang="en-US" altLang="en-US" sz="2400" dirty="0">
              <a:solidFill>
                <a:schemeClr val="accent2"/>
              </a:solidFill>
            </a:endParaRPr>
          </a:p>
          <a:p>
            <a:pPr>
              <a:lnSpc>
                <a:spcPct val="80000"/>
              </a:lnSpc>
              <a:buFont typeface="Wingdings" pitchFamily="2" charset="2"/>
              <a:buNone/>
            </a:pPr>
            <a:endParaRPr lang="en-US" altLang="en-US" sz="2400" dirty="0">
              <a:solidFill>
                <a:schemeClr val="accent2"/>
              </a:solidFill>
            </a:endParaRPr>
          </a:p>
          <a:p>
            <a:pPr>
              <a:lnSpc>
                <a:spcPct val="80000"/>
              </a:lnSpc>
              <a:buFont typeface="Wingdings" pitchFamily="2" charset="2"/>
              <a:buNone/>
            </a:pPr>
            <a:r>
              <a:rPr lang="en-US" altLang="en-US" sz="2400" dirty="0">
                <a:solidFill>
                  <a:schemeClr val="accent2"/>
                </a:solidFill>
              </a:rPr>
              <a:t>	</a:t>
            </a:r>
          </a:p>
          <a:p>
            <a:pPr>
              <a:lnSpc>
                <a:spcPct val="80000"/>
              </a:lnSpc>
              <a:buFont typeface="Wingdings" pitchFamily="2" charset="2"/>
              <a:buNone/>
            </a:pPr>
            <a:r>
              <a:rPr lang="en-US" altLang="en-US" sz="2400" dirty="0">
                <a:solidFill>
                  <a:schemeClr val="accent2"/>
                </a:solidFill>
              </a:rPr>
              <a:t>	</a:t>
            </a:r>
          </a:p>
          <a:p>
            <a:pPr>
              <a:lnSpc>
                <a:spcPct val="80000"/>
              </a:lnSpc>
              <a:buFont typeface="Wingdings" pitchFamily="2" charset="2"/>
              <a:buNone/>
            </a:pPr>
            <a:endParaRPr lang="en-US" altLang="en-US" sz="2400" dirty="0">
              <a:solidFill>
                <a:schemeClr val="accent2"/>
              </a:solidFill>
            </a:endParaRPr>
          </a:p>
        </p:txBody>
      </p:sp>
    </p:spTree>
    <p:extLst>
      <p:ext uri="{BB962C8B-B14F-4D97-AF65-F5344CB8AC3E}">
        <p14:creationId xmlns:p14="http://schemas.microsoft.com/office/powerpoint/2010/main" val="19309119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6348" y="3708281"/>
            <a:ext cx="12303237" cy="3177533"/>
            <a:chOff x="-46348" y="3708280"/>
            <a:chExt cx="12303237" cy="3177533"/>
          </a:xfrm>
        </p:grpSpPr>
        <p:pic>
          <p:nvPicPr>
            <p:cNvPr id="9" name="Picture 8"/>
            <p:cNvPicPr>
              <a:picLocks noChangeAspect="1"/>
            </p:cNvPicPr>
            <p:nvPr/>
          </p:nvPicPr>
          <p:blipFill rotWithShape="1">
            <a:blip r:embed="rId3"/>
            <a:srcRect l="23560" t="23657" r="26010" b="31599"/>
            <a:stretch/>
          </p:blipFill>
          <p:spPr>
            <a:xfrm>
              <a:off x="-46348" y="3708280"/>
              <a:ext cx="12303237" cy="3177533"/>
            </a:xfrm>
            <a:prstGeom prst="rect">
              <a:avLst/>
            </a:prstGeom>
          </p:spPr>
        </p:pic>
        <p:pic>
          <p:nvPicPr>
            <p:cNvPr id="4" name="Picture 3"/>
            <p:cNvPicPr>
              <a:picLocks noChangeAspect="1"/>
            </p:cNvPicPr>
            <p:nvPr/>
          </p:nvPicPr>
          <p:blipFill>
            <a:blip r:embed="rId4"/>
            <a:stretch>
              <a:fillRect/>
            </a:stretch>
          </p:blipFill>
          <p:spPr>
            <a:xfrm>
              <a:off x="8509603" y="5817820"/>
              <a:ext cx="2804346" cy="186956"/>
            </a:xfrm>
            <a:prstGeom prst="rect">
              <a:avLst/>
            </a:prstGeom>
          </p:spPr>
        </p:pic>
      </p:grpSp>
      <p:pic>
        <p:nvPicPr>
          <p:cNvPr id="5" name="Picture 4"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658158" y="528429"/>
            <a:ext cx="3392719" cy="1428664"/>
          </a:xfrm>
          <a:prstGeom prst="rect">
            <a:avLst/>
          </a:prstGeom>
        </p:spPr>
      </p:pic>
      <p:sp>
        <p:nvSpPr>
          <p:cNvPr id="8" name="Rectangle 7"/>
          <p:cNvSpPr/>
          <p:nvPr/>
        </p:nvSpPr>
        <p:spPr>
          <a:xfrm>
            <a:off x="666533" y="3049650"/>
            <a:ext cx="10633257" cy="1200329"/>
          </a:xfrm>
          <a:prstGeom prst="rect">
            <a:avLst/>
          </a:prstGeom>
        </p:spPr>
        <p:txBody>
          <a:bodyPr wrap="square">
            <a:spAutoFit/>
          </a:bodyPr>
          <a:lstStyle/>
          <a:p>
            <a:r>
              <a:rPr lang="en-GB" sz="2400" b="1" dirty="0">
                <a:solidFill>
                  <a:srgbClr val="B3D236"/>
                </a:solidFill>
                <a:latin typeface="Arial" pitchFamily="34" charset="0"/>
                <a:cs typeface="Arial" pitchFamily="34" charset="0"/>
              </a:rPr>
              <a:t>Sadie </a:t>
            </a:r>
            <a:r>
              <a:rPr lang="en-GB" sz="2400" b="1" dirty="0" smtClean="0">
                <a:solidFill>
                  <a:srgbClr val="B3D236"/>
                </a:solidFill>
                <a:latin typeface="Arial" pitchFamily="34" charset="0"/>
                <a:cs typeface="Arial" pitchFamily="34" charset="0"/>
              </a:rPr>
              <a:t>Cushley(Sadie.Cushley@educationscotland.gsi.gov.uk</a:t>
            </a:r>
            <a:r>
              <a:rPr lang="en-GB" sz="2400" b="1" dirty="0">
                <a:solidFill>
                  <a:srgbClr val="B3D236"/>
                </a:solidFill>
                <a:latin typeface="Arial" pitchFamily="34" charset="0"/>
                <a:cs typeface="Arial" pitchFamily="34" charset="0"/>
              </a:rPr>
              <a:t>)</a:t>
            </a:r>
            <a:endParaRPr lang="en-GB" sz="2400" b="1" dirty="0" smtClean="0">
              <a:solidFill>
                <a:srgbClr val="B3D236"/>
              </a:solidFill>
              <a:latin typeface="Arial" pitchFamily="34" charset="0"/>
              <a:cs typeface="Arial" pitchFamily="34" charset="0"/>
            </a:endParaRPr>
          </a:p>
          <a:p>
            <a:endParaRPr lang="en-GB" sz="2400" b="1" dirty="0">
              <a:solidFill>
                <a:srgbClr val="B3D236"/>
              </a:solidFill>
              <a:latin typeface="Arial" pitchFamily="34" charset="0"/>
              <a:cs typeface="Arial" pitchFamily="34" charset="0"/>
            </a:endParaRPr>
          </a:p>
          <a:p>
            <a:r>
              <a:rPr lang="en-GB" sz="2400" b="1" dirty="0">
                <a:solidFill>
                  <a:srgbClr val="B3D236"/>
                </a:solidFill>
                <a:latin typeface="Arial" pitchFamily="34" charset="0"/>
                <a:cs typeface="Arial" pitchFamily="34" charset="0"/>
              </a:rPr>
              <a:t>Carol McDonald </a:t>
            </a:r>
            <a:r>
              <a:rPr lang="en-GB" sz="2400" b="1" dirty="0" smtClean="0">
                <a:solidFill>
                  <a:srgbClr val="B3D236"/>
                </a:solidFill>
                <a:latin typeface="Arial" pitchFamily="34" charset="0"/>
                <a:cs typeface="Arial" pitchFamily="34" charset="0"/>
              </a:rPr>
              <a:t>(Carol.McDonald@educationscotland.gsi.gov.uk)</a:t>
            </a:r>
          </a:p>
        </p:txBody>
      </p:sp>
    </p:spTree>
    <p:extLst>
      <p:ext uri="{BB962C8B-B14F-4D97-AF65-F5344CB8AC3E}">
        <p14:creationId xmlns:p14="http://schemas.microsoft.com/office/powerpoint/2010/main" val="1281790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18253" y="398780"/>
            <a:ext cx="10972800" cy="1143000"/>
          </a:xfrm>
        </p:spPr>
        <p:txBody>
          <a:bodyPr/>
          <a:lstStyle/>
          <a:p>
            <a:r>
              <a:rPr lang="en-GB" altLang="en-US" sz="3600" b="1" dirty="0"/>
              <a:t>Organising </a:t>
            </a:r>
            <a:r>
              <a:rPr lang="en-GB" altLang="en-US" sz="3600" b="1" dirty="0" smtClean="0"/>
              <a:t>Learning, Teaching and Assessment</a:t>
            </a:r>
            <a:endParaRPr lang="en-GB" altLang="en-US" sz="3600" b="1" dirty="0"/>
          </a:p>
        </p:txBody>
      </p:sp>
      <p:sp>
        <p:nvSpPr>
          <p:cNvPr id="98307" name="Rectangle 3"/>
          <p:cNvSpPr>
            <a:spLocks noGrp="1" noChangeArrowheads="1"/>
          </p:cNvSpPr>
          <p:nvPr>
            <p:ph type="body" sz="half" idx="1"/>
          </p:nvPr>
        </p:nvSpPr>
        <p:spPr>
          <a:xfrm>
            <a:off x="332318" y="1524000"/>
            <a:ext cx="6963427" cy="4487694"/>
          </a:xfrm>
        </p:spPr>
        <p:txBody>
          <a:bodyPr/>
          <a:lstStyle/>
          <a:p>
            <a:pPr marL="0" indent="265113">
              <a:buFontTx/>
              <a:buNone/>
            </a:pPr>
            <a:r>
              <a:rPr lang="en-GB" altLang="en-US" b="1" dirty="0">
                <a:solidFill>
                  <a:srgbClr val="B3D236"/>
                </a:solidFill>
              </a:rPr>
              <a:t>8 Curriculum </a:t>
            </a:r>
            <a:r>
              <a:rPr lang="en-GB" altLang="en-US" b="1" dirty="0" smtClean="0">
                <a:solidFill>
                  <a:srgbClr val="B3D236"/>
                </a:solidFill>
              </a:rPr>
              <a:t>Areas </a:t>
            </a:r>
          </a:p>
          <a:p>
            <a:pPr marL="342900" indent="-342900">
              <a:buFont typeface="Arial" panose="020B0604020202020204" pitchFamily="34" charset="0"/>
              <a:buChar char="•"/>
            </a:pPr>
            <a:r>
              <a:rPr lang="en-GB" altLang="en-US" b="1" dirty="0" smtClean="0">
                <a:solidFill>
                  <a:srgbClr val="00ABB5"/>
                </a:solidFill>
              </a:rPr>
              <a:t>Health </a:t>
            </a:r>
            <a:r>
              <a:rPr lang="en-GB" altLang="en-US" b="1" dirty="0">
                <a:solidFill>
                  <a:srgbClr val="00ABB5"/>
                </a:solidFill>
              </a:rPr>
              <a:t>&amp; Well being</a:t>
            </a:r>
          </a:p>
          <a:p>
            <a:pPr marL="342900" indent="-342900">
              <a:buFont typeface="Arial" panose="020B0604020202020204" pitchFamily="34" charset="0"/>
              <a:buChar char="•"/>
            </a:pPr>
            <a:r>
              <a:rPr lang="en-GB" altLang="en-US" b="1" dirty="0">
                <a:solidFill>
                  <a:srgbClr val="00ABB5"/>
                </a:solidFill>
              </a:rPr>
              <a:t>Languages</a:t>
            </a:r>
          </a:p>
          <a:p>
            <a:pPr marL="342900" indent="-342900">
              <a:buFont typeface="Arial" panose="020B0604020202020204" pitchFamily="34" charset="0"/>
              <a:buChar char="•"/>
            </a:pPr>
            <a:r>
              <a:rPr lang="en-GB" altLang="en-US" b="1" dirty="0">
                <a:solidFill>
                  <a:srgbClr val="00ABB5"/>
                </a:solidFill>
              </a:rPr>
              <a:t>Mathematics</a:t>
            </a:r>
          </a:p>
          <a:p>
            <a:pPr marL="342900" indent="-342900">
              <a:buFont typeface="Arial" panose="020B0604020202020204" pitchFamily="34" charset="0"/>
              <a:buChar char="•"/>
            </a:pPr>
            <a:r>
              <a:rPr lang="en-GB" altLang="en-US" b="1" dirty="0">
                <a:solidFill>
                  <a:srgbClr val="00ABB5"/>
                </a:solidFill>
              </a:rPr>
              <a:t>Sciences</a:t>
            </a:r>
          </a:p>
          <a:p>
            <a:pPr marL="342900" indent="-342900">
              <a:buFont typeface="Arial" panose="020B0604020202020204" pitchFamily="34" charset="0"/>
              <a:buChar char="•"/>
            </a:pPr>
            <a:r>
              <a:rPr lang="en-GB" altLang="en-US" b="1" dirty="0">
                <a:solidFill>
                  <a:srgbClr val="00ABB5"/>
                </a:solidFill>
              </a:rPr>
              <a:t>Social studies</a:t>
            </a:r>
          </a:p>
          <a:p>
            <a:pPr marL="342900" indent="-342900">
              <a:buFont typeface="Arial" panose="020B0604020202020204" pitchFamily="34" charset="0"/>
              <a:buChar char="•"/>
            </a:pPr>
            <a:r>
              <a:rPr lang="en-GB" altLang="en-US" b="1" dirty="0">
                <a:solidFill>
                  <a:srgbClr val="00ABB5"/>
                </a:solidFill>
              </a:rPr>
              <a:t>Expressive Arts</a:t>
            </a:r>
          </a:p>
          <a:p>
            <a:pPr marL="342900" indent="-342900">
              <a:buFont typeface="Arial" panose="020B0604020202020204" pitchFamily="34" charset="0"/>
              <a:buChar char="•"/>
            </a:pPr>
            <a:r>
              <a:rPr lang="en-GB" altLang="en-US" b="1" dirty="0">
                <a:solidFill>
                  <a:srgbClr val="00ABB5"/>
                </a:solidFill>
              </a:rPr>
              <a:t>Technologies</a:t>
            </a:r>
          </a:p>
          <a:p>
            <a:pPr marL="342900" indent="-342900">
              <a:buFont typeface="Arial" panose="020B0604020202020204" pitchFamily="34" charset="0"/>
              <a:buChar char="•"/>
            </a:pPr>
            <a:r>
              <a:rPr lang="en-GB" altLang="en-US" b="1" dirty="0">
                <a:solidFill>
                  <a:srgbClr val="00ABB5"/>
                </a:solidFill>
              </a:rPr>
              <a:t>Religious and moral education</a:t>
            </a:r>
          </a:p>
        </p:txBody>
      </p:sp>
    </p:spTree>
    <p:extLst>
      <p:ext uri="{BB962C8B-B14F-4D97-AF65-F5344CB8AC3E}">
        <p14:creationId xmlns:p14="http://schemas.microsoft.com/office/powerpoint/2010/main" val="1317520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8630113" y="6374080"/>
            <a:ext cx="2804347" cy="186956"/>
          </a:xfrm>
          <a:prstGeom prst="rect">
            <a:avLst/>
          </a:prstGeom>
        </p:spPr>
      </p:pic>
      <p:pic>
        <p:nvPicPr>
          <p:cNvPr id="9" name="Picture 8"/>
          <p:cNvPicPr>
            <a:picLocks noChangeAspect="1"/>
          </p:cNvPicPr>
          <p:nvPr/>
        </p:nvPicPr>
        <p:blipFill rotWithShape="1">
          <a:blip r:embed="rId4"/>
          <a:srcRect l="23560" t="23657" r="26010" b="31599"/>
          <a:stretch/>
        </p:blipFill>
        <p:spPr>
          <a:xfrm>
            <a:off x="-46348" y="5828876"/>
            <a:ext cx="12303237" cy="1045598"/>
          </a:xfrm>
          <a:prstGeom prst="rect">
            <a:avLst/>
          </a:prstGeom>
        </p:spPr>
      </p:pic>
      <p:pic>
        <p:nvPicPr>
          <p:cNvPr id="33" name="Picture 32"/>
          <p:cNvPicPr>
            <a:picLocks noChangeAspect="1"/>
          </p:cNvPicPr>
          <p:nvPr/>
        </p:nvPicPr>
        <p:blipFill>
          <a:blip r:embed="rId3"/>
          <a:stretch>
            <a:fillRect/>
          </a:stretch>
        </p:blipFill>
        <p:spPr>
          <a:xfrm>
            <a:off x="8833313" y="6526480"/>
            <a:ext cx="2804347" cy="186956"/>
          </a:xfrm>
          <a:prstGeom prst="rect">
            <a:avLst/>
          </a:prstGeom>
        </p:spPr>
      </p:pic>
      <p:sp>
        <p:nvSpPr>
          <p:cNvPr id="2" name="Title 1"/>
          <p:cNvSpPr>
            <a:spLocks noGrp="1"/>
          </p:cNvSpPr>
          <p:nvPr>
            <p:ph type="title"/>
          </p:nvPr>
        </p:nvSpPr>
        <p:spPr>
          <a:xfrm>
            <a:off x="461660" y="125759"/>
            <a:ext cx="10972800" cy="1431033"/>
          </a:xfrm>
        </p:spPr>
        <p:txBody>
          <a:bodyPr>
            <a:normAutofit/>
          </a:bodyPr>
          <a:lstStyle/>
          <a:p>
            <a:r>
              <a:rPr lang="en-GB" b="1" dirty="0" smtClean="0">
                <a:solidFill>
                  <a:srgbClr val="00ABB5"/>
                </a:solidFill>
              </a:rPr>
              <a:t>Planning learning, teaching and </a:t>
            </a:r>
            <a:r>
              <a:rPr lang="en-GB" b="1" dirty="0" smtClean="0">
                <a:solidFill>
                  <a:srgbClr val="B3D236"/>
                </a:solidFill>
              </a:rPr>
              <a:t>assessment</a:t>
            </a:r>
            <a:r>
              <a:rPr lang="en-GB" b="1" dirty="0" smtClean="0">
                <a:solidFill>
                  <a:srgbClr val="00ABB5"/>
                </a:solidFill>
              </a:rPr>
              <a:t> using</a:t>
            </a:r>
            <a:br>
              <a:rPr lang="en-GB" b="1" dirty="0" smtClean="0">
                <a:solidFill>
                  <a:srgbClr val="00ABB5"/>
                </a:solidFill>
              </a:rPr>
            </a:br>
            <a:r>
              <a:rPr lang="en-GB" b="1" dirty="0" smtClean="0">
                <a:solidFill>
                  <a:srgbClr val="00ABB5"/>
                </a:solidFill>
              </a:rPr>
              <a:t>Experiences &amp; Outcomes (Es and Os) </a:t>
            </a:r>
            <a:br>
              <a:rPr lang="en-GB" b="1" dirty="0" smtClean="0">
                <a:solidFill>
                  <a:srgbClr val="00ABB5"/>
                </a:solidFill>
              </a:rPr>
            </a:br>
            <a:r>
              <a:rPr lang="en-GB" b="1" dirty="0" smtClean="0">
                <a:solidFill>
                  <a:srgbClr val="00ABB5"/>
                </a:solidFill>
              </a:rPr>
              <a:t>and </a:t>
            </a:r>
            <a:r>
              <a:rPr lang="en-GB" b="1" dirty="0" smtClean="0">
                <a:solidFill>
                  <a:srgbClr val="B3D236"/>
                </a:solidFill>
              </a:rPr>
              <a:t>Benchmarks</a:t>
            </a:r>
            <a:endParaRPr lang="en-GB" b="1" dirty="0">
              <a:solidFill>
                <a:srgbClr val="B3D236"/>
              </a:solidFill>
            </a:endParaRPr>
          </a:p>
        </p:txBody>
      </p:sp>
      <p:sp>
        <p:nvSpPr>
          <p:cNvPr id="3" name="Content Placeholder 2"/>
          <p:cNvSpPr>
            <a:spLocks noGrp="1"/>
          </p:cNvSpPr>
          <p:nvPr>
            <p:ph idx="1"/>
          </p:nvPr>
        </p:nvSpPr>
        <p:spPr>
          <a:xfrm>
            <a:off x="307153" y="1800464"/>
            <a:ext cx="8526160" cy="4525963"/>
          </a:xfrm>
        </p:spPr>
        <p:txBody>
          <a:bodyPr>
            <a:normAutofit/>
          </a:bodyPr>
          <a:lstStyle/>
          <a:p>
            <a:pPr marL="457200" indent="-457200">
              <a:buFont typeface="Arial" panose="020B0604020202020204" pitchFamily="34" charset="0"/>
              <a:buChar char="•"/>
            </a:pPr>
            <a:r>
              <a:rPr lang="en-GB" sz="2800" b="1" dirty="0" smtClean="0">
                <a:solidFill>
                  <a:srgbClr val="00ABB5"/>
                </a:solidFill>
              </a:rPr>
              <a:t>Group Es and Os together in ways which best suit learners</a:t>
            </a:r>
          </a:p>
          <a:p>
            <a:pPr marL="457200" indent="-457200">
              <a:buFont typeface="Arial" panose="020B0604020202020204" pitchFamily="34" charset="0"/>
              <a:buChar char="•"/>
            </a:pPr>
            <a:r>
              <a:rPr lang="en-GB" sz="2800" b="1" dirty="0" smtClean="0">
                <a:solidFill>
                  <a:srgbClr val="00ABB5"/>
                </a:solidFill>
              </a:rPr>
              <a:t>Do not ‘tick off’ the Es and Os separately</a:t>
            </a:r>
          </a:p>
          <a:p>
            <a:pPr marL="457200" indent="-457200">
              <a:buFont typeface="Arial" panose="020B0604020202020204" pitchFamily="34" charset="0"/>
              <a:buChar char="•"/>
            </a:pPr>
            <a:r>
              <a:rPr lang="en-GB" sz="2800" b="1" dirty="0" smtClean="0">
                <a:solidFill>
                  <a:srgbClr val="00ABB5"/>
                </a:solidFill>
              </a:rPr>
              <a:t>Take a collegiate approach to moderation of planning learning, teaching and assessment</a:t>
            </a:r>
          </a:p>
          <a:p>
            <a:pPr marL="457200" indent="-457200">
              <a:buFont typeface="Arial" panose="020B0604020202020204" pitchFamily="34" charset="0"/>
              <a:buChar char="•"/>
            </a:pPr>
            <a:r>
              <a:rPr lang="en-GB" sz="2800" b="1" dirty="0" smtClean="0">
                <a:solidFill>
                  <a:srgbClr val="00ABB5"/>
                </a:solidFill>
              </a:rPr>
              <a:t>Work together with colleagues to review and reduce unnecessary bureaucracy</a:t>
            </a:r>
            <a:endParaRPr lang="en-GB" sz="2800" b="1" dirty="0">
              <a:solidFill>
                <a:srgbClr val="00ABB5"/>
              </a:solidFill>
            </a:endParaRPr>
          </a:p>
        </p:txBody>
      </p:sp>
      <p:pic>
        <p:nvPicPr>
          <p:cNvPr id="10" name="Picture 9"/>
          <p:cNvPicPr/>
          <p:nvPr/>
        </p:nvPicPr>
        <p:blipFill rotWithShape="1">
          <a:blip r:embed="rId5"/>
          <a:srcRect l="32945" t="10911" r="34276" b="5919"/>
          <a:stretch/>
        </p:blipFill>
        <p:spPr bwMode="auto">
          <a:xfrm>
            <a:off x="9256173" y="1556793"/>
            <a:ext cx="2501900" cy="3716247"/>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9639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b="1" dirty="0">
              <a:solidFill>
                <a:srgbClr val="00ABB5"/>
              </a:solidFill>
            </a:endParaRPr>
          </a:p>
        </p:txBody>
      </p:sp>
      <p:sp>
        <p:nvSpPr>
          <p:cNvPr id="3" name="Content Placeholder 2"/>
          <p:cNvSpPr>
            <a:spLocks noGrp="1"/>
          </p:cNvSpPr>
          <p:nvPr>
            <p:ph idx="1"/>
          </p:nvPr>
        </p:nvSpPr>
        <p:spPr>
          <a:xfrm>
            <a:off x="431371" y="121920"/>
            <a:ext cx="11455829" cy="6591515"/>
          </a:xfrm>
        </p:spPr>
        <p:txBody>
          <a:bodyPr>
            <a:normAutofit/>
          </a:bodyPr>
          <a:lstStyle/>
          <a:p>
            <a:pPr marL="0" indent="0">
              <a:buNone/>
            </a:pPr>
            <a:endParaRPr lang="en-GB" dirty="0"/>
          </a:p>
        </p:txBody>
      </p:sp>
      <p:pic>
        <p:nvPicPr>
          <p:cNvPr id="4" name="Picture 3"/>
          <p:cNvPicPr>
            <a:picLocks noChangeAspect="1"/>
          </p:cNvPicPr>
          <p:nvPr/>
        </p:nvPicPr>
        <p:blipFill rotWithShape="1">
          <a:blip r:embed="rId3"/>
          <a:srcRect l="23560" t="23657" r="26010" b="31599"/>
          <a:stretch/>
        </p:blipFill>
        <p:spPr>
          <a:xfrm>
            <a:off x="0" y="5812402"/>
            <a:ext cx="12303237" cy="1045598"/>
          </a:xfrm>
          <a:prstGeom prst="rect">
            <a:avLst/>
          </a:prstGeom>
        </p:spPr>
      </p:pic>
      <p:pic>
        <p:nvPicPr>
          <p:cNvPr id="5" name="Picture 4"/>
          <p:cNvPicPr>
            <a:picLocks noChangeAspect="1"/>
          </p:cNvPicPr>
          <p:nvPr/>
        </p:nvPicPr>
        <p:blipFill>
          <a:blip r:embed="rId4"/>
          <a:stretch>
            <a:fillRect/>
          </a:stretch>
        </p:blipFill>
        <p:spPr>
          <a:xfrm>
            <a:off x="8833313" y="6526480"/>
            <a:ext cx="2804347" cy="186956"/>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885" y="282062"/>
            <a:ext cx="10414715" cy="5507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335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l="23724" t="23521" r="26011" b="31464"/>
          <a:stretch/>
        </p:blipFill>
        <p:spPr>
          <a:xfrm>
            <a:off x="-18539" y="5840541"/>
            <a:ext cx="12263839" cy="1026730"/>
          </a:xfrm>
          <a:prstGeom prst="rect">
            <a:avLst/>
          </a:prstGeom>
        </p:spPr>
      </p:pic>
      <p:sp>
        <p:nvSpPr>
          <p:cNvPr id="2" name="Title 1"/>
          <p:cNvSpPr>
            <a:spLocks noGrp="1"/>
          </p:cNvSpPr>
          <p:nvPr>
            <p:ph type="title"/>
          </p:nvPr>
        </p:nvSpPr>
        <p:spPr>
          <a:xfrm>
            <a:off x="588626" y="148477"/>
            <a:ext cx="11049507" cy="782320"/>
          </a:xfrm>
        </p:spPr>
        <p:txBody>
          <a:bodyPr/>
          <a:lstStyle/>
          <a:p>
            <a:pPr algn="ctr"/>
            <a:r>
              <a:rPr lang="en-GB" sz="3200" dirty="0">
                <a:solidFill>
                  <a:srgbClr val="B3D236"/>
                </a:solidFill>
              </a:rPr>
              <a:t>K</a:t>
            </a:r>
            <a:r>
              <a:rPr lang="en-GB" sz="3200" dirty="0" smtClean="0">
                <a:solidFill>
                  <a:srgbClr val="B3D236"/>
                </a:solidFill>
              </a:rPr>
              <a:t>ey Resources to Ensure Shared Standard </a:t>
            </a:r>
            <a:endParaRPr lang="en-GB" sz="3200" dirty="0">
              <a:solidFill>
                <a:srgbClr val="B3D236"/>
              </a:solidFill>
            </a:endParaRPr>
          </a:p>
        </p:txBody>
      </p:sp>
      <p:sp>
        <p:nvSpPr>
          <p:cNvPr id="3" name="Content Placeholder 2"/>
          <p:cNvSpPr>
            <a:spLocks noGrp="1"/>
          </p:cNvSpPr>
          <p:nvPr>
            <p:ph idx="1"/>
          </p:nvPr>
        </p:nvSpPr>
        <p:spPr>
          <a:xfrm>
            <a:off x="621478" y="936317"/>
            <a:ext cx="10983804" cy="5390110"/>
          </a:xfrm>
        </p:spPr>
        <p:txBody>
          <a:bodyPr/>
          <a:lstStyle/>
          <a:p>
            <a:pPr>
              <a:defRPr/>
            </a:pPr>
            <a:endParaRPr lang="en-GB" sz="2800" b="1" dirty="0" smtClean="0">
              <a:solidFill>
                <a:srgbClr val="00ABB5"/>
              </a:solidFill>
            </a:endParaRPr>
          </a:p>
          <a:p>
            <a:pPr>
              <a:defRPr/>
            </a:pPr>
            <a:endParaRPr lang="en-GB" sz="2800" b="1" dirty="0" smtClean="0">
              <a:solidFill>
                <a:srgbClr val="00ABB5"/>
              </a:solidFill>
            </a:endParaRPr>
          </a:p>
          <a:p>
            <a:pPr>
              <a:buFont typeface="Wingdings" pitchFamily="2" charset="2"/>
              <a:buChar char="Ø"/>
              <a:defRPr/>
            </a:pPr>
            <a:endParaRPr lang="en-GB" sz="2800" b="1" dirty="0">
              <a:solidFill>
                <a:srgbClr val="00ABB5"/>
              </a:solidFill>
            </a:endParaRPr>
          </a:p>
          <a:p>
            <a:pPr>
              <a:buFont typeface="Wingdings" pitchFamily="2" charset="2"/>
              <a:buChar char="Ø"/>
              <a:defRPr/>
            </a:pPr>
            <a:endParaRPr lang="en-GB" sz="2800" b="1" dirty="0" smtClean="0">
              <a:solidFill>
                <a:srgbClr val="00ABB5"/>
              </a:solidFill>
            </a:endParaRPr>
          </a:p>
          <a:p>
            <a:pPr>
              <a:defRPr/>
            </a:pPr>
            <a:endParaRPr lang="en-GB" sz="2800" b="1" dirty="0">
              <a:solidFill>
                <a:srgbClr val="00ABB5"/>
              </a:solidFill>
            </a:endParaRPr>
          </a:p>
          <a:p>
            <a:pPr>
              <a:defRPr/>
            </a:pPr>
            <a:endParaRPr lang="en-GB" sz="2800" b="1" dirty="0">
              <a:solidFill>
                <a:srgbClr val="00ABB5"/>
              </a:solidFill>
            </a:endParaRPr>
          </a:p>
          <a:p>
            <a:pPr marL="457200" lvl="1" indent="0">
              <a:buNone/>
              <a:defRPr/>
            </a:pPr>
            <a:endParaRPr lang="en-GB" sz="2400" b="1" dirty="0">
              <a:solidFill>
                <a:srgbClr val="00ABB5"/>
              </a:solidFill>
            </a:endParaRPr>
          </a:p>
          <a:p>
            <a:pPr>
              <a:defRPr/>
            </a:pPr>
            <a:endParaRPr lang="en-GB" sz="2400" b="1" dirty="0">
              <a:solidFill>
                <a:srgbClr val="00ABB5"/>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9" name="Picture 8"/>
          <p:cNvPicPr/>
          <p:nvPr/>
        </p:nvPicPr>
        <p:blipFill rotWithShape="1">
          <a:blip r:embed="rId5"/>
          <a:srcRect l="32945" t="10911" r="34276" b="5919"/>
          <a:stretch/>
        </p:blipFill>
        <p:spPr bwMode="auto">
          <a:xfrm>
            <a:off x="10242540" y="1937246"/>
            <a:ext cx="1876425" cy="3352801"/>
          </a:xfrm>
          <a:prstGeom prst="rect">
            <a:avLst/>
          </a:prstGeom>
          <a:ln>
            <a:solidFill>
              <a:schemeClr val="accent1"/>
            </a:solidFill>
          </a:ln>
          <a:extLst>
            <a:ext uri="{53640926-AAD7-44D8-BBD7-CCE9431645EC}">
              <a14:shadowObscured xmlns:a14="http://schemas.microsoft.com/office/drawing/2010/main"/>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39" y="1889214"/>
            <a:ext cx="4710669" cy="3325178"/>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7194" y="1937246"/>
            <a:ext cx="4803867" cy="3325177"/>
          </a:xfrm>
          <a:prstGeom prst="rect">
            <a:avLst/>
          </a:prstGeom>
        </p:spPr>
      </p:pic>
    </p:spTree>
    <p:extLst>
      <p:ext uri="{BB962C8B-B14F-4D97-AF65-F5344CB8AC3E}">
        <p14:creationId xmlns:p14="http://schemas.microsoft.com/office/powerpoint/2010/main" val="819755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00ABB5"/>
                </a:solidFill>
              </a:rPr>
              <a:t>Achievement of a Level</a:t>
            </a:r>
            <a:endParaRPr lang="en-GB" sz="3200" b="1" dirty="0">
              <a:solidFill>
                <a:srgbClr val="00ABB5"/>
              </a:solidFill>
            </a:endParaRPr>
          </a:p>
        </p:txBody>
      </p:sp>
      <p:sp>
        <p:nvSpPr>
          <p:cNvPr id="3" name="Content Placeholder 2"/>
          <p:cNvSpPr>
            <a:spLocks noGrp="1"/>
          </p:cNvSpPr>
          <p:nvPr>
            <p:ph idx="1"/>
          </p:nvPr>
        </p:nvSpPr>
        <p:spPr>
          <a:xfrm>
            <a:off x="431371" y="1988841"/>
            <a:ext cx="11151029" cy="4137323"/>
          </a:xfrm>
        </p:spPr>
        <p:txBody>
          <a:bodyPr>
            <a:normAutofit/>
          </a:bodyPr>
          <a:lstStyle/>
          <a:p>
            <a:pPr marL="342900" indent="-342900">
              <a:buFont typeface="Arial" panose="020B0604020202020204" pitchFamily="34" charset="0"/>
              <a:buChar char="•"/>
            </a:pPr>
            <a:r>
              <a:rPr lang="en-GB" sz="2400" b="1" dirty="0" smtClean="0">
                <a:solidFill>
                  <a:srgbClr val="00ABB5"/>
                </a:solidFill>
              </a:rPr>
              <a:t>Achievement of a level is based on teachers’ overall professional judgement, informed by evidence.</a:t>
            </a:r>
          </a:p>
          <a:p>
            <a:pPr marL="342900" indent="-342900">
              <a:buFont typeface="Arial" panose="020B0604020202020204" pitchFamily="34" charset="0"/>
              <a:buChar char="•"/>
            </a:pPr>
            <a:endParaRPr lang="en-GB" sz="2400" b="1" dirty="0" smtClean="0">
              <a:solidFill>
                <a:srgbClr val="00ABB5"/>
              </a:solidFill>
            </a:endParaRPr>
          </a:p>
          <a:p>
            <a:pPr marL="342900" indent="-342900">
              <a:buFont typeface="Arial" panose="020B0604020202020204" pitchFamily="34" charset="0"/>
              <a:buChar char="•"/>
            </a:pPr>
            <a:r>
              <a:rPr lang="en-GB" sz="2400" b="1" dirty="0" smtClean="0">
                <a:solidFill>
                  <a:srgbClr val="00ABB5"/>
                </a:solidFill>
              </a:rPr>
              <a:t>Assessment judgements should be based on the Benchmarks for each curriculum level.</a:t>
            </a:r>
          </a:p>
          <a:p>
            <a:pPr marL="342900" indent="-342900">
              <a:buFont typeface="Arial" panose="020B0604020202020204" pitchFamily="34" charset="0"/>
              <a:buChar char="•"/>
            </a:pPr>
            <a:endParaRPr lang="en-GB" sz="2400" b="1" dirty="0" smtClean="0">
              <a:solidFill>
                <a:srgbClr val="00ABB5"/>
              </a:solidFill>
            </a:endParaRPr>
          </a:p>
          <a:p>
            <a:pPr marL="342900" indent="-342900">
              <a:buFont typeface="Arial" panose="020B0604020202020204" pitchFamily="34" charset="0"/>
              <a:buChar char="•"/>
            </a:pPr>
            <a:r>
              <a:rPr lang="en-GB" sz="2400" b="1" dirty="0" smtClean="0">
                <a:solidFill>
                  <a:srgbClr val="00ABB5"/>
                </a:solidFill>
              </a:rPr>
              <a:t>The Benchmarks are designed to support teacher professional judgement of both, progress towards, and achievement of a level</a:t>
            </a:r>
            <a:r>
              <a:rPr lang="en-GB" sz="2400" b="1" dirty="0" smtClean="0"/>
              <a:t>.</a:t>
            </a:r>
            <a:endParaRPr lang="en-GB" sz="2400" b="1" dirty="0"/>
          </a:p>
        </p:txBody>
      </p:sp>
      <p:pic>
        <p:nvPicPr>
          <p:cNvPr id="4" name="Picture 3"/>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5" name="Picture 4"/>
          <p:cNvPicPr>
            <a:picLocks noChangeAspect="1"/>
          </p:cNvPicPr>
          <p:nvPr/>
        </p:nvPicPr>
        <p:blipFill>
          <a:blip r:embed="rId4"/>
          <a:stretch>
            <a:fillRect/>
          </a:stretch>
        </p:blipFill>
        <p:spPr>
          <a:xfrm>
            <a:off x="8833313" y="6526480"/>
            <a:ext cx="2804347" cy="186956"/>
          </a:xfrm>
          <a:prstGeom prst="rect">
            <a:avLst/>
          </a:prstGeom>
        </p:spPr>
      </p:pic>
    </p:spTree>
    <p:extLst>
      <p:ext uri="{BB962C8B-B14F-4D97-AF65-F5344CB8AC3E}">
        <p14:creationId xmlns:p14="http://schemas.microsoft.com/office/powerpoint/2010/main" val="1928440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CDC23D987C44B816AEEDA25B50CC4" ma:contentTypeVersion="0" ma:contentTypeDescription="Create a new document." ma:contentTypeScope="" ma:versionID="b6878043c1e9ea6bb1d8ccfc5647808f">
  <xsd:schema xmlns:xsd="http://www.w3.org/2001/XMLSchema" xmlns:xs="http://www.w3.org/2001/XMLSchema" xmlns:p="http://schemas.microsoft.com/office/2006/metadata/properties" targetNamespace="http://schemas.microsoft.com/office/2006/metadata/properties" ma:root="true" ma:fieldsID="6c96ba11fc0b0f11135d6dc28d8a2f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967039-C71A-4B84-9858-0728C216CC08}">
  <ds:schemaRefs>
    <ds:schemaRef ds:uri="http://schemas.microsoft.com/office/2006/metadata/properties"/>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3.xml><?xml version="1.0" encoding="utf-8"?>
<ds:datastoreItem xmlns:ds="http://schemas.openxmlformats.org/officeDocument/2006/customXml" ds:itemID="{2FC97AF3-2FBD-49FC-BA10-8B6812BE08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2997</TotalTime>
  <Words>1559</Words>
  <Application>Microsoft Office PowerPoint</Application>
  <PresentationFormat>Custom</PresentationFormat>
  <Paragraphs>345</Paragraphs>
  <Slides>40</Slides>
  <Notes>40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3. Education Scotland Powerpoint Final</vt:lpstr>
      <vt:lpstr>Acrobat Document</vt:lpstr>
      <vt:lpstr>PowerPoint Presentation</vt:lpstr>
      <vt:lpstr>The Learning Journey in Scotland</vt:lpstr>
      <vt:lpstr>Attainment Measures used in our Schools</vt:lpstr>
      <vt:lpstr>Levels of Achievement in the Broad General Education (BGE) </vt:lpstr>
      <vt:lpstr>Organising Learning, Teaching and Assessment</vt:lpstr>
      <vt:lpstr>Planning learning, teaching and assessment using Experiences &amp; Outcomes (Es and Os)  and Benchmarks</vt:lpstr>
      <vt:lpstr>PowerPoint Presentation</vt:lpstr>
      <vt:lpstr>Key Resources to Ensure Shared Standard </vt:lpstr>
      <vt:lpstr>Achievement of a Level</vt:lpstr>
      <vt:lpstr>Achievement of a Level</vt:lpstr>
      <vt:lpstr>PowerPoint Presentation</vt:lpstr>
      <vt:lpstr>National Improvement Framework</vt:lpstr>
      <vt:lpstr>PowerPoint Presentation</vt:lpstr>
      <vt:lpstr>PowerPoint Presentation</vt:lpstr>
      <vt:lpstr>PowerPoint Presentation</vt:lpstr>
      <vt:lpstr>Quality Indicators used on all school inspections</vt:lpstr>
      <vt:lpstr>Evaluations</vt:lpstr>
      <vt:lpstr>Purposes of inspection continues to be </vt:lpstr>
      <vt:lpstr>Primary Inspections</vt:lpstr>
      <vt:lpstr>Main sources of Evidence : Primary Inspections  </vt:lpstr>
      <vt:lpstr>PowerPoint Presentation</vt:lpstr>
      <vt:lpstr>Learning, Teaching and Assessment cont’d  </vt:lpstr>
      <vt:lpstr>PowerPoint Presentation</vt:lpstr>
      <vt:lpstr>How is assessment evidence used by class teachers?</vt:lpstr>
      <vt:lpstr>Effective use of Assessment  Planning, Tracking and monitoring. </vt:lpstr>
      <vt:lpstr>What’s Changed?</vt:lpstr>
      <vt:lpstr>Raising Attainment and Achievement </vt:lpstr>
      <vt:lpstr>Evidence of progress and achievement </vt:lpstr>
      <vt:lpstr>Q,I Raising attainment and achievement</vt:lpstr>
      <vt:lpstr>Attainment Groups </vt:lpstr>
      <vt:lpstr>Secondary schools in Scotland</vt:lpstr>
      <vt:lpstr>  Attainment in Secondary Schools   </vt:lpstr>
      <vt:lpstr>Senior phase attainment</vt:lpstr>
      <vt:lpstr>The Dashboard</vt:lpstr>
      <vt:lpstr>Scottish Qualifications Framework (SCQF)</vt:lpstr>
      <vt:lpstr>Virtual Comparator</vt:lpstr>
      <vt:lpstr>HMI – use a Statistical Summary Report (SSR)</vt:lpstr>
      <vt:lpstr>SSR  </vt:lpstr>
      <vt:lpstr>Q.I 3.2 Raising attainment and achievement</vt:lpstr>
      <vt:lpstr>PowerPoint Presentation</vt:lpstr>
    </vt:vector>
  </TitlesOfParts>
  <Company>Education Scotland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Andrew</dc:creator>
  <cp:lastModifiedBy>N310451</cp:lastModifiedBy>
  <cp:revision>320</cp:revision>
  <cp:lastPrinted>2017-03-27T13:30:45Z</cp:lastPrinted>
  <dcterms:created xsi:type="dcterms:W3CDTF">2014-01-17T15:23:54Z</dcterms:created>
  <dcterms:modified xsi:type="dcterms:W3CDTF">2017-04-11T19:11:02Z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0x01010079FCDC23D987C44B816AEEDA25B50CC4</vt:lpwstr>
  </property>
  <property fmtid="{D5CDD505-2E9C-101B-9397-08002B2CF9AE}" pid="3" name="_dlc_DocIdItemGuid">
    <vt:lpwstr>c74d0d01-22fa-4460-a599-e806a271597e</vt:lpwstr>
  </property>
  <property fmtid="{D5CDD505-2E9C-101B-9397-08002B2CF9AE}" pid="4" name="Objective-Id">
    <vt:lpwstr>A14383857</vt:lpwstr>
  </property>
  <property fmtid="{D5CDD505-2E9C-101B-9397-08002B2CF9AE}" pid="5" name="Objective-Title">
    <vt:lpwstr>Future approaches to inspection and review - External Reference Group v4 - 25 May 2016</vt:lpwstr>
  </property>
  <property fmtid="{D5CDD505-2E9C-101B-9397-08002B2CF9AE}" pid="6" name="Objective-Comment">
    <vt:lpwstr>
    </vt:lpwstr>
  </property>
  <property fmtid="{D5CDD505-2E9C-101B-9397-08002B2CF9AE}" pid="7" name="Objective-CreationStamp">
    <vt:filetime>2016-05-26T12:28:15Z</vt:filetime>
  </property>
  <property fmtid="{D5CDD505-2E9C-101B-9397-08002B2CF9AE}" pid="8" name="Objective-IsApproved">
    <vt:bool>false</vt:bool>
  </property>
  <property fmtid="{D5CDD505-2E9C-101B-9397-08002B2CF9AE}" pid="9" name="Objective-IsPublished">
    <vt:bool>true</vt:bool>
  </property>
  <property fmtid="{D5CDD505-2E9C-101B-9397-08002B2CF9AE}" pid="10" name="Objective-DatePublished">
    <vt:filetime>2016-05-26T12:28:31Z</vt:filetime>
  </property>
  <property fmtid="{D5CDD505-2E9C-101B-9397-08002B2CF9AE}" pid="11" name="Objective-ModificationStamp">
    <vt:filetime>2016-05-26T12:28:32Z</vt:filetime>
  </property>
  <property fmtid="{D5CDD505-2E9C-101B-9397-08002B2CF9AE}" pid="12" name="Objective-Owner">
    <vt:lpwstr>Hyslop, Nina N (U417444)</vt:lpwstr>
  </property>
  <property fmtid="{D5CDD505-2E9C-101B-9397-08002B2CF9AE}" pid="13" name="Objective-Path">
    <vt:lpwstr>Hyslop, Nina N (U417444):Special Folder - Hyslop, Nina N (U417444):</vt:lpwstr>
  </property>
  <property fmtid="{D5CDD505-2E9C-101B-9397-08002B2CF9AE}" pid="14" name="Objective-Parent">
    <vt:lpwstr>Special Folder - Hyslop, Nina N (U417444)</vt:lpwstr>
  </property>
  <property fmtid="{D5CDD505-2E9C-101B-9397-08002B2CF9AE}" pid="15" name="Objective-State">
    <vt:lpwstr>Published</vt:lpwstr>
  </property>
  <property fmtid="{D5CDD505-2E9C-101B-9397-08002B2CF9AE}" pid="16" name="Objective-Version">
    <vt:lpwstr>1.0</vt:lpwstr>
  </property>
  <property fmtid="{D5CDD505-2E9C-101B-9397-08002B2CF9AE}" pid="17" name="Objective-VersionNumber">
    <vt:i4>2</vt:i4>
  </property>
  <property fmtid="{D5CDD505-2E9C-101B-9397-08002B2CF9AE}" pid="18" name="Objective-VersionComment">
    <vt:lpwstr>Version 2</vt:lpwstr>
  </property>
  <property fmtid="{D5CDD505-2E9C-101B-9397-08002B2CF9AE}" pid="19" name="Objective-FileNumber">
    <vt:lpwstr>
    </vt:lpwstr>
  </property>
  <property fmtid="{D5CDD505-2E9C-101B-9397-08002B2CF9AE}" pid="20" name="Objective-Classification">
    <vt:lpwstr>[Inherited - Not Protectively Marked]</vt:lpwstr>
  </property>
  <property fmtid="{D5CDD505-2E9C-101B-9397-08002B2CF9AE}" pid="21" name="Objective-Caveats">
    <vt:lpwstr>
    </vt:lpwstr>
  </property>
  <property fmtid="{D5CDD505-2E9C-101B-9397-08002B2CF9AE}" pid="22" name="Objective-Date of Original [system]">
    <vt:lpwstr>
    </vt:lpwstr>
  </property>
  <property fmtid="{D5CDD505-2E9C-101B-9397-08002B2CF9AE}" pid="23" name="Objective-Date Received [system]">
    <vt:lpwstr>
    </vt:lpwstr>
  </property>
  <property fmtid="{D5CDD505-2E9C-101B-9397-08002B2CF9AE}" pid="24" name="Objective-SG Web Publication - Category [system]">
    <vt:lpwstr>
    </vt:lpwstr>
  </property>
  <property fmtid="{D5CDD505-2E9C-101B-9397-08002B2CF9AE}" pid="25" name="Objective-SG Web Publication - Category 2 Classification [system]">
    <vt:lpwstr>
    </vt:lpwstr>
  </property>
</Properties>
</file>