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38"/>
  </p:notesMasterIdLst>
  <p:handoutMasterIdLst>
    <p:handoutMasterId r:id="rId39"/>
  </p:handoutMasterIdLst>
  <p:sldIdLst>
    <p:sldId id="263" r:id="rId5"/>
    <p:sldId id="264" r:id="rId6"/>
    <p:sldId id="339" r:id="rId7"/>
    <p:sldId id="340" r:id="rId8"/>
    <p:sldId id="341" r:id="rId9"/>
    <p:sldId id="332" r:id="rId10"/>
    <p:sldId id="343" r:id="rId11"/>
    <p:sldId id="342" r:id="rId12"/>
    <p:sldId id="337" r:id="rId13"/>
    <p:sldId id="331" r:id="rId14"/>
    <p:sldId id="333" r:id="rId15"/>
    <p:sldId id="351" r:id="rId16"/>
    <p:sldId id="345" r:id="rId17"/>
    <p:sldId id="346" r:id="rId18"/>
    <p:sldId id="347" r:id="rId19"/>
    <p:sldId id="348" r:id="rId20"/>
    <p:sldId id="327" r:id="rId21"/>
    <p:sldId id="328" r:id="rId22"/>
    <p:sldId id="352" r:id="rId23"/>
    <p:sldId id="353" r:id="rId24"/>
    <p:sldId id="330" r:id="rId25"/>
    <p:sldId id="285" r:id="rId26"/>
    <p:sldId id="354" r:id="rId27"/>
    <p:sldId id="355" r:id="rId28"/>
    <p:sldId id="356" r:id="rId29"/>
    <p:sldId id="357" r:id="rId30"/>
    <p:sldId id="361" r:id="rId31"/>
    <p:sldId id="358" r:id="rId32"/>
    <p:sldId id="359" r:id="rId33"/>
    <p:sldId id="360" r:id="rId34"/>
    <p:sldId id="362" r:id="rId35"/>
    <p:sldId id="322" r:id="rId36"/>
    <p:sldId id="293" r:id="rId3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6DF6046-584E-40B0-973C-4ACEDCC34613}">
          <p14:sldIdLst>
            <p14:sldId id="263"/>
            <p14:sldId id="264"/>
            <p14:sldId id="339"/>
            <p14:sldId id="340"/>
            <p14:sldId id="341"/>
            <p14:sldId id="332"/>
            <p14:sldId id="343"/>
            <p14:sldId id="342"/>
          </p14:sldIdLst>
        </p14:section>
        <p14:section name="Oddíl bez názvu" id="{9A1A99AE-49EC-4652-A5D8-28F3AD8605A1}">
          <p14:sldIdLst>
            <p14:sldId id="337"/>
            <p14:sldId id="331"/>
            <p14:sldId id="333"/>
            <p14:sldId id="351"/>
            <p14:sldId id="345"/>
            <p14:sldId id="346"/>
            <p14:sldId id="347"/>
            <p14:sldId id="348"/>
            <p14:sldId id="327"/>
            <p14:sldId id="328"/>
            <p14:sldId id="352"/>
            <p14:sldId id="353"/>
            <p14:sldId id="330"/>
            <p14:sldId id="285"/>
            <p14:sldId id="354"/>
            <p14:sldId id="355"/>
            <p14:sldId id="356"/>
            <p14:sldId id="357"/>
            <p14:sldId id="361"/>
            <p14:sldId id="358"/>
            <p14:sldId id="359"/>
            <p14:sldId id="360"/>
            <p14:sldId id="362"/>
            <p14:sldId id="32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CF"/>
    <a:srgbClr val="C60C30"/>
    <a:srgbClr val="FFFFCC"/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7" autoAdjust="0"/>
    <p:restoredTop sz="91776" autoAdjust="0"/>
  </p:normalViewPr>
  <p:slideViewPr>
    <p:cSldViewPr>
      <p:cViewPr varScale="1">
        <p:scale>
          <a:sx n="68" d="100"/>
          <a:sy n="68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94"/>
    </p:cViewPr>
  </p:sorterViewPr>
  <p:notesViewPr>
    <p:cSldViewPr>
      <p:cViewPr varScale="1">
        <p:scale>
          <a:sx n="87" d="100"/>
          <a:sy n="87" d="100"/>
        </p:scale>
        <p:origin x="304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52AB4-0081-44A6-8CAA-7EC6E06FBDA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BE6CEF-52B1-446E-9D47-FCABCB5A4A0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E9AA7CB-DD13-4996-9443-EE883CFF7991}" type="parTrans" cxnId="{7E90ABC4-0414-4537-989A-1E42A0C68A13}">
      <dgm:prSet/>
      <dgm:spPr/>
      <dgm:t>
        <a:bodyPr/>
        <a:lstStyle/>
        <a:p>
          <a:endParaRPr lang="cs-CZ"/>
        </a:p>
      </dgm:t>
    </dgm:pt>
    <dgm:pt modelId="{9B6B9852-1BDB-4963-AA79-375E784259DE}" type="sibTrans" cxnId="{7E90ABC4-0414-4537-989A-1E42A0C68A13}">
      <dgm:prSet/>
      <dgm:spPr/>
      <dgm:t>
        <a:bodyPr/>
        <a:lstStyle/>
        <a:p>
          <a:endParaRPr lang="cs-CZ"/>
        </a:p>
      </dgm:t>
    </dgm:pt>
    <dgm:pt modelId="{E3E0204B-BD53-4150-90AD-8053B891E15B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9BF88C0-703F-4CA6-8468-0923F1FA8761}" type="parTrans" cxnId="{A79DB997-0B48-4992-B20A-E0E190224C6A}">
      <dgm:prSet/>
      <dgm:spPr/>
      <dgm:t>
        <a:bodyPr/>
        <a:lstStyle/>
        <a:p>
          <a:endParaRPr lang="cs-CZ"/>
        </a:p>
      </dgm:t>
    </dgm:pt>
    <dgm:pt modelId="{231D2DD3-99AD-47F9-9E36-BC1949CFFA7A}" type="sibTrans" cxnId="{A79DB997-0B48-4992-B20A-E0E190224C6A}">
      <dgm:prSet/>
      <dgm:spPr/>
      <dgm:t>
        <a:bodyPr/>
        <a:lstStyle/>
        <a:p>
          <a:endParaRPr lang="cs-CZ"/>
        </a:p>
      </dgm:t>
    </dgm:pt>
    <dgm:pt modelId="{EE7FED4D-C4B7-4CF4-9DF9-F863C461864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0334DCE-EB06-4A86-A0D2-F6BC750FBC5D}" type="parTrans" cxnId="{68B6E3C6-ABFC-4FEE-8DB4-BA945B3CEB6F}">
      <dgm:prSet/>
      <dgm:spPr/>
      <dgm:t>
        <a:bodyPr/>
        <a:lstStyle/>
        <a:p>
          <a:endParaRPr lang="cs-CZ"/>
        </a:p>
      </dgm:t>
    </dgm:pt>
    <dgm:pt modelId="{6DCDA94B-4A63-4955-9787-6166FA740054}" type="sibTrans" cxnId="{68B6E3C6-ABFC-4FEE-8DB4-BA945B3CEB6F}">
      <dgm:prSet/>
      <dgm:spPr/>
      <dgm:t>
        <a:bodyPr/>
        <a:lstStyle/>
        <a:p>
          <a:endParaRPr lang="cs-CZ"/>
        </a:p>
      </dgm:t>
    </dgm:pt>
    <dgm:pt modelId="{9D3FD5DF-C3B0-481B-BA58-EF886290B832}" type="pres">
      <dgm:prSet presAssocID="{9E952AB4-0081-44A6-8CAA-7EC6E06FBD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43FF93-1877-4403-B6D0-45EAB24F274B}" type="pres">
      <dgm:prSet presAssocID="{5BBE6CEF-52B1-446E-9D47-FCABCB5A4A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215BEA-3B34-47B3-9515-CDF11B4AD22C}" type="pres">
      <dgm:prSet presAssocID="{9B6B9852-1BDB-4963-AA79-375E784259DE}" presName="sibTrans" presStyleLbl="sibTrans2D1" presStyleIdx="0" presStyleCnt="3"/>
      <dgm:spPr/>
      <dgm:t>
        <a:bodyPr/>
        <a:lstStyle/>
        <a:p>
          <a:endParaRPr lang="cs-CZ"/>
        </a:p>
      </dgm:t>
    </dgm:pt>
    <dgm:pt modelId="{5CFA9031-0518-4A50-A82A-937117DEF4D3}" type="pres">
      <dgm:prSet presAssocID="{9B6B9852-1BDB-4963-AA79-375E784259DE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901FDA50-0BFE-4928-88CA-95ECBB85BBA8}" type="pres">
      <dgm:prSet presAssocID="{E3E0204B-BD53-4150-90AD-8053B891E15B}" presName="node" presStyleLbl="node1" presStyleIdx="1" presStyleCnt="3" custScaleX="818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CCBA24-47E2-485B-B306-9F092FF4BF7B}" type="pres">
      <dgm:prSet presAssocID="{231D2DD3-99AD-47F9-9E36-BC1949CFFA7A}" presName="sibTrans" presStyleLbl="sibTrans2D1" presStyleIdx="1" presStyleCnt="3"/>
      <dgm:spPr/>
      <dgm:t>
        <a:bodyPr/>
        <a:lstStyle/>
        <a:p>
          <a:endParaRPr lang="cs-CZ"/>
        </a:p>
      </dgm:t>
    </dgm:pt>
    <dgm:pt modelId="{C31D7524-22B7-4866-AA33-9D76C3700D41}" type="pres">
      <dgm:prSet presAssocID="{231D2DD3-99AD-47F9-9E36-BC1949CFFA7A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6597C733-A1C3-4C2B-B65F-A5C9F6B57120}" type="pres">
      <dgm:prSet presAssocID="{EE7FED4D-C4B7-4CF4-9DF9-F863C4618641}" presName="node" presStyleLbl="node1" presStyleIdx="2" presStyleCnt="3" custScaleX="86402" custScaleY="976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EA8ADC-599B-4377-BD02-F58975459ECC}" type="pres">
      <dgm:prSet presAssocID="{6DCDA94B-4A63-4955-9787-6166FA740054}" presName="sibTrans" presStyleLbl="sibTrans2D1" presStyleIdx="2" presStyleCnt="3"/>
      <dgm:spPr/>
      <dgm:t>
        <a:bodyPr/>
        <a:lstStyle/>
        <a:p>
          <a:endParaRPr lang="cs-CZ"/>
        </a:p>
      </dgm:t>
    </dgm:pt>
    <dgm:pt modelId="{07142442-4E81-413E-9CF4-F4F07C468377}" type="pres">
      <dgm:prSet presAssocID="{6DCDA94B-4A63-4955-9787-6166FA740054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6E3C3C1D-8E4F-4275-96E3-A8397F879BA3}" type="presOf" srcId="{E3E0204B-BD53-4150-90AD-8053B891E15B}" destId="{901FDA50-0BFE-4928-88CA-95ECBB85BBA8}" srcOrd="0" destOrd="0" presId="urn:microsoft.com/office/officeart/2005/8/layout/cycle7"/>
    <dgm:cxn modelId="{76A96009-9ECF-4E57-A1BB-E04F8CFE0178}" type="presOf" srcId="{6DCDA94B-4A63-4955-9787-6166FA740054}" destId="{07142442-4E81-413E-9CF4-F4F07C468377}" srcOrd="1" destOrd="0" presId="urn:microsoft.com/office/officeart/2005/8/layout/cycle7"/>
    <dgm:cxn modelId="{A79DB997-0B48-4992-B20A-E0E190224C6A}" srcId="{9E952AB4-0081-44A6-8CAA-7EC6E06FBDA9}" destId="{E3E0204B-BD53-4150-90AD-8053B891E15B}" srcOrd="1" destOrd="0" parTransId="{99BF88C0-703F-4CA6-8468-0923F1FA8761}" sibTransId="{231D2DD3-99AD-47F9-9E36-BC1949CFFA7A}"/>
    <dgm:cxn modelId="{32017446-E651-455E-839C-5CEB509DC184}" type="presOf" srcId="{9E952AB4-0081-44A6-8CAA-7EC6E06FBDA9}" destId="{9D3FD5DF-C3B0-481B-BA58-EF886290B832}" srcOrd="0" destOrd="0" presId="urn:microsoft.com/office/officeart/2005/8/layout/cycle7"/>
    <dgm:cxn modelId="{4548EB81-29DA-44D8-904A-3D755D4E7C8D}" type="presOf" srcId="{6DCDA94B-4A63-4955-9787-6166FA740054}" destId="{6BEA8ADC-599B-4377-BD02-F58975459ECC}" srcOrd="0" destOrd="0" presId="urn:microsoft.com/office/officeart/2005/8/layout/cycle7"/>
    <dgm:cxn modelId="{7E5E1730-E2B0-4F19-898C-3E528581AF2C}" type="presOf" srcId="{5BBE6CEF-52B1-446E-9D47-FCABCB5A4A07}" destId="{BE43FF93-1877-4403-B6D0-45EAB24F274B}" srcOrd="0" destOrd="0" presId="urn:microsoft.com/office/officeart/2005/8/layout/cycle7"/>
    <dgm:cxn modelId="{7E90ABC4-0414-4537-989A-1E42A0C68A13}" srcId="{9E952AB4-0081-44A6-8CAA-7EC6E06FBDA9}" destId="{5BBE6CEF-52B1-446E-9D47-FCABCB5A4A07}" srcOrd="0" destOrd="0" parTransId="{8E9AA7CB-DD13-4996-9443-EE883CFF7991}" sibTransId="{9B6B9852-1BDB-4963-AA79-375E784259DE}"/>
    <dgm:cxn modelId="{E1680D96-1274-4574-AFA4-742738F98722}" type="presOf" srcId="{9B6B9852-1BDB-4963-AA79-375E784259DE}" destId="{AC215BEA-3B34-47B3-9515-CDF11B4AD22C}" srcOrd="0" destOrd="0" presId="urn:microsoft.com/office/officeart/2005/8/layout/cycle7"/>
    <dgm:cxn modelId="{F72450FD-FDA3-4A69-AACD-C9603A254AF7}" type="presOf" srcId="{9B6B9852-1BDB-4963-AA79-375E784259DE}" destId="{5CFA9031-0518-4A50-A82A-937117DEF4D3}" srcOrd="1" destOrd="0" presId="urn:microsoft.com/office/officeart/2005/8/layout/cycle7"/>
    <dgm:cxn modelId="{68B6E3C6-ABFC-4FEE-8DB4-BA945B3CEB6F}" srcId="{9E952AB4-0081-44A6-8CAA-7EC6E06FBDA9}" destId="{EE7FED4D-C4B7-4CF4-9DF9-F863C4618641}" srcOrd="2" destOrd="0" parTransId="{80334DCE-EB06-4A86-A0D2-F6BC750FBC5D}" sibTransId="{6DCDA94B-4A63-4955-9787-6166FA740054}"/>
    <dgm:cxn modelId="{FE1106F4-D3C8-4A9F-827E-EF4EA0352699}" type="presOf" srcId="{231D2DD3-99AD-47F9-9E36-BC1949CFFA7A}" destId="{35CCBA24-47E2-485B-B306-9F092FF4BF7B}" srcOrd="0" destOrd="0" presId="urn:microsoft.com/office/officeart/2005/8/layout/cycle7"/>
    <dgm:cxn modelId="{1A151C0D-B694-4340-93F5-EDA60CC57FA2}" type="presOf" srcId="{231D2DD3-99AD-47F9-9E36-BC1949CFFA7A}" destId="{C31D7524-22B7-4866-AA33-9D76C3700D41}" srcOrd="1" destOrd="0" presId="urn:microsoft.com/office/officeart/2005/8/layout/cycle7"/>
    <dgm:cxn modelId="{75F9D038-DD06-42E7-B957-D42D3D611C9E}" type="presOf" srcId="{EE7FED4D-C4B7-4CF4-9DF9-F863C4618641}" destId="{6597C733-A1C3-4C2B-B65F-A5C9F6B57120}" srcOrd="0" destOrd="0" presId="urn:microsoft.com/office/officeart/2005/8/layout/cycle7"/>
    <dgm:cxn modelId="{EE37415E-59CF-46E5-ABFE-3308195D3CFA}" type="presParOf" srcId="{9D3FD5DF-C3B0-481B-BA58-EF886290B832}" destId="{BE43FF93-1877-4403-B6D0-45EAB24F274B}" srcOrd="0" destOrd="0" presId="urn:microsoft.com/office/officeart/2005/8/layout/cycle7"/>
    <dgm:cxn modelId="{7D4E2495-BE4E-48ED-AB1A-79AA329D4E60}" type="presParOf" srcId="{9D3FD5DF-C3B0-481B-BA58-EF886290B832}" destId="{AC215BEA-3B34-47B3-9515-CDF11B4AD22C}" srcOrd="1" destOrd="0" presId="urn:microsoft.com/office/officeart/2005/8/layout/cycle7"/>
    <dgm:cxn modelId="{6CDE7538-294B-4D1F-9814-916420CF4499}" type="presParOf" srcId="{AC215BEA-3B34-47B3-9515-CDF11B4AD22C}" destId="{5CFA9031-0518-4A50-A82A-937117DEF4D3}" srcOrd="0" destOrd="0" presId="urn:microsoft.com/office/officeart/2005/8/layout/cycle7"/>
    <dgm:cxn modelId="{A484F6DE-F6E7-473B-A701-E442CF941D18}" type="presParOf" srcId="{9D3FD5DF-C3B0-481B-BA58-EF886290B832}" destId="{901FDA50-0BFE-4928-88CA-95ECBB85BBA8}" srcOrd="2" destOrd="0" presId="urn:microsoft.com/office/officeart/2005/8/layout/cycle7"/>
    <dgm:cxn modelId="{BBA08A65-86D8-416B-A2BF-89D5E927D8BF}" type="presParOf" srcId="{9D3FD5DF-C3B0-481B-BA58-EF886290B832}" destId="{35CCBA24-47E2-485B-B306-9F092FF4BF7B}" srcOrd="3" destOrd="0" presId="urn:microsoft.com/office/officeart/2005/8/layout/cycle7"/>
    <dgm:cxn modelId="{EE8E1951-009F-4B10-B22D-75E2EFD36ADB}" type="presParOf" srcId="{35CCBA24-47E2-485B-B306-9F092FF4BF7B}" destId="{C31D7524-22B7-4866-AA33-9D76C3700D41}" srcOrd="0" destOrd="0" presId="urn:microsoft.com/office/officeart/2005/8/layout/cycle7"/>
    <dgm:cxn modelId="{24926523-5AFE-4052-828B-E859A4F0A841}" type="presParOf" srcId="{9D3FD5DF-C3B0-481B-BA58-EF886290B832}" destId="{6597C733-A1C3-4C2B-B65F-A5C9F6B57120}" srcOrd="4" destOrd="0" presId="urn:microsoft.com/office/officeart/2005/8/layout/cycle7"/>
    <dgm:cxn modelId="{BF896E56-CDE2-4C94-A312-258242743721}" type="presParOf" srcId="{9D3FD5DF-C3B0-481B-BA58-EF886290B832}" destId="{6BEA8ADC-599B-4377-BD02-F58975459ECC}" srcOrd="5" destOrd="0" presId="urn:microsoft.com/office/officeart/2005/8/layout/cycle7"/>
    <dgm:cxn modelId="{606CB1B9-D1F0-443A-9512-F6E3C244F3DD}" type="presParOf" srcId="{6BEA8ADC-599B-4377-BD02-F58975459ECC}" destId="{07142442-4E81-413E-9CF4-F4F07C46837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3FF93-1877-4403-B6D0-45EAB24F274B}">
      <dsp:nvSpPr>
        <dsp:cNvPr id="0" name=""/>
        <dsp:cNvSpPr/>
      </dsp:nvSpPr>
      <dsp:spPr>
        <a:xfrm>
          <a:off x="3087539" y="1521"/>
          <a:ext cx="2236398" cy="1118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800" kern="1200" dirty="0"/>
        </a:p>
      </dsp:txBody>
      <dsp:txXfrm>
        <a:off x="3120290" y="34272"/>
        <a:ext cx="2170896" cy="1052697"/>
      </dsp:txXfrm>
    </dsp:sp>
    <dsp:sp modelId="{AC215BEA-3B34-47B3-9515-CDF11B4AD22C}">
      <dsp:nvSpPr>
        <dsp:cNvPr id="0" name=""/>
        <dsp:cNvSpPr/>
      </dsp:nvSpPr>
      <dsp:spPr>
        <a:xfrm rot="3600000">
          <a:off x="4403899" y="1964902"/>
          <a:ext cx="1451159" cy="391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4521310" y="2043176"/>
        <a:ext cx="1216337" cy="234821"/>
      </dsp:txXfrm>
    </dsp:sp>
    <dsp:sp modelId="{901FDA50-0BFE-4928-88CA-95ECBB85BBA8}">
      <dsp:nvSpPr>
        <dsp:cNvPr id="0" name=""/>
        <dsp:cNvSpPr/>
      </dsp:nvSpPr>
      <dsp:spPr>
        <a:xfrm>
          <a:off x="5138353" y="3201452"/>
          <a:ext cx="1829731" cy="1118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800" kern="1200" dirty="0"/>
        </a:p>
      </dsp:txBody>
      <dsp:txXfrm>
        <a:off x="5171104" y="3234203"/>
        <a:ext cx="1764229" cy="1052697"/>
      </dsp:txXfrm>
    </dsp:sp>
    <dsp:sp modelId="{35CCBA24-47E2-485B-B306-9F092FF4BF7B}">
      <dsp:nvSpPr>
        <dsp:cNvPr id="0" name=""/>
        <dsp:cNvSpPr/>
      </dsp:nvSpPr>
      <dsp:spPr>
        <a:xfrm rot="10800000">
          <a:off x="3505799" y="3564867"/>
          <a:ext cx="1451159" cy="391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3623210" y="3643141"/>
        <a:ext cx="1216337" cy="234821"/>
      </dsp:txXfrm>
    </dsp:sp>
    <dsp:sp modelId="{6597C733-A1C3-4C2B-B65F-A5C9F6B57120}">
      <dsp:nvSpPr>
        <dsp:cNvPr id="0" name=""/>
        <dsp:cNvSpPr/>
      </dsp:nvSpPr>
      <dsp:spPr>
        <a:xfrm>
          <a:off x="1392111" y="3214507"/>
          <a:ext cx="1932293" cy="1092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700" kern="1200" dirty="0"/>
        </a:p>
      </dsp:txBody>
      <dsp:txXfrm>
        <a:off x="1424097" y="3246493"/>
        <a:ext cx="1868321" cy="1028117"/>
      </dsp:txXfrm>
    </dsp:sp>
    <dsp:sp modelId="{6BEA8ADC-599B-4377-BD02-F58975459ECC}">
      <dsp:nvSpPr>
        <dsp:cNvPr id="0" name=""/>
        <dsp:cNvSpPr/>
      </dsp:nvSpPr>
      <dsp:spPr>
        <a:xfrm rot="18000000">
          <a:off x="2552649" y="1971429"/>
          <a:ext cx="1451159" cy="391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2670060" y="2049703"/>
        <a:ext cx="1216337" cy="234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40A3-3435-48FA-A425-971DA3CD8874}" type="datetimeFigureOut">
              <a:rPr lang="cs-CZ" smtClean="0"/>
              <a:pPr/>
              <a:t>23. 11. 2016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EFFB-E210-479F-9C1C-81E50A06EA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AB305-C79C-476C-B04E-BAA46A9E0EB8}" type="datetimeFigureOut">
              <a:rPr lang="cs-CZ" smtClean="0"/>
              <a:t>23. 11. 2016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B5B23-80AE-42E7-8677-8B269624D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1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B5B23-80AE-42E7-8677-8B269624DE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17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B5B23-80AE-42E7-8677-8B269624DE8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79928" cy="1616596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84276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924175"/>
            <a:ext cx="7129463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50850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494116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0" y="5876925"/>
            <a:ext cx="7129463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429000"/>
            <a:ext cx="8208144" cy="29527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1368425"/>
          </a:xfrm>
          <a:prstGeom prst="rect">
            <a:avLst/>
          </a:prstGeom>
        </p:spPr>
        <p:txBody>
          <a:bodyPr wrap="square"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414908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0054" y="458174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768647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smtClean="0">
                <a:solidFill>
                  <a:schemeClr val="bg1"/>
                </a:solidFill>
              </a:rPr>
              <a:t>Děkuji za pozornost</a:t>
            </a:r>
            <a:endParaRPr lang="cs-CZ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043608" y="2996952"/>
            <a:ext cx="7704856" cy="79208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GB" altLang="cs-CZ" sz="4400" noProof="0" dirty="0" smtClean="0"/>
              <a:t>	</a:t>
            </a:r>
            <a:r>
              <a:rPr lang="en-GB" altLang="cs-CZ" sz="9600" dirty="0" smtClean="0">
                <a:cs typeface="Times New Roman" panose="02020603050405020304" pitchFamily="18" charset="0"/>
              </a:rPr>
              <a:t>How Does the Legal Framework Support and Restrict the Effectiveness of Inspectorates?</a:t>
            </a:r>
            <a:endParaRPr lang="en-GB" altLang="cs-CZ" sz="9600" dirty="0"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619672" y="4221088"/>
            <a:ext cx="7057455" cy="223224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cs typeface="Times New Roman" panose="02020603050405020304" pitchFamily="18" charset="0"/>
              </a:rPr>
              <a:t>Petr Drábek</a:t>
            </a:r>
            <a:r>
              <a:rPr lang="cs-CZ" noProof="0" dirty="0" smtClean="0">
                <a:cs typeface="Times New Roman" panose="02020603050405020304" pitchFamily="18" charset="0"/>
              </a:rPr>
              <a:t>		</a:t>
            </a:r>
            <a:endParaRPr lang="en-GB" noProof="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1800" b="0" i="1" dirty="0" smtClean="0">
                <a:cs typeface="Times New Roman" panose="02020603050405020304" pitchFamily="18" charset="0"/>
              </a:rPr>
              <a:t>Head </a:t>
            </a:r>
            <a:r>
              <a:rPr lang="en-GB" sz="1800" b="0" i="1" dirty="0">
                <a:cs typeface="Times New Roman" panose="02020603050405020304" pitchFamily="18" charset="0"/>
              </a:rPr>
              <a:t>of Centra</a:t>
            </a:r>
            <a:r>
              <a:rPr lang="en-GB" sz="1800" b="0" i="1" dirty="0">
                <a:latin typeface="Calibri" panose="020F0502020204030204" pitchFamily="34" charset="0"/>
                <a:cs typeface="Times New Roman" panose="02020603050405020304" pitchFamily="18" charset="0"/>
              </a:rPr>
              <a:t>l Bohemian </a:t>
            </a:r>
            <a:r>
              <a:rPr lang="en-GB" sz="1800" b="0" i="1" dirty="0" smtClean="0">
                <a:cs typeface="Times New Roman" panose="02020603050405020304" pitchFamily="18" charset="0"/>
              </a:rPr>
              <a:t>Inspectorate</a:t>
            </a:r>
            <a:endParaRPr lang="cs-CZ" sz="1800" b="0" i="1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1800" b="0" i="1" dirty="0">
                <a:cs typeface="Times New Roman" panose="02020603050405020304" pitchFamily="18" charset="0"/>
              </a:rPr>
              <a:t>petr.drabek@csicr.cz</a:t>
            </a:r>
          </a:p>
          <a:p>
            <a:pPr>
              <a:defRPr/>
            </a:pPr>
            <a:endParaRPr lang="cs-CZ" sz="1800" b="0" i="1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1800" b="0" i="1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800" dirty="0">
                <a:cs typeface="Times New Roman" panose="02020603050405020304" pitchFamily="18" charset="0"/>
              </a:rPr>
              <a:t>Tirana, </a:t>
            </a:r>
            <a:r>
              <a:rPr lang="cs-CZ" sz="1800" dirty="0" err="1">
                <a:cs typeface="Times New Roman" panose="02020603050405020304" pitchFamily="18" charset="0"/>
              </a:rPr>
              <a:t>Albania</a:t>
            </a:r>
            <a:r>
              <a:rPr lang="cs-CZ" sz="1800" dirty="0"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cs typeface="Times New Roman" panose="02020603050405020304" pitchFamily="18" charset="0"/>
              </a:rPr>
              <a:t>November</a:t>
            </a:r>
            <a:r>
              <a:rPr lang="cs-CZ" sz="1800" dirty="0">
                <a:cs typeface="Times New Roman" panose="02020603050405020304" pitchFamily="18" charset="0"/>
              </a:rPr>
              <a:t> 2016</a:t>
            </a:r>
          </a:p>
          <a:p>
            <a:pPr>
              <a:defRPr/>
            </a:pPr>
            <a:endParaRPr lang="cs-CZ" sz="1800" b="0" i="1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1800" b="0" i="1" dirty="0" smtClean="0"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80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11560" y="1988841"/>
            <a:ext cx="8064128" cy="345638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sz="2500" b="1" dirty="0" smtClean="0">
                <a:solidFill>
                  <a:srgbClr val="0073CF"/>
                </a:solidFill>
              </a:rPr>
              <a:t>Evaluative</a:t>
            </a:r>
            <a:r>
              <a:rPr lang="en-GB" sz="2500" dirty="0" smtClean="0">
                <a:solidFill>
                  <a:srgbClr val="0073CF"/>
                </a:solidFill>
              </a:rPr>
              <a:t> </a:t>
            </a:r>
            <a:r>
              <a:rPr lang="en-GB" sz="2500" dirty="0" smtClean="0">
                <a:cs typeface="Times New Roman CE" panose="02020603050405020304" pitchFamily="18" charset="0"/>
              </a:rPr>
              <a:t>(monitors a school as a whole)</a:t>
            </a:r>
          </a:p>
          <a:p>
            <a:pPr>
              <a:lnSpc>
                <a:spcPct val="90000"/>
              </a:lnSpc>
              <a:buFont typeface="Monotype Sorts"/>
              <a:buChar char=" "/>
              <a:defRPr/>
            </a:pPr>
            <a:r>
              <a:rPr lang="en-GB" sz="2000" dirty="0" smtClean="0">
                <a:solidFill>
                  <a:srgbClr val="C60C30"/>
                </a:solidFill>
                <a:cs typeface="Times New Roman CE" panose="02020603050405020304" pitchFamily="18" charset="0"/>
              </a:rPr>
              <a:t>SCHOOL and SCHOOL FACILITY IS A BASIC ELEMENT OF THE SYSTEM</a:t>
            </a:r>
          </a:p>
          <a:p>
            <a:pPr>
              <a:lnSpc>
                <a:spcPct val="90000"/>
              </a:lnSpc>
              <a:buFont typeface="Monotype Sorts"/>
              <a:buChar char=" "/>
              <a:defRPr/>
            </a:pPr>
            <a:r>
              <a:rPr lang="en-GB" sz="2500" dirty="0" smtClean="0">
                <a:cs typeface="Times New Roman CE" panose="02020603050405020304" pitchFamily="18" charset="0"/>
              </a:rPr>
              <a:t>(Scotland, England, Flanders, Czech Rep…)</a:t>
            </a:r>
          </a:p>
          <a:p>
            <a:pPr>
              <a:lnSpc>
                <a:spcPct val="90000"/>
              </a:lnSpc>
              <a:buFont typeface="Monotype Sorts"/>
              <a:buChar char=" "/>
              <a:defRPr/>
            </a:pPr>
            <a:endParaRPr lang="en-GB" sz="2500" dirty="0" smtClean="0">
              <a:cs typeface="Times New Roman CE" panose="02020603050405020304" pitchFamily="18" charset="0"/>
            </a:endParaRPr>
          </a:p>
          <a:p>
            <a:r>
              <a:rPr lang="en-GB" sz="2500" b="1" dirty="0" smtClean="0">
                <a:solidFill>
                  <a:srgbClr val="0073CF"/>
                </a:solidFill>
              </a:rPr>
              <a:t>Administratively controlling </a:t>
            </a:r>
            <a:r>
              <a:rPr lang="en-GB" sz="2500" dirty="0" smtClean="0"/>
              <a:t>(monitors individual teachers)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C60C30"/>
                </a:solidFill>
              </a:rPr>
              <a:t>       TEACHER IS A BASIC ELEMENT OF THE SYSTEM</a:t>
            </a:r>
          </a:p>
          <a:p>
            <a:pPr marL="0" indent="0">
              <a:buNone/>
            </a:pPr>
            <a:r>
              <a:rPr lang="en-GB" sz="2500" dirty="0" smtClean="0"/>
              <a:t>     (German Lands, Austria, France…)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 smtClean="0"/>
              <a:t>Inspection </a:t>
            </a:r>
            <a:r>
              <a:rPr lang="cs-CZ" sz="3200" dirty="0" smtClean="0"/>
              <a:t>S</a:t>
            </a:r>
            <a:r>
              <a:rPr lang="en-GB" sz="3200" dirty="0" err="1" smtClean="0"/>
              <a:t>ystems</a:t>
            </a:r>
            <a:endParaRPr lang="en-GB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220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899592" y="1700808"/>
            <a:ext cx="7273106" cy="33843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sz="2500" dirty="0" smtClean="0"/>
              <a:t>Governmental </a:t>
            </a:r>
            <a:r>
              <a:rPr lang="en-GB" sz="2500" dirty="0"/>
              <a:t>department </a:t>
            </a:r>
            <a:r>
              <a:rPr lang="cs-CZ" sz="2500" dirty="0" err="1"/>
              <a:t>established</a:t>
            </a:r>
            <a:r>
              <a:rPr lang="en-GB" sz="2500" dirty="0"/>
              <a:t> by the Law </a:t>
            </a:r>
            <a:endParaRPr lang="cs-CZ" sz="2500" dirty="0" smtClean="0"/>
          </a:p>
          <a:p>
            <a:pPr marL="0" indent="0">
              <a:buNone/>
            </a:pPr>
            <a:endParaRPr lang="cs-CZ" sz="800" dirty="0" smtClean="0"/>
          </a:p>
          <a:p>
            <a:r>
              <a:rPr lang="en-GB" sz="2500" dirty="0"/>
              <a:t>Administrative authority with a nation-wide power </a:t>
            </a:r>
            <a:endParaRPr lang="cs-CZ" sz="2500" dirty="0" smtClean="0"/>
          </a:p>
          <a:p>
            <a:pPr marL="0" indent="0">
              <a:buNone/>
            </a:pPr>
            <a:r>
              <a:rPr lang="cs-CZ" sz="2500" dirty="0" smtClean="0"/>
              <a:t>     </a:t>
            </a:r>
            <a:r>
              <a:rPr lang="en-GB" sz="2500" dirty="0" smtClean="0"/>
              <a:t>(</a:t>
            </a:r>
            <a:r>
              <a:rPr lang="cs-CZ" sz="2500" dirty="0" smtClean="0"/>
              <a:t>H</a:t>
            </a:r>
            <a:r>
              <a:rPr lang="en-GB" sz="2500" dirty="0" err="1" smtClean="0"/>
              <a:t>eadquarters</a:t>
            </a:r>
            <a:r>
              <a:rPr lang="en-GB" sz="2500" dirty="0" smtClean="0"/>
              <a:t> </a:t>
            </a:r>
            <a:r>
              <a:rPr lang="en-GB" sz="2500" dirty="0"/>
              <a:t>+ 14 regional </a:t>
            </a:r>
            <a:r>
              <a:rPr lang="en-GB" sz="2500" dirty="0" smtClean="0"/>
              <a:t>inspectorates)</a:t>
            </a:r>
            <a:endParaRPr lang="cs-CZ" sz="2500" dirty="0"/>
          </a:p>
          <a:p>
            <a:pPr marL="0" indent="0">
              <a:buNone/>
            </a:pPr>
            <a:endParaRPr lang="cs-CZ" sz="800" dirty="0" smtClean="0"/>
          </a:p>
          <a:p>
            <a:pPr marL="381000" indent="-381000" algn="just">
              <a:lnSpc>
                <a:spcPct val="90000"/>
              </a:lnSpc>
              <a:defRPr/>
            </a:pPr>
            <a:r>
              <a:rPr lang="en-GB" altLang="cs-CZ" sz="2500" dirty="0" smtClean="0"/>
              <a:t>Plan </a:t>
            </a:r>
            <a:r>
              <a:rPr lang="en-GB" altLang="cs-CZ" sz="2500" dirty="0"/>
              <a:t>of principal </a:t>
            </a:r>
            <a:r>
              <a:rPr lang="en-GB" altLang="cs-CZ" sz="2500" dirty="0" smtClean="0"/>
              <a:t>assignments</a:t>
            </a:r>
            <a:endParaRPr lang="cs-CZ" altLang="cs-CZ" sz="2500" dirty="0" smtClean="0"/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cs-CZ" sz="800" dirty="0"/>
          </a:p>
          <a:p>
            <a:pPr marL="381000" indent="-381000" algn="just">
              <a:lnSpc>
                <a:spcPct val="90000"/>
              </a:lnSpc>
              <a:defRPr/>
            </a:pPr>
            <a:r>
              <a:rPr lang="en-GB" altLang="cs-CZ" sz="2500" dirty="0"/>
              <a:t>Evaluation </a:t>
            </a:r>
            <a:r>
              <a:rPr lang="en-GB" altLang="cs-CZ" sz="2500" dirty="0" smtClean="0"/>
              <a:t>criteria</a:t>
            </a:r>
            <a:endParaRPr lang="en-GB" altLang="cs-CZ" sz="25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611561" y="908720"/>
            <a:ext cx="8064896" cy="576064"/>
          </a:xfrm>
        </p:spPr>
        <p:txBody>
          <a:bodyPr/>
          <a:lstStyle/>
          <a:p>
            <a:r>
              <a:rPr lang="cs-CZ" sz="3200" dirty="0" err="1" smtClean="0"/>
              <a:t>Position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the Czech </a:t>
            </a:r>
            <a:r>
              <a:rPr lang="cs-CZ" sz="3200" dirty="0" err="1" smtClean="0"/>
              <a:t>School</a:t>
            </a:r>
            <a:r>
              <a:rPr lang="cs-CZ" sz="3200" dirty="0" smtClean="0"/>
              <a:t> Inspectorate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760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Czech School Inspectorate shall determine and assess the </a:t>
            </a:r>
            <a:r>
              <a:rPr lang="en-US" b="1" dirty="0">
                <a:solidFill>
                  <a:srgbClr val="0073CF"/>
                </a:solidFill>
              </a:rPr>
              <a:t>conditions, course and results </a:t>
            </a:r>
            <a:r>
              <a:rPr lang="en-US" dirty="0"/>
              <a:t>of education in accordance with relevant school educational </a:t>
            </a:r>
            <a:r>
              <a:rPr lang="en-US" dirty="0" err="1"/>
              <a:t>programmes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869115"/>
            <a:ext cx="8208144" cy="863600"/>
          </a:xfrm>
        </p:spPr>
        <p:txBody>
          <a:bodyPr/>
          <a:lstStyle/>
          <a:p>
            <a:r>
              <a:rPr lang="en-GB" sz="3200" dirty="0" smtClean="0">
                <a:cs typeface="Times New Roman" pitchFamily="18" charset="0"/>
              </a:rPr>
              <a:t>ACT No. 561/2004 Coll. The Education Act</a:t>
            </a:r>
            <a:br>
              <a:rPr lang="en-GB" sz="3200" dirty="0" smtClean="0">
                <a:cs typeface="Times New Roman" pitchFamily="18" charset="0"/>
              </a:rPr>
            </a:br>
            <a:r>
              <a:rPr lang="en-GB" sz="3000" dirty="0" smtClean="0">
                <a:cs typeface="Times New Roman" pitchFamily="18" charset="0"/>
              </a:rPr>
              <a:t>Section 174, subsection 2), letter b)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en-GB" sz="3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19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7544" y="1628800"/>
            <a:ext cx="8208144" cy="4608935"/>
          </a:xfrm>
        </p:spPr>
        <p:txBody>
          <a:bodyPr lIns="36000"/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0073CF"/>
                </a:solidFill>
                <a:cs typeface="Times New Roman" panose="02020603050405020304" pitchFamily="18" charset="0"/>
              </a:rPr>
              <a:t>Section 174 (2) Act No. 561/2004 Coll</a:t>
            </a:r>
            <a:r>
              <a:rPr lang="en-US" sz="2000" b="1" dirty="0" smtClean="0">
                <a:solidFill>
                  <a:srgbClr val="0073CF"/>
                </a:solidFill>
                <a:cs typeface="Times New Roman" panose="02020603050405020304" pitchFamily="18" charset="0"/>
              </a:rPr>
              <a:t>.</a:t>
            </a:r>
            <a:endParaRPr lang="en-GB" sz="2000" b="1" noProof="0" dirty="0" smtClean="0">
              <a:solidFill>
                <a:srgbClr val="0073CF"/>
              </a:solidFill>
              <a:cs typeface="Times New Roman" panose="02020603050405020304" pitchFamily="18" charset="0"/>
            </a:endParaRPr>
          </a:p>
          <a:p>
            <a:pPr marL="1169988" lvl="1" indent="-4572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  <a:defRPr/>
            </a:pPr>
            <a:r>
              <a:rPr lang="en-GB" sz="2200" dirty="0" smtClean="0"/>
              <a:t>A</a:t>
            </a:r>
            <a:r>
              <a:rPr lang="en-GB" sz="2200" noProof="0" dirty="0" err="1" smtClean="0"/>
              <a:t>cquire</a:t>
            </a:r>
            <a:r>
              <a:rPr lang="en-GB" sz="2200" noProof="0" dirty="0" smtClean="0"/>
              <a:t> and analyse information on education</a:t>
            </a:r>
            <a:endParaRPr lang="cs-CZ" sz="2200" noProof="0" dirty="0" smtClean="0"/>
          </a:p>
          <a:p>
            <a:pPr marL="1169988" lvl="1" indent="-4572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  <a:defRPr/>
            </a:pPr>
            <a:r>
              <a:rPr lang="en-GB" sz="2200" dirty="0" smtClean="0"/>
              <a:t>D</a:t>
            </a:r>
            <a:r>
              <a:rPr lang="en-GB" sz="2200" noProof="0" dirty="0" err="1" smtClean="0"/>
              <a:t>etermine</a:t>
            </a:r>
            <a:r>
              <a:rPr lang="en-GB" sz="2200" noProof="0" dirty="0" smtClean="0"/>
              <a:t> and asses the conditions, course and results of education</a:t>
            </a:r>
          </a:p>
          <a:p>
            <a:pPr marL="1169988" lvl="1" indent="-4572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  <a:defRPr/>
            </a:pPr>
            <a:r>
              <a:rPr lang="en-GB" sz="2200" noProof="0" dirty="0" smtClean="0"/>
              <a:t>Determine and assess to what extent the school educational programme is met and whether it is in compliance with legal regulations and the framework educational programme</a:t>
            </a:r>
          </a:p>
          <a:p>
            <a:pPr marL="1169988" lvl="1" indent="-4572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  <a:defRPr/>
            </a:pPr>
            <a:r>
              <a:rPr lang="en-GB" sz="2200" dirty="0" smtClean="0"/>
              <a:t>Execute s</a:t>
            </a:r>
            <a:r>
              <a:rPr lang="en-GB" sz="2200" noProof="0" dirty="0" err="1" smtClean="0"/>
              <a:t>tate</a:t>
            </a:r>
            <a:r>
              <a:rPr lang="en-GB" sz="2200" noProof="0" dirty="0" smtClean="0"/>
              <a:t> checks of adherence to school legislation</a:t>
            </a:r>
            <a:r>
              <a:rPr lang="cs-CZ" sz="2200" dirty="0"/>
              <a:t> (</a:t>
            </a:r>
            <a:r>
              <a:rPr lang="cs-CZ" sz="2200" dirty="0" err="1"/>
              <a:t>Act</a:t>
            </a:r>
            <a:r>
              <a:rPr lang="cs-CZ" sz="2200" dirty="0"/>
              <a:t> No. 552/1991 </a:t>
            </a:r>
            <a:r>
              <a:rPr lang="cs-CZ" sz="2200" dirty="0" err="1"/>
              <a:t>Coll</a:t>
            </a:r>
            <a:r>
              <a:rPr lang="cs-CZ" sz="2200" dirty="0" smtClean="0"/>
              <a:t>.)</a:t>
            </a:r>
            <a:endParaRPr lang="en-GB" sz="2200" noProof="0" dirty="0" smtClean="0"/>
          </a:p>
          <a:p>
            <a:pPr marL="1169988" lvl="1" indent="-457200" algn="jus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  <a:defRPr/>
            </a:pPr>
            <a:r>
              <a:rPr lang="cs-CZ" sz="2200" dirty="0" smtClean="0"/>
              <a:t>E</a:t>
            </a:r>
            <a:r>
              <a:rPr lang="en-GB" sz="2200" noProof="0" dirty="0" err="1" smtClean="0"/>
              <a:t>nsure</a:t>
            </a:r>
            <a:r>
              <a:rPr lang="en-GB" sz="2200" noProof="0" dirty="0" smtClean="0"/>
              <a:t> public-legal audit</a:t>
            </a:r>
            <a:r>
              <a:rPr lang="cs-CZ" sz="2200" dirty="0"/>
              <a:t> (</a:t>
            </a:r>
            <a:r>
              <a:rPr lang="cs-CZ" sz="2200" dirty="0" err="1"/>
              <a:t>Act</a:t>
            </a:r>
            <a:r>
              <a:rPr lang="cs-CZ" sz="2200" dirty="0"/>
              <a:t> No. 320/2001 </a:t>
            </a:r>
            <a:r>
              <a:rPr lang="cs-CZ" sz="2200" dirty="0" err="1"/>
              <a:t>Coll</a:t>
            </a:r>
            <a:r>
              <a:rPr lang="cs-CZ" sz="2200" dirty="0" smtClean="0"/>
              <a:t>.)</a:t>
            </a:r>
            <a:endParaRPr lang="en-GB" sz="2200" noProof="0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81075"/>
            <a:ext cx="8208144" cy="647725"/>
          </a:xfrm>
        </p:spPr>
        <p:txBody>
          <a:bodyPr anchor="ctr"/>
          <a:lstStyle/>
          <a:p>
            <a:r>
              <a:rPr lang="cs-CZ" sz="3200" noProof="0" dirty="0" err="1" smtClean="0">
                <a:solidFill>
                  <a:srgbClr val="C60C30"/>
                </a:solidFill>
                <a:cs typeface="Times New Roman" panose="02020603050405020304" pitchFamily="18" charset="0"/>
              </a:rPr>
              <a:t>Competences</a:t>
            </a:r>
            <a:r>
              <a:rPr lang="en-GB" sz="3200" noProof="0" dirty="0" smtClean="0">
                <a:solidFill>
                  <a:srgbClr val="C60C30"/>
                </a:solidFill>
                <a:cs typeface="Times New Roman" panose="02020603050405020304" pitchFamily="18" charset="0"/>
              </a:rPr>
              <a:t> of the CSI</a:t>
            </a:r>
            <a:r>
              <a:rPr lang="en-GB" sz="1400" noProof="0" dirty="0" smtClean="0">
                <a:solidFill>
                  <a:srgbClr val="C60C30"/>
                </a:solidFill>
                <a:cs typeface="Times New Roman" panose="02020603050405020304" pitchFamily="18" charset="0"/>
              </a:rPr>
              <a:t> </a:t>
            </a:r>
            <a:endParaRPr lang="en-GB" sz="3200" noProof="0" dirty="0">
              <a:solidFill>
                <a:srgbClr val="0073CF"/>
              </a:solidFill>
            </a:endParaRPr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195736" y="225165"/>
            <a:ext cx="6948264" cy="432048"/>
          </a:xfrm>
        </p:spPr>
        <p:txBody>
          <a:bodyPr anchor="ctr"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</p:txBody>
      </p:sp>
    </p:spTree>
    <p:extLst>
      <p:ext uri="{BB962C8B-B14F-4D97-AF65-F5344CB8AC3E}">
        <p14:creationId xmlns:p14="http://schemas.microsoft.com/office/powerpoint/2010/main" val="26720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11560" y="1844824"/>
            <a:ext cx="8208144" cy="4321175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en-GB" altLang="cs-CZ" sz="2200" b="1" noProof="0" dirty="0" smtClean="0">
                <a:solidFill>
                  <a:srgbClr val="0073CF"/>
                </a:solidFill>
              </a:rPr>
              <a:t>2. </a:t>
            </a:r>
            <a:r>
              <a:rPr lang="en-GB" sz="2200" b="1" noProof="0" dirty="0" smtClean="0">
                <a:solidFill>
                  <a:srgbClr val="0073CF"/>
                </a:solidFill>
              </a:rPr>
              <a:t>Attendance in the </a:t>
            </a:r>
            <a:r>
              <a:rPr lang="en-GB" sz="2200" b="1" dirty="0" err="1" smtClean="0">
                <a:solidFill>
                  <a:srgbClr val="0073CF"/>
                </a:solidFill>
              </a:rPr>
              <a:t>commissional</a:t>
            </a:r>
            <a:r>
              <a:rPr lang="en-GB" sz="2200" b="1" dirty="0" smtClean="0">
                <a:solidFill>
                  <a:srgbClr val="0073CF"/>
                </a:solidFill>
              </a:rPr>
              <a:t> re-examination</a:t>
            </a:r>
            <a:r>
              <a:rPr lang="en-GB" sz="2200" b="1" noProof="0" dirty="0" smtClean="0">
                <a:solidFill>
                  <a:srgbClr val="0073CF"/>
                </a:solidFill>
              </a:rPr>
              <a:t>, resits of a pupils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en-GB" sz="800" b="1" noProof="0" dirty="0" smtClean="0">
              <a:solidFill>
                <a:srgbClr val="0073CF"/>
              </a:solidFill>
            </a:endParaRPr>
          </a:p>
          <a:p>
            <a:pPr algn="just">
              <a:lnSpc>
                <a:spcPct val="90000"/>
              </a:lnSpc>
              <a:buFont typeface="Arial" charset="0"/>
              <a:buNone/>
              <a:defRPr/>
            </a:pPr>
            <a:r>
              <a:rPr lang="en-GB" sz="2200" b="1" noProof="0" dirty="0" smtClean="0">
                <a:solidFill>
                  <a:srgbClr val="0073CF"/>
                </a:solidFill>
              </a:rPr>
              <a:t>3. Drawing up strategic and </a:t>
            </a:r>
            <a:r>
              <a:rPr lang="en-GB" sz="2200" b="1" dirty="0" smtClean="0">
                <a:solidFill>
                  <a:srgbClr val="0073CF"/>
                </a:solidFill>
              </a:rPr>
              <a:t>evaluation documents</a:t>
            </a:r>
          </a:p>
          <a:p>
            <a:pPr marL="628650" algn="just">
              <a:lnSpc>
                <a:spcPct val="90000"/>
              </a:lnSpc>
              <a:defRPr/>
            </a:pPr>
            <a:r>
              <a:rPr lang="en-GB" sz="2000" dirty="0" smtClean="0"/>
              <a:t>Conceptual objectives of inspection activities</a:t>
            </a:r>
          </a:p>
          <a:p>
            <a:pPr marL="628650" algn="just">
              <a:lnSpc>
                <a:spcPct val="90000"/>
              </a:lnSpc>
              <a:defRPr/>
            </a:pPr>
            <a:r>
              <a:rPr lang="en-GB" sz="2000" dirty="0" smtClean="0"/>
              <a:t>System for evaluating the educational system</a:t>
            </a:r>
          </a:p>
          <a:p>
            <a:pPr marL="285750" indent="0" algn="just">
              <a:lnSpc>
                <a:spcPct val="90000"/>
              </a:lnSpc>
              <a:buNone/>
              <a:defRPr/>
            </a:pPr>
            <a:endParaRPr lang="en-GB" sz="800" dirty="0" smtClean="0"/>
          </a:p>
          <a:p>
            <a:pPr algn="just">
              <a:buFont typeface="Arial" charset="0"/>
              <a:buNone/>
              <a:defRPr/>
            </a:pPr>
            <a:r>
              <a:rPr lang="en-GB" sz="2200" b="1" dirty="0" smtClean="0">
                <a:solidFill>
                  <a:srgbClr val="0073CF"/>
                </a:solidFill>
              </a:rPr>
              <a:t>4. Attendance in applicant interview committee for a head teacher of a school or a school facility</a:t>
            </a:r>
          </a:p>
          <a:p>
            <a:pPr algn="just">
              <a:buFont typeface="Arial" charset="0"/>
              <a:buNone/>
              <a:defRPr/>
            </a:pPr>
            <a:endParaRPr lang="en-GB" sz="800" dirty="0" smtClean="0">
              <a:solidFill>
                <a:srgbClr val="0073CF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en-GB" sz="2200" b="1" dirty="0" smtClean="0">
                <a:solidFill>
                  <a:srgbClr val="0073CF"/>
                </a:solidFill>
              </a:rPr>
              <a:t>5. Processing of offences </a:t>
            </a:r>
          </a:p>
          <a:p>
            <a:pPr algn="just">
              <a:buFont typeface="Arial" charset="0"/>
              <a:buNone/>
              <a:defRPr/>
            </a:pPr>
            <a:endParaRPr lang="en-GB" sz="800" b="1" dirty="0" smtClean="0">
              <a:solidFill>
                <a:srgbClr val="0073CF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en-GB" sz="2200" b="1" noProof="0" dirty="0" smtClean="0">
                <a:solidFill>
                  <a:srgbClr val="0073CF"/>
                </a:solidFill>
              </a:rPr>
              <a:t>6. Suggestions, complaints, petitions</a:t>
            </a:r>
            <a:endParaRPr lang="en-GB" sz="2200" noProof="0" dirty="0">
              <a:solidFill>
                <a:srgbClr val="0073CF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80728"/>
            <a:ext cx="8208144" cy="755539"/>
          </a:xfrm>
        </p:spPr>
        <p:txBody>
          <a:bodyPr anchor="ctr"/>
          <a:lstStyle/>
          <a:p>
            <a:r>
              <a:rPr lang="en-GB" sz="3200" dirty="0" smtClean="0">
                <a:solidFill>
                  <a:srgbClr val="C60C30"/>
                </a:solidFill>
                <a:cs typeface="Times New Roman" panose="02020603050405020304" pitchFamily="18" charset="0"/>
              </a:rPr>
              <a:t>Activities and Competences of the CSI</a:t>
            </a:r>
            <a:endParaRPr lang="en-GB" sz="1400" dirty="0">
              <a:solidFill>
                <a:srgbClr val="0073CF"/>
              </a:solidFill>
            </a:endParaRPr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195736" y="188640"/>
            <a:ext cx="6948264" cy="432048"/>
          </a:xfrm>
        </p:spPr>
        <p:txBody>
          <a:bodyPr anchor="ctr"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</p:txBody>
      </p:sp>
    </p:spTree>
    <p:extLst>
      <p:ext uri="{BB962C8B-B14F-4D97-AF65-F5344CB8AC3E}">
        <p14:creationId xmlns:p14="http://schemas.microsoft.com/office/powerpoint/2010/main" val="21642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11560" y="2096307"/>
            <a:ext cx="8208144" cy="406969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en-GB" sz="2400" b="1" noProof="0" dirty="0" smtClean="0">
                <a:solidFill>
                  <a:srgbClr val="0073CF"/>
                </a:solidFill>
              </a:rPr>
              <a:t>Based on its findings the Czech School Inspectorate </a:t>
            </a:r>
            <a:r>
              <a:rPr lang="cs-CZ" sz="2400" b="1" noProof="0" dirty="0" smtClean="0">
                <a:solidFill>
                  <a:srgbClr val="0073CF"/>
                </a:solidFill>
              </a:rPr>
              <a:t>a</a:t>
            </a:r>
            <a:r>
              <a:rPr lang="en-GB" sz="2400" b="1" noProof="0" dirty="0" err="1" smtClean="0">
                <a:solidFill>
                  <a:srgbClr val="0073CF"/>
                </a:solidFill>
              </a:rPr>
              <a:t>lso</a:t>
            </a:r>
            <a:r>
              <a:rPr lang="en-GB" sz="2400" b="1" noProof="0" dirty="0" smtClean="0">
                <a:solidFill>
                  <a:srgbClr val="0073CF"/>
                </a:solidFill>
              </a:rPr>
              <a:t>:</a:t>
            </a:r>
          </a:p>
          <a:p>
            <a:pPr>
              <a:buFont typeface="Arial" charset="0"/>
              <a:buNone/>
              <a:defRPr/>
            </a:pPr>
            <a:endParaRPr lang="en-GB" sz="1050" noProof="0" dirty="0" smtClean="0">
              <a:cs typeface="Times New Roman" panose="02020603050405020304" pitchFamily="18" charset="0"/>
            </a:endParaRPr>
          </a:p>
          <a:p>
            <a:pPr marL="542925">
              <a:defRPr/>
            </a:pPr>
            <a:endParaRPr lang="cs-CZ" sz="2400" dirty="0" smtClean="0"/>
          </a:p>
          <a:p>
            <a:pPr marL="542925">
              <a:defRPr/>
            </a:pPr>
            <a:r>
              <a:rPr lang="en-GB" sz="2400" dirty="0" smtClean="0"/>
              <a:t>Provides </a:t>
            </a:r>
            <a:r>
              <a:rPr lang="cs-CZ" sz="2400" dirty="0" err="1"/>
              <a:t>proposals</a:t>
            </a:r>
            <a:r>
              <a:rPr lang="en-GB" sz="2400" dirty="0"/>
              <a:t> to relevant state </a:t>
            </a:r>
            <a:r>
              <a:rPr lang="en-GB" sz="2400" dirty="0" smtClean="0"/>
              <a:t>authorities</a:t>
            </a:r>
            <a:endParaRPr lang="cs-CZ" sz="2400" dirty="0" smtClean="0"/>
          </a:p>
          <a:p>
            <a:pPr marL="542925">
              <a:defRPr/>
            </a:pPr>
            <a:r>
              <a:rPr lang="en-GB" sz="2400" dirty="0"/>
              <a:t>Submits a proposal to announcement of an open competition </a:t>
            </a:r>
            <a:endParaRPr lang="cs-CZ" sz="2400" noProof="0" dirty="0" smtClean="0"/>
          </a:p>
          <a:p>
            <a:pPr marL="542925">
              <a:defRPr/>
            </a:pPr>
            <a:r>
              <a:rPr lang="en-GB" sz="2400" noProof="0" dirty="0" smtClean="0"/>
              <a:t>Submits a proposal for dismissal of the head-teacher</a:t>
            </a:r>
            <a:endParaRPr lang="cs-CZ" sz="2400" noProof="0" dirty="0" smtClean="0"/>
          </a:p>
          <a:p>
            <a:pPr marL="542925">
              <a:defRPr/>
            </a:pPr>
            <a:r>
              <a:rPr lang="en-GB" sz="2400" dirty="0"/>
              <a:t>Submits a propos</a:t>
            </a:r>
            <a:r>
              <a:rPr lang="cs-CZ" sz="2400" dirty="0"/>
              <a:t>al</a:t>
            </a:r>
            <a:r>
              <a:rPr lang="en-GB" sz="2400" dirty="0"/>
              <a:t> to erasure </a:t>
            </a:r>
            <a:r>
              <a:rPr lang="cs-CZ" sz="2400" dirty="0" err="1" smtClean="0"/>
              <a:t>school</a:t>
            </a:r>
            <a:r>
              <a:rPr lang="cs-CZ" sz="2400" dirty="0" smtClean="0"/>
              <a:t> </a:t>
            </a:r>
            <a:r>
              <a:rPr lang="en-GB" sz="2400" dirty="0" smtClean="0"/>
              <a:t>from </a:t>
            </a:r>
            <a:r>
              <a:rPr lang="en-GB" sz="2400" dirty="0"/>
              <a:t>the register of schools and school facilities </a:t>
            </a:r>
          </a:p>
          <a:p>
            <a:pPr marL="200025" indent="0">
              <a:buNone/>
              <a:defRPr/>
            </a:pPr>
            <a:endParaRPr lang="en-GB" sz="2400" noProof="0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80728"/>
            <a:ext cx="8208144" cy="755539"/>
          </a:xfrm>
        </p:spPr>
        <p:txBody>
          <a:bodyPr anchor="ctr"/>
          <a:lstStyle/>
          <a:p>
            <a:r>
              <a:rPr lang="en-GB" sz="3200" noProof="0" dirty="0" err="1" smtClean="0">
                <a:solidFill>
                  <a:srgbClr val="C60C30"/>
                </a:solidFill>
                <a:cs typeface="Times New Roman" panose="02020603050405020304" pitchFamily="18" charset="0"/>
              </a:rPr>
              <a:t>Activit</a:t>
            </a:r>
            <a:r>
              <a:rPr lang="cs-CZ" sz="3200" dirty="0" err="1" smtClean="0">
                <a:solidFill>
                  <a:srgbClr val="C60C30"/>
                </a:solidFill>
                <a:cs typeface="Times New Roman" panose="02020603050405020304" pitchFamily="18" charset="0"/>
              </a:rPr>
              <a:t>ies</a:t>
            </a:r>
            <a:r>
              <a:rPr lang="en-GB" sz="3200" noProof="0" dirty="0" smtClean="0">
                <a:solidFill>
                  <a:srgbClr val="C60C30"/>
                </a:solidFill>
                <a:cs typeface="Times New Roman" panose="02020603050405020304" pitchFamily="18" charset="0"/>
              </a:rPr>
              <a:t> </a:t>
            </a:r>
            <a:r>
              <a:rPr lang="cs-CZ" sz="3200" noProof="0" dirty="0" smtClean="0">
                <a:solidFill>
                  <a:srgbClr val="C60C30"/>
                </a:solidFill>
                <a:cs typeface="Times New Roman" panose="02020603050405020304" pitchFamily="18" charset="0"/>
              </a:rPr>
              <a:t>and </a:t>
            </a:r>
            <a:r>
              <a:rPr lang="cs-CZ" sz="3200" dirty="0" err="1">
                <a:solidFill>
                  <a:srgbClr val="C60C30"/>
                </a:solidFill>
                <a:cs typeface="Times New Roman" panose="02020603050405020304" pitchFamily="18" charset="0"/>
              </a:rPr>
              <a:t>C</a:t>
            </a:r>
            <a:r>
              <a:rPr lang="cs-CZ" sz="3200" noProof="0" dirty="0" err="1" smtClean="0">
                <a:solidFill>
                  <a:srgbClr val="C60C30"/>
                </a:solidFill>
                <a:cs typeface="Times New Roman" panose="02020603050405020304" pitchFamily="18" charset="0"/>
              </a:rPr>
              <a:t>ompetencies</a:t>
            </a:r>
            <a:r>
              <a:rPr lang="cs-CZ" sz="3200" noProof="0" dirty="0" smtClean="0">
                <a:solidFill>
                  <a:srgbClr val="C60C30"/>
                </a:solidFill>
                <a:cs typeface="Times New Roman" panose="02020603050405020304" pitchFamily="18" charset="0"/>
              </a:rPr>
              <a:t> </a:t>
            </a:r>
            <a:r>
              <a:rPr lang="en-GB" sz="3200" noProof="0" dirty="0" smtClean="0">
                <a:solidFill>
                  <a:srgbClr val="C60C30"/>
                </a:solidFill>
                <a:cs typeface="Times New Roman" panose="02020603050405020304" pitchFamily="18" charset="0"/>
              </a:rPr>
              <a:t>of the CSI</a:t>
            </a:r>
            <a:endParaRPr lang="en-GB" sz="1400" noProof="0" dirty="0">
              <a:solidFill>
                <a:srgbClr val="0073CF"/>
              </a:solidFill>
            </a:endParaRPr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181943" y="260648"/>
            <a:ext cx="6948264" cy="432048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pPr>
              <a:spcBef>
                <a:spcPts val="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66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7544" y="1844675"/>
            <a:ext cx="8208144" cy="331251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GB" altLang="cs-CZ" sz="2400" noProof="0" dirty="0" smtClean="0"/>
              <a:t>SICI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GB" altLang="cs-CZ" sz="2400" noProof="0" dirty="0" smtClean="0"/>
              <a:t>OECD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GB" altLang="cs-CZ" sz="2400" noProof="0" dirty="0" smtClean="0"/>
              <a:t>Inspectorate of European Schools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GB" altLang="cs-CZ" sz="2400" noProof="0" dirty="0" smtClean="0"/>
              <a:t>International </a:t>
            </a:r>
            <a:r>
              <a:rPr lang="en-GB" altLang="cs-CZ" sz="2400" dirty="0" smtClean="0"/>
              <a:t>reviews </a:t>
            </a:r>
            <a:r>
              <a:rPr lang="en-GB" altLang="cs-CZ" sz="2400" noProof="0" dirty="0" smtClean="0"/>
              <a:t>on educational results (PISA, PIRLS, TIMSS, ICILS, TALIS etc.)</a:t>
            </a:r>
            <a:endParaRPr lang="en-GB" altLang="cs-CZ" sz="2400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811225"/>
            <a:ext cx="8208144" cy="863600"/>
          </a:xfrm>
        </p:spPr>
        <p:txBody>
          <a:bodyPr anchor="ctr"/>
          <a:lstStyle/>
          <a:p>
            <a:r>
              <a:rPr lang="en-GB" altLang="cs-CZ" sz="3200" noProof="0" dirty="0" smtClean="0">
                <a:solidFill>
                  <a:srgbClr val="C60C30"/>
                </a:solidFill>
                <a:cs typeface="Times New Roman" panose="02020603050405020304" pitchFamily="18" charset="0"/>
              </a:rPr>
              <a:t>International Activities of the CSI</a:t>
            </a:r>
            <a:endParaRPr lang="en-GB" altLang="cs-CZ" sz="3200" noProof="0" dirty="0">
              <a:solidFill>
                <a:srgbClr val="C60C3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195736" y="164702"/>
            <a:ext cx="6948264" cy="432048"/>
          </a:xfrm>
        </p:spPr>
        <p:txBody>
          <a:bodyPr anchor="ctr"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</p:txBody>
      </p:sp>
    </p:spTree>
    <p:extLst>
      <p:ext uri="{BB962C8B-B14F-4D97-AF65-F5344CB8AC3E}">
        <p14:creationId xmlns:p14="http://schemas.microsoft.com/office/powerpoint/2010/main" val="21039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877291" y="2054705"/>
            <a:ext cx="7488832" cy="19442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sz="2400" dirty="0" smtClean="0"/>
              <a:t>University educated</a:t>
            </a:r>
          </a:p>
          <a:p>
            <a:r>
              <a:rPr lang="en-GB" sz="2400" dirty="0" smtClean="0"/>
              <a:t>At least 5 years of pedagogical or pedagogical-psychological work professional experience </a:t>
            </a:r>
          </a:p>
          <a:p>
            <a:r>
              <a:rPr lang="en-GB" sz="2400" dirty="0" smtClean="0"/>
              <a:t>Satisfies further prerequisites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517635" y="759156"/>
            <a:ext cx="8208144" cy="1085668"/>
          </a:xfrm>
        </p:spPr>
        <p:txBody>
          <a:bodyPr/>
          <a:lstStyle/>
          <a:p>
            <a:r>
              <a:rPr lang="cs-CZ" sz="3200" dirty="0" err="1" smtClean="0"/>
              <a:t>School</a:t>
            </a:r>
            <a:r>
              <a:rPr lang="cs-CZ" sz="3200" dirty="0" smtClean="0"/>
              <a:t> </a:t>
            </a:r>
            <a:r>
              <a:rPr lang="cs-CZ" sz="3200" dirty="0" err="1" smtClean="0"/>
              <a:t>Inspector</a:t>
            </a:r>
            <a:endParaRPr lang="cs-CZ" sz="3200" dirty="0" smtClean="0"/>
          </a:p>
          <a:p>
            <a:r>
              <a:rPr lang="en-US" sz="2800" dirty="0"/>
              <a:t>Section 174 (9) Act No. 561/2004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6012160" y="2636912"/>
            <a:ext cx="2879725" cy="3965575"/>
            <a:chOff x="833" y="1248"/>
            <a:chExt cx="1599" cy="2594"/>
          </a:xfrm>
        </p:grpSpPr>
        <p:pic>
          <p:nvPicPr>
            <p:cNvPr id="11" name="Picture 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248"/>
              <a:ext cx="1599" cy="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891" y="1277"/>
              <a:ext cx="1475" cy="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3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759851" y="1837595"/>
            <a:ext cx="6912768" cy="185091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sz="2400" dirty="0" smtClean="0"/>
              <a:t>University educated + at least of 5 years professional experience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sz="2400" dirty="0" smtClean="0"/>
              <a:t>Or person with the final </a:t>
            </a:r>
            <a:r>
              <a:rPr lang="en-GB" sz="2400" dirty="0" err="1" smtClean="0"/>
              <a:t>maturita</a:t>
            </a:r>
            <a:r>
              <a:rPr lang="en-GB" sz="2400" dirty="0" smtClean="0"/>
              <a:t> exam + at least 20 years of professional work experience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6529" y="709401"/>
            <a:ext cx="8208144" cy="5040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3200" dirty="0" smtClean="0"/>
              <a:t>Auditor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Section</a:t>
            </a:r>
            <a:r>
              <a:rPr lang="cs-CZ" sz="2600" dirty="0" smtClean="0"/>
              <a:t> </a:t>
            </a:r>
            <a:r>
              <a:rPr lang="en-US" sz="2600" dirty="0" smtClean="0"/>
              <a:t>174 </a:t>
            </a:r>
            <a:r>
              <a:rPr lang="en-US" sz="2600" dirty="0"/>
              <a:t>(9) Act No. 561/2004</a:t>
            </a:r>
            <a:endParaRPr lang="cs-CZ" sz="2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934317"/>
            <a:ext cx="1000946" cy="750709"/>
          </a:xfrm>
          <a:prstGeom prst="rect">
            <a:avLst/>
          </a:prstGeom>
        </p:spPr>
      </p:pic>
      <p:sp>
        <p:nvSpPr>
          <p:cNvPr id="6" name="Zástupný symbol pro text 2"/>
          <p:cNvSpPr txBox="1">
            <a:spLocks/>
          </p:cNvSpPr>
          <p:nvPr/>
        </p:nvSpPr>
        <p:spPr>
          <a:xfrm>
            <a:off x="666530" y="3620593"/>
            <a:ext cx="8208144" cy="504056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3200" dirty="0" smtClean="0"/>
              <a:t>Invited person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Section</a:t>
            </a:r>
            <a:r>
              <a:rPr lang="cs-CZ" sz="2600" dirty="0" smtClean="0"/>
              <a:t> </a:t>
            </a:r>
            <a:r>
              <a:rPr lang="en-US" sz="2600" dirty="0"/>
              <a:t>174 (9) Act No. 561/2004</a:t>
            </a:r>
            <a:endParaRPr lang="cs-CZ" sz="2600" dirty="0"/>
          </a:p>
        </p:txBody>
      </p:sp>
      <p:sp>
        <p:nvSpPr>
          <p:cNvPr id="7" name="Zástupný symbol pro text 1"/>
          <p:cNvSpPr txBox="1">
            <a:spLocks/>
          </p:cNvSpPr>
          <p:nvPr/>
        </p:nvSpPr>
        <p:spPr>
          <a:xfrm>
            <a:off x="1791900" y="4677013"/>
            <a:ext cx="6848671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Expert assessment</a:t>
            </a:r>
            <a:endParaRPr lang="cs-CZ" sz="2400" dirty="0" smtClean="0"/>
          </a:p>
          <a:p>
            <a:r>
              <a:rPr lang="en-US" sz="2400" dirty="0" smtClean="0"/>
              <a:t>Mostly head-masters, deputy head-masters</a:t>
            </a:r>
            <a:endParaRPr lang="cs-CZ" sz="2400" dirty="0" smtClean="0"/>
          </a:p>
          <a:p>
            <a:r>
              <a:rPr lang="en-US" sz="2400" dirty="0" smtClean="0"/>
              <a:t>Works under the supervision of a school inspector or an auditor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0" y="5021779"/>
            <a:ext cx="873968" cy="11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Work with information; analytic-synthetic approach</a:t>
            </a:r>
          </a:p>
          <a:p>
            <a:r>
              <a:rPr lang="en-GB" sz="2400" dirty="0" smtClean="0"/>
              <a:t>Team work</a:t>
            </a:r>
          </a:p>
          <a:p>
            <a:r>
              <a:rPr lang="en-GB" sz="2400" dirty="0" smtClean="0"/>
              <a:t>Communication</a:t>
            </a:r>
          </a:p>
          <a:p>
            <a:r>
              <a:rPr lang="en-GB" sz="2400" dirty="0" smtClean="0"/>
              <a:t>Reports writing and their structuring</a:t>
            </a:r>
          </a:p>
          <a:p>
            <a:r>
              <a:rPr lang="en-GB" sz="2400" dirty="0" smtClean="0"/>
              <a:t>Work with ICT</a:t>
            </a:r>
            <a:endParaRPr lang="en-GB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 smtClean="0"/>
              <a:t>Inspector´s </a:t>
            </a:r>
            <a:r>
              <a:rPr lang="cs-CZ" sz="3200" dirty="0" smtClean="0"/>
              <a:t>K</a:t>
            </a:r>
            <a:r>
              <a:rPr lang="en-GB" sz="3200" dirty="0" err="1" smtClean="0"/>
              <a:t>ey</a:t>
            </a:r>
            <a:r>
              <a:rPr lang="en-GB" sz="3200" dirty="0" smtClean="0"/>
              <a:t> </a:t>
            </a:r>
            <a:r>
              <a:rPr lang="cs-CZ" sz="3200" dirty="0" smtClean="0"/>
              <a:t>S</a:t>
            </a:r>
            <a:r>
              <a:rPr lang="en-GB" sz="3200" dirty="0" smtClean="0"/>
              <a:t>kills</a:t>
            </a:r>
            <a:endParaRPr lang="en-GB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626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>
          <a:xfrm>
            <a:off x="611560" y="2204864"/>
            <a:ext cx="8208144" cy="2520280"/>
          </a:xfrm>
        </p:spPr>
        <p:txBody>
          <a:bodyPr/>
          <a:lstStyle/>
          <a:p>
            <a:r>
              <a:rPr lang="en-GB" altLang="cs-CZ" sz="5400" dirty="0" smtClean="0">
                <a:solidFill>
                  <a:srgbClr val="C60C30"/>
                </a:solidFill>
              </a:rPr>
              <a:t>Basic Information </a:t>
            </a:r>
            <a:endParaRPr lang="cs-CZ" altLang="cs-CZ" sz="5400" dirty="0" smtClean="0">
              <a:solidFill>
                <a:srgbClr val="C60C30"/>
              </a:solidFill>
            </a:endParaRPr>
          </a:p>
          <a:p>
            <a:r>
              <a:rPr lang="en-GB" altLang="cs-CZ" sz="5400" dirty="0" smtClean="0">
                <a:solidFill>
                  <a:srgbClr val="0073CF"/>
                </a:solidFill>
              </a:rPr>
              <a:t>On the </a:t>
            </a:r>
            <a:r>
              <a:rPr lang="cs-CZ" altLang="cs-CZ" sz="5400" dirty="0" smtClean="0">
                <a:solidFill>
                  <a:srgbClr val="0073CF"/>
                </a:solidFill>
              </a:rPr>
              <a:t>Czech Republic</a:t>
            </a:r>
            <a:endParaRPr lang="en-GB" sz="5400" dirty="0">
              <a:solidFill>
                <a:srgbClr val="0073CF"/>
              </a:solidFill>
            </a:endParaRPr>
          </a:p>
        </p:txBody>
      </p:sp>
      <p:sp>
        <p:nvSpPr>
          <p:cNvPr id="5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195736" y="260648"/>
            <a:ext cx="6948264" cy="432048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GB" altLang="cs-CZ" sz="1400" dirty="0">
                <a:cs typeface="Times New Roman" panose="02020603050405020304" pitchFamily="18" charset="0"/>
              </a:rPr>
              <a:t>How Does the Legal Framework Support and Restrict the Effectiveness of Inspectorates?</a:t>
            </a:r>
          </a:p>
          <a:p>
            <a:pPr>
              <a:spcBef>
                <a:spcPts val="0"/>
              </a:spcBef>
            </a:pP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13934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>
          <a:xfrm>
            <a:off x="26886" y="2564904"/>
            <a:ext cx="9144000" cy="2520280"/>
          </a:xfrm>
        </p:spPr>
        <p:txBody>
          <a:bodyPr/>
          <a:lstStyle/>
          <a:p>
            <a:r>
              <a:rPr lang="en-GB" sz="5400" dirty="0" smtClean="0">
                <a:solidFill>
                  <a:srgbClr val="0073CF"/>
                </a:solidFill>
              </a:rPr>
              <a:t>Czech School Inspectorate</a:t>
            </a:r>
          </a:p>
          <a:p>
            <a:r>
              <a:rPr lang="en-GB" sz="5000" dirty="0" smtClean="0">
                <a:solidFill>
                  <a:srgbClr val="C60C30"/>
                </a:solidFill>
              </a:rPr>
              <a:t>What </a:t>
            </a:r>
            <a:r>
              <a:rPr lang="cs-CZ" sz="5000" dirty="0" smtClean="0">
                <a:solidFill>
                  <a:srgbClr val="C60C30"/>
                </a:solidFill>
              </a:rPr>
              <a:t>D</a:t>
            </a:r>
            <a:r>
              <a:rPr lang="en-GB" sz="5000" dirty="0" smtClean="0">
                <a:solidFill>
                  <a:srgbClr val="C60C30"/>
                </a:solidFill>
              </a:rPr>
              <a:t>o the Inspectors Monitor?</a:t>
            </a:r>
            <a:endParaRPr lang="en-GB" sz="5000" dirty="0">
              <a:solidFill>
                <a:srgbClr val="0073CF"/>
              </a:solidFill>
            </a:endParaRPr>
          </a:p>
        </p:txBody>
      </p:sp>
      <p:sp>
        <p:nvSpPr>
          <p:cNvPr id="5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195736" y="260648"/>
            <a:ext cx="6948264" cy="432048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pPr>
              <a:spcBef>
                <a:spcPts val="0"/>
              </a:spcBef>
            </a:pP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42451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924940" y="2079103"/>
            <a:ext cx="3600400" cy="108039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539552" y="1091862"/>
            <a:ext cx="8208144" cy="863600"/>
          </a:xfrm>
        </p:spPr>
        <p:txBody>
          <a:bodyPr/>
          <a:lstStyle/>
          <a:p>
            <a:pPr algn="l"/>
            <a:r>
              <a:rPr lang="en-GB" sz="3200" dirty="0" smtClean="0"/>
              <a:t>Evaluation </a:t>
            </a:r>
            <a:r>
              <a:rPr lang="cs-CZ" sz="3200" dirty="0" smtClean="0"/>
              <a:t>C</a:t>
            </a:r>
            <a:r>
              <a:rPr lang="en-GB" sz="3200" dirty="0" err="1" smtClean="0"/>
              <a:t>riteria</a:t>
            </a:r>
            <a:r>
              <a:rPr lang="en-GB" sz="3200" dirty="0" smtClean="0"/>
              <a:t> and </a:t>
            </a:r>
            <a:r>
              <a:rPr lang="cs-CZ" sz="3200" dirty="0" smtClean="0"/>
              <a:t>S</a:t>
            </a:r>
            <a:r>
              <a:rPr lang="en-GB" sz="3200" dirty="0" err="1" smtClean="0"/>
              <a:t>cale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666326" y="3573016"/>
            <a:ext cx="6281938" cy="431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/>
              <a:t>Evaluation Scale</a:t>
            </a:r>
            <a:endParaRPr lang="en-GB" sz="2400" dirty="0"/>
          </a:p>
        </p:txBody>
      </p:sp>
      <p:sp>
        <p:nvSpPr>
          <p:cNvPr id="6" name="Zástupný symbol pro text 1"/>
          <p:cNvSpPr txBox="1">
            <a:spLocks/>
          </p:cNvSpPr>
          <p:nvPr/>
        </p:nvSpPr>
        <p:spPr>
          <a:xfrm>
            <a:off x="683568" y="4004791"/>
            <a:ext cx="6264696" cy="1944489"/>
          </a:xfrm>
          <a:prstGeom prst="rect">
            <a:avLst/>
          </a:prstGeom>
          <a:solidFill>
            <a:srgbClr val="0073CF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Blip>
                <a:blip r:embed="rId2"/>
              </a:buBlip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Excellent – example of inspirational practise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Expected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Need for improvement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Insufficient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FontTx/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" y="1881471"/>
            <a:ext cx="3131840" cy="14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78172" y="2276872"/>
            <a:ext cx="8208144" cy="3817020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AutoNum type="arabicPeriod"/>
              <a:defRPr/>
            </a:pPr>
            <a:r>
              <a:rPr lang="en-GB" sz="2200" b="1" noProof="0" dirty="0" smtClean="0">
                <a:solidFill>
                  <a:srgbClr val="0073CF"/>
                </a:solidFill>
                <a:cs typeface="Times New Roman" panose="02020603050405020304" pitchFamily="18" charset="0"/>
              </a:rPr>
              <a:t>Framework and </a:t>
            </a:r>
            <a:r>
              <a:rPr lang="en-GB" sz="2200" b="1" dirty="0" smtClean="0">
                <a:solidFill>
                  <a:srgbClr val="0073CF"/>
                </a:solidFill>
                <a:cs typeface="Times New Roman" panose="02020603050405020304" pitchFamily="18" charset="0"/>
              </a:rPr>
              <a:t>conception</a:t>
            </a:r>
            <a:r>
              <a:rPr lang="en-GB" sz="2200" b="1" noProof="0" dirty="0" smtClean="0">
                <a:solidFill>
                  <a:srgbClr val="0073CF"/>
                </a:solidFill>
                <a:cs typeface="Times New Roman" panose="02020603050405020304" pitchFamily="18" charset="0"/>
              </a:rPr>
              <a:t> </a:t>
            </a:r>
            <a:r>
              <a:rPr lang="en-GB" sz="2200" b="1" dirty="0" smtClean="0">
                <a:solidFill>
                  <a:srgbClr val="0073CF"/>
                </a:solidFill>
                <a:cs typeface="Times New Roman" panose="02020603050405020304" pitchFamily="18" charset="0"/>
              </a:rPr>
              <a:t>of</a:t>
            </a:r>
            <a:r>
              <a:rPr lang="en-GB" sz="2200" b="1" noProof="0" dirty="0" smtClean="0">
                <a:solidFill>
                  <a:srgbClr val="0073CF"/>
                </a:solidFill>
                <a:cs typeface="Times New Roman" panose="02020603050405020304" pitchFamily="18" charset="0"/>
              </a:rPr>
              <a:t> the school</a:t>
            </a:r>
            <a:r>
              <a:rPr lang="en-GB" sz="2200" b="1" noProof="0" dirty="0" smtClean="0">
                <a:solidFill>
                  <a:srgbClr val="0073CF"/>
                </a:solidFill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AutoNum type="arabicPeriod"/>
              <a:defRPr/>
            </a:pPr>
            <a:r>
              <a:rPr lang="en-GB" sz="2200" b="1" dirty="0" smtClean="0">
                <a:solidFill>
                  <a:srgbClr val="0073CF"/>
                </a:solidFill>
                <a:cs typeface="Times New Roman" panose="02020603050405020304" pitchFamily="18" charset="0"/>
              </a:rPr>
              <a:t>Pedagogical leadership in the school</a:t>
            </a:r>
          </a:p>
          <a:p>
            <a:pPr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AutoNum type="arabicPeriod"/>
              <a:defRPr/>
            </a:pPr>
            <a:r>
              <a:rPr lang="en-GB" sz="2200" b="1" dirty="0" smtClean="0">
                <a:solidFill>
                  <a:srgbClr val="0073CF"/>
                </a:solidFill>
              </a:rPr>
              <a:t>The quality of teachers</a:t>
            </a:r>
          </a:p>
          <a:p>
            <a:pPr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AutoNum type="arabicPeriod"/>
              <a:defRPr/>
            </a:pPr>
            <a:r>
              <a:rPr lang="en-GB" sz="2200" b="1" dirty="0" smtClean="0">
                <a:solidFill>
                  <a:srgbClr val="0073CF"/>
                </a:solidFill>
              </a:rPr>
              <a:t>Learning and Teaching</a:t>
            </a:r>
          </a:p>
          <a:p>
            <a:pPr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sz="2200" b="1" dirty="0" smtClean="0">
                <a:solidFill>
                  <a:srgbClr val="0073CF"/>
                </a:solidFill>
              </a:rPr>
              <a:t>Educational Outcomes of Pupils</a:t>
            </a:r>
          </a:p>
          <a:p>
            <a:pPr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sz="2200" b="1" dirty="0" smtClean="0">
                <a:solidFill>
                  <a:srgbClr val="0073CF"/>
                </a:solidFill>
              </a:rPr>
              <a:t>Support of pupils in the education process (equal opportunities)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en-GB" sz="1800" b="1" dirty="0" smtClean="0">
              <a:solidFill>
                <a:srgbClr val="FFC000"/>
              </a:solidFill>
            </a:endParaRPr>
          </a:p>
          <a:p>
            <a:pPr marL="0" indent="0"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cs-CZ" sz="1800" b="1" dirty="0" smtClean="0">
              <a:solidFill>
                <a:srgbClr val="0073C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AutoNum type="arabicPeriod"/>
              <a:defRPr/>
            </a:pPr>
            <a:endParaRPr lang="cs-CZ" sz="1800" b="1" dirty="0" smtClean="0">
              <a:solidFill>
                <a:srgbClr val="0073C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AutoNum type="arabicPeriod"/>
              <a:defRPr/>
            </a:pPr>
            <a:endParaRPr lang="cs-CZ" sz="1800" b="1" dirty="0" smtClean="0">
              <a:solidFill>
                <a:srgbClr val="0073CF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AutoNum type="arabicPeriod"/>
              <a:defRPr/>
            </a:pPr>
            <a:endParaRPr lang="cs-CZ" sz="1800" b="1" noProof="0" dirty="0" smtClean="0">
              <a:solidFill>
                <a:srgbClr val="0073CF"/>
              </a:solidFill>
            </a:endParaRPr>
          </a:p>
          <a:p>
            <a:pPr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AutoNum type="arabicPeriod"/>
              <a:defRPr/>
            </a:pPr>
            <a:endParaRPr lang="cs-CZ" sz="1800" b="1" noProof="0" dirty="0" smtClean="0">
              <a:solidFill>
                <a:srgbClr val="0073CF"/>
              </a:solidFill>
            </a:endParaRPr>
          </a:p>
          <a:p>
            <a:pPr marL="0" indent="0"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cs-CZ" sz="1800" b="1" noProof="0" dirty="0" smtClean="0">
              <a:solidFill>
                <a:srgbClr val="0073CF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0" y="872716"/>
            <a:ext cx="8964488" cy="792088"/>
          </a:xfrm>
        </p:spPr>
        <p:txBody>
          <a:bodyPr/>
          <a:lstStyle/>
          <a:p>
            <a:r>
              <a:rPr lang="en-GB" sz="3000" noProof="0" dirty="0" smtClean="0"/>
              <a:t>Criteria for Evaluation of Conditions, Course and Results of Education for the School Year 201</a:t>
            </a:r>
            <a:r>
              <a:rPr lang="cs-CZ" sz="3000" noProof="0" dirty="0" smtClean="0"/>
              <a:t>5</a:t>
            </a:r>
            <a:r>
              <a:rPr lang="cs-CZ" sz="3000" dirty="0"/>
              <a:t> </a:t>
            </a:r>
            <a:r>
              <a:rPr lang="cs-CZ" sz="3000" dirty="0" smtClean="0"/>
              <a:t>/ </a:t>
            </a:r>
            <a:r>
              <a:rPr lang="en-GB" sz="3000" noProof="0" dirty="0" smtClean="0"/>
              <a:t>201</a:t>
            </a:r>
            <a:r>
              <a:rPr lang="cs-CZ" sz="3000" noProof="0" dirty="0" smtClean="0"/>
              <a:t>6</a:t>
            </a:r>
            <a:r>
              <a:rPr lang="en-GB" sz="3000" noProof="0" dirty="0" smtClean="0"/>
              <a:t> </a:t>
            </a:r>
            <a:endParaRPr lang="en-GB" sz="3000" noProof="0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195736" y="260648"/>
            <a:ext cx="6948264" cy="432048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pPr>
              <a:spcBef>
                <a:spcPts val="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709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55576" y="1966122"/>
            <a:ext cx="5760640" cy="196693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GB" altLang="cs-CZ" sz="2400" noProof="0" dirty="0" smtClean="0">
                <a:cs typeface="Times New Roman" panose="02020603050405020304" pitchFamily="18" charset="0"/>
              </a:rPr>
              <a:t>Inspection report</a:t>
            </a:r>
            <a:r>
              <a:rPr lang="cs-CZ" altLang="cs-CZ" sz="2400" noProof="0" dirty="0" smtClean="0">
                <a:cs typeface="Times New Roman" panose="02020603050405020304" pitchFamily="18" charset="0"/>
              </a:rPr>
              <a:t> </a:t>
            </a:r>
            <a:r>
              <a:rPr lang="cs-CZ" altLang="cs-CZ" sz="1200" noProof="0" dirty="0" smtClean="0">
                <a:cs typeface="Times New Roman" panose="02020603050405020304" pitchFamily="18" charset="0"/>
              </a:rPr>
              <a:t>(public </a:t>
            </a:r>
            <a:r>
              <a:rPr lang="cs-CZ" altLang="cs-CZ" sz="1200" noProof="0" dirty="0" err="1" smtClean="0">
                <a:cs typeface="Times New Roman" panose="02020603050405020304" pitchFamily="18" charset="0"/>
              </a:rPr>
              <a:t>document</a:t>
            </a:r>
            <a:r>
              <a:rPr lang="cs-CZ" altLang="cs-CZ" sz="1200" noProof="0" dirty="0" smtClean="0">
                <a:cs typeface="Times New Roman" panose="02020603050405020304" pitchFamily="18" charset="0"/>
              </a:rPr>
              <a:t>)</a:t>
            </a:r>
            <a:endParaRPr lang="en-GB" altLang="cs-CZ" sz="1200" noProof="0" dirty="0" smtClean="0"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en-GB" altLang="cs-CZ" sz="2400" noProof="0" dirty="0" smtClean="0">
                <a:cs typeface="Times New Roman" panose="02020603050405020304" pitchFamily="18" charset="0"/>
              </a:rPr>
              <a:t>Protocol</a:t>
            </a:r>
            <a:r>
              <a:rPr lang="cs-CZ" altLang="cs-CZ" sz="2400" noProof="0" dirty="0" smtClean="0">
                <a:cs typeface="Times New Roman" panose="02020603050405020304" pitchFamily="18" charset="0"/>
              </a:rPr>
              <a:t> </a:t>
            </a:r>
            <a:r>
              <a:rPr lang="cs-CZ" altLang="cs-CZ" sz="1200" noProof="0" dirty="0" smtClean="0">
                <a:cs typeface="Times New Roman" panose="02020603050405020304" pitchFamily="18" charset="0"/>
              </a:rPr>
              <a:t>(not a public </a:t>
            </a:r>
            <a:r>
              <a:rPr lang="cs-CZ" altLang="cs-CZ" sz="1200" noProof="0" dirty="0" err="1" smtClean="0">
                <a:cs typeface="Times New Roman" panose="02020603050405020304" pitchFamily="18" charset="0"/>
              </a:rPr>
              <a:t>document</a:t>
            </a:r>
            <a:r>
              <a:rPr lang="cs-CZ" altLang="cs-CZ" sz="1200" noProof="0" dirty="0" smtClean="0">
                <a:cs typeface="Times New Roman" panose="02020603050405020304" pitchFamily="18" charset="0"/>
              </a:rPr>
              <a:t>)</a:t>
            </a:r>
            <a:endParaRPr lang="en-GB" altLang="cs-CZ" sz="1200" noProof="0" dirty="0" smtClean="0"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en-GB" altLang="cs-CZ" sz="2400" noProof="0" dirty="0" smtClean="0">
                <a:cs typeface="Times New Roman" panose="02020603050405020304" pitchFamily="18" charset="0"/>
              </a:rPr>
              <a:t>Topical report</a:t>
            </a:r>
          </a:p>
          <a:p>
            <a:pPr marL="381000" indent="-381000">
              <a:lnSpc>
                <a:spcPct val="80000"/>
              </a:lnSpc>
            </a:pPr>
            <a:r>
              <a:rPr lang="en-GB" altLang="cs-CZ" sz="2400" noProof="0" dirty="0" smtClean="0">
                <a:cs typeface="Times New Roman" panose="02020603050405020304" pitchFamily="18" charset="0"/>
              </a:rPr>
              <a:t>CSI annual report</a:t>
            </a:r>
          </a:p>
          <a:p>
            <a:pPr marL="381000" indent="-381000">
              <a:lnSpc>
                <a:spcPct val="80000"/>
              </a:lnSpc>
            </a:pPr>
            <a:r>
              <a:rPr lang="en-GB" altLang="cs-CZ" sz="2400" noProof="0" dirty="0" smtClean="0">
                <a:cs typeface="Times New Roman" panose="02020603050405020304" pitchFamily="18" charset="0"/>
              </a:rPr>
              <a:t>Result of the complaints investigation</a:t>
            </a:r>
            <a:endParaRPr lang="en-GB" altLang="cs-CZ" sz="2400" noProof="0" dirty="0"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en-GB" altLang="cs-CZ" sz="3200" noProof="0" dirty="0" smtClean="0">
                <a:solidFill>
                  <a:srgbClr val="C60C30"/>
                </a:solidFill>
                <a:cs typeface="Times New Roman" panose="02020603050405020304" pitchFamily="18" charset="0"/>
              </a:rPr>
              <a:t>Outcomes of the Inspection Activity</a:t>
            </a:r>
            <a:endParaRPr lang="en-GB" altLang="cs-CZ" sz="3200" noProof="0" dirty="0">
              <a:solidFill>
                <a:srgbClr val="C60C3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1"/>
          </p:nvPr>
        </p:nvSpPr>
        <p:spPr>
          <a:xfrm>
            <a:off x="2195736" y="188640"/>
            <a:ext cx="6948264" cy="432048"/>
          </a:xfrm>
        </p:spPr>
        <p:txBody>
          <a:bodyPr anchor="ctr"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1512168" cy="2137340"/>
          </a:xfrm>
          <a:prstGeom prst="rect">
            <a:avLst/>
          </a:prstGeom>
          <a:effectLst>
            <a:glow rad="127000">
              <a:schemeClr val="bg2"/>
            </a:glo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192081"/>
            <a:ext cx="2659984" cy="3829208"/>
          </a:xfrm>
          <a:prstGeom prst="rect">
            <a:avLst/>
          </a:prstGeom>
          <a:solidFill>
            <a:schemeClr val="bg2"/>
          </a:solidFill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64" y="4293096"/>
            <a:ext cx="1497784" cy="2137340"/>
          </a:xfrm>
          <a:prstGeom prst="rect">
            <a:avLst/>
          </a:prstGeom>
          <a:effectLst>
            <a:glow rad="127000">
              <a:schemeClr val="bg2"/>
            </a:glow>
          </a:effectLst>
        </p:spPr>
      </p:pic>
    </p:spTree>
    <p:extLst>
      <p:ext uri="{BB962C8B-B14F-4D97-AF65-F5344CB8AC3E}">
        <p14:creationId xmlns:p14="http://schemas.microsoft.com/office/powerpoint/2010/main" val="19904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800" dirty="0" err="1" smtClean="0"/>
              <a:t>Legal</a:t>
            </a:r>
            <a:r>
              <a:rPr lang="cs-CZ" sz="2800" dirty="0" smtClean="0"/>
              <a:t> Framework</a:t>
            </a:r>
          </a:p>
          <a:p>
            <a:r>
              <a:rPr lang="en-US" sz="2800" dirty="0"/>
              <a:t>Team work</a:t>
            </a:r>
          </a:p>
          <a:p>
            <a:r>
              <a:rPr lang="en-US" sz="2800" dirty="0"/>
              <a:t>Inspection activity methodology </a:t>
            </a:r>
          </a:p>
          <a:p>
            <a:r>
              <a:rPr lang="en-US" sz="2800" dirty="0"/>
              <a:t>Various types of inspection activities</a:t>
            </a:r>
          </a:p>
          <a:p>
            <a:r>
              <a:rPr lang="en-US" sz="2800" dirty="0"/>
              <a:t>Inspection reports</a:t>
            </a:r>
          </a:p>
          <a:p>
            <a:r>
              <a:rPr lang="en-US" sz="2800" dirty="0"/>
              <a:t>New instruments for evaluation</a:t>
            </a:r>
          </a:p>
          <a:p>
            <a:r>
              <a:rPr lang="en-US" sz="2800" dirty="0"/>
              <a:t>Database</a:t>
            </a:r>
          </a:p>
          <a:p>
            <a:r>
              <a:rPr lang="en-US" sz="2800" dirty="0"/>
              <a:t>Publicity; public control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51520" y="873125"/>
            <a:ext cx="8568184" cy="863600"/>
          </a:xfrm>
        </p:spPr>
        <p:txBody>
          <a:bodyPr/>
          <a:lstStyle/>
          <a:p>
            <a:r>
              <a:rPr lang="en-GB" sz="3400" dirty="0" smtClean="0">
                <a:cs typeface="Times New Roman CE" pitchFamily="18" charset="0"/>
              </a:rPr>
              <a:t>How to Ensure Inspection Credibility and Reliability? </a:t>
            </a:r>
            <a:endParaRPr lang="en-GB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685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7544" y="1857414"/>
            <a:ext cx="8208144" cy="432117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31772" y="747097"/>
            <a:ext cx="8208144" cy="863600"/>
          </a:xfrm>
        </p:spPr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do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768529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5180442"/>
              </p:ext>
            </p:extLst>
          </p:nvPr>
        </p:nvGraphicFramePr>
        <p:xfrm>
          <a:off x="495897" y="1857415"/>
          <a:ext cx="8208144" cy="432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8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0154" y="1916832"/>
            <a:ext cx="8208144" cy="4321175"/>
          </a:xfrm>
        </p:spPr>
        <p:txBody>
          <a:bodyPr/>
          <a:lstStyle/>
          <a:p>
            <a:r>
              <a:rPr lang="en-GB" sz="2800" dirty="0" smtClean="0"/>
              <a:t>Reliable information</a:t>
            </a:r>
          </a:p>
          <a:p>
            <a:r>
              <a:rPr lang="en-GB" altLang="cs-CZ" sz="2800" dirty="0" smtClean="0"/>
              <a:t>Comparative data about schools, learning and teaching </a:t>
            </a:r>
          </a:p>
          <a:p>
            <a:r>
              <a:rPr lang="cs-CZ" altLang="cs-CZ" sz="2800" dirty="0" smtClean="0"/>
              <a:t>Data</a:t>
            </a:r>
            <a:r>
              <a:rPr lang="en-GB" altLang="cs-CZ" sz="2800" dirty="0" smtClean="0"/>
              <a:t> instead of </a:t>
            </a:r>
            <a:r>
              <a:rPr lang="cs-CZ" altLang="cs-CZ" sz="2800" dirty="0" err="1" smtClean="0"/>
              <a:t>hasty</a:t>
            </a:r>
            <a:r>
              <a:rPr lang="cs-CZ" altLang="cs-CZ" sz="2800" dirty="0" smtClean="0"/>
              <a:t> and </a:t>
            </a:r>
            <a:r>
              <a:rPr lang="en-GB" altLang="cs-CZ" sz="2800" dirty="0" smtClean="0"/>
              <a:t>groundless judgments</a:t>
            </a:r>
          </a:p>
          <a:p>
            <a:r>
              <a:rPr lang="en-GB" altLang="cs-CZ" sz="2800" dirty="0" smtClean="0"/>
              <a:t>Materials for policy making </a:t>
            </a:r>
          </a:p>
          <a:p>
            <a:r>
              <a:rPr lang="en-GB" altLang="cs-CZ" sz="2800" dirty="0" smtClean="0"/>
              <a:t>Materials for school decision </a:t>
            </a:r>
          </a:p>
          <a:p>
            <a:r>
              <a:rPr lang="en-GB" altLang="cs-CZ" sz="2800" dirty="0" smtClean="0"/>
              <a:t>International comparison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0154" y="873125"/>
            <a:ext cx="8208144" cy="863600"/>
          </a:xfrm>
        </p:spPr>
        <p:txBody>
          <a:bodyPr/>
          <a:lstStyle/>
          <a:p>
            <a:r>
              <a:rPr lang="en-GB" sz="4400" dirty="0" smtClean="0"/>
              <a:t>Added Value of the Inspectorate</a:t>
            </a:r>
            <a:endParaRPr lang="en-GB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45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51520" y="728822"/>
            <a:ext cx="8712967" cy="86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400" dirty="0" smtClean="0"/>
              <a:t>How Much We Spend </a:t>
            </a:r>
            <a:r>
              <a:rPr lang="cs-CZ" sz="3400" dirty="0" smtClean="0"/>
              <a:t>a </a:t>
            </a:r>
            <a:r>
              <a:rPr lang="cs-CZ" sz="3400" dirty="0" err="1"/>
              <a:t>Y</a:t>
            </a:r>
            <a:r>
              <a:rPr lang="cs-CZ" sz="3400" dirty="0" err="1" smtClean="0"/>
              <a:t>ear</a:t>
            </a:r>
            <a:r>
              <a:rPr lang="cs-CZ" sz="3400" dirty="0" smtClean="0"/>
              <a:t> per Capita on </a:t>
            </a:r>
            <a:r>
              <a:rPr lang="cs-CZ" sz="3400" dirty="0" err="1" smtClean="0"/>
              <a:t>Education</a:t>
            </a:r>
            <a:r>
              <a:rPr lang="cs-CZ" sz="3400" dirty="0" smtClean="0"/>
              <a:t> in the Czech Republic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768529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57770"/>
            <a:ext cx="8208144" cy="43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7544" y="1736725"/>
            <a:ext cx="8208144" cy="4321175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rgbClr val="0073CF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73CF"/>
                </a:solidFill>
              </a:rPr>
              <a:t>Ministry of Education Youth and Sports </a:t>
            </a:r>
          </a:p>
          <a:p>
            <a:r>
              <a:rPr lang="cs-CZ" sz="3000" dirty="0" err="1" smtClean="0">
                <a:latin typeface="+mj-lt"/>
              </a:rPr>
              <a:t>Expected</a:t>
            </a:r>
            <a:r>
              <a:rPr lang="cs-CZ" sz="3000" dirty="0" smtClean="0">
                <a:latin typeface="+mj-lt"/>
              </a:rPr>
              <a:t> </a:t>
            </a:r>
            <a:r>
              <a:rPr lang="cs-CZ" sz="3000" dirty="0" err="1" smtClean="0">
                <a:latin typeface="+mj-lt"/>
              </a:rPr>
              <a:t>spending</a:t>
            </a:r>
            <a:r>
              <a:rPr lang="en-GB" sz="3000" dirty="0" smtClean="0">
                <a:latin typeface="+mj-lt"/>
              </a:rPr>
              <a:t> </a:t>
            </a:r>
            <a:r>
              <a:rPr lang="en-GB" altLang="cs-CZ" sz="3000" dirty="0" smtClean="0">
                <a:latin typeface="+mj-lt"/>
                <a:ea typeface="Times New Roman CE" panose="02020603050405020304" pitchFamily="18" charset="0"/>
                <a:cs typeface="Times New Roman CE" panose="02020603050405020304" pitchFamily="18" charset="0"/>
              </a:rPr>
              <a:t>for the year 2016: </a:t>
            </a:r>
            <a:endParaRPr lang="cs-CZ" altLang="cs-CZ" sz="3000" dirty="0" smtClean="0">
              <a:latin typeface="+mj-lt"/>
              <a:ea typeface="Times New Roman CE" panose="02020603050405020304" pitchFamily="18" charset="0"/>
              <a:cs typeface="Times New Roman CE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3000" dirty="0" smtClean="0">
                <a:solidFill>
                  <a:srgbClr val="C60C30"/>
                </a:solidFill>
                <a:latin typeface="+mj-lt"/>
                <a:ea typeface="Times New Roman CE" panose="02020603050405020304" pitchFamily="18" charset="0"/>
                <a:cs typeface="Times New Roman CE" panose="02020603050405020304" pitchFamily="18" charset="0"/>
              </a:rPr>
              <a:t>    </a:t>
            </a:r>
            <a:r>
              <a:rPr lang="en-GB" altLang="cs-CZ" sz="3000" dirty="0" smtClean="0">
                <a:solidFill>
                  <a:srgbClr val="C60C30"/>
                </a:solidFill>
                <a:latin typeface="+mj-lt"/>
                <a:ea typeface="Times New Roman CE" panose="02020603050405020304" pitchFamily="18" charset="0"/>
                <a:cs typeface="Times New Roman CE" panose="02020603050405020304" pitchFamily="18" charset="0"/>
              </a:rPr>
              <a:t>141 179 305 846 CZK</a:t>
            </a:r>
          </a:p>
          <a:p>
            <a:r>
              <a:rPr lang="en-GB" sz="3000" dirty="0" smtClean="0">
                <a:latin typeface="+mj-lt"/>
                <a:cs typeface="Times New Roman CE" panose="02020603050405020304" pitchFamily="18" charset="0"/>
              </a:rPr>
              <a:t>Number of inhabitants in 2016: </a:t>
            </a:r>
            <a:r>
              <a:rPr lang="en-GB" sz="3000" dirty="0" smtClean="0">
                <a:solidFill>
                  <a:srgbClr val="C60C30"/>
                </a:solidFill>
                <a:latin typeface="+mj-lt"/>
                <a:cs typeface="Times New Roman CE" panose="02020603050405020304" pitchFamily="18" charset="0"/>
              </a:rPr>
              <a:t>10 564 900</a:t>
            </a:r>
          </a:p>
          <a:p>
            <a:pPr marL="0" indent="0">
              <a:buNone/>
            </a:pPr>
            <a:endParaRPr lang="en-GB" sz="3000" dirty="0" smtClean="0">
              <a:latin typeface="+mj-lt"/>
              <a:cs typeface="Times New Roman CE" panose="02020603050405020304" pitchFamily="18" charset="0"/>
            </a:endParaRPr>
          </a:p>
          <a:p>
            <a:r>
              <a:rPr lang="en-GB" sz="3000" dirty="0" smtClean="0">
                <a:latin typeface="+mj-lt"/>
                <a:cs typeface="Times New Roman CE" panose="02020603050405020304" pitchFamily="18" charset="0"/>
              </a:rPr>
              <a:t>Costs per one person: </a:t>
            </a:r>
            <a:r>
              <a:rPr lang="en-GB" sz="3000" dirty="0" smtClean="0">
                <a:solidFill>
                  <a:srgbClr val="C60C30"/>
                </a:solidFill>
                <a:latin typeface="+mj-lt"/>
                <a:cs typeface="Times New Roman CE" panose="02020603050405020304" pitchFamily="18" charset="0"/>
              </a:rPr>
              <a:t>13 363  CZK</a:t>
            </a:r>
          </a:p>
          <a:p>
            <a:r>
              <a:rPr lang="en-GB" sz="3000" dirty="0" smtClean="0">
                <a:latin typeface="+mj-lt"/>
                <a:cs typeface="Times New Roman CE" panose="02020603050405020304" pitchFamily="18" charset="0"/>
              </a:rPr>
              <a:t>Four member family: </a:t>
            </a:r>
            <a:r>
              <a:rPr lang="en-GB" sz="3000" dirty="0" smtClean="0">
                <a:solidFill>
                  <a:srgbClr val="C60C30"/>
                </a:solidFill>
                <a:latin typeface="+mj-lt"/>
              </a:rPr>
              <a:t>53 452 CZK</a:t>
            </a:r>
            <a:endParaRPr lang="en-GB" sz="3000" dirty="0">
              <a:solidFill>
                <a:srgbClr val="C60C30"/>
              </a:solidFill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873125"/>
            <a:ext cx="8208144" cy="86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400" dirty="0"/>
              <a:t>How Much We Spend </a:t>
            </a:r>
            <a:r>
              <a:rPr lang="cs-CZ" sz="3400" dirty="0"/>
              <a:t>a </a:t>
            </a:r>
            <a:r>
              <a:rPr lang="cs-CZ" sz="3400" dirty="0" err="1"/>
              <a:t>Year</a:t>
            </a:r>
            <a:r>
              <a:rPr lang="cs-CZ" sz="3400" dirty="0"/>
              <a:t> per Capita on </a:t>
            </a:r>
            <a:r>
              <a:rPr lang="cs-CZ" sz="3400" dirty="0" err="1"/>
              <a:t>Education</a:t>
            </a:r>
            <a:r>
              <a:rPr lang="cs-CZ" sz="3400" dirty="0"/>
              <a:t> in the</a:t>
            </a:r>
            <a:r>
              <a:rPr lang="cs-CZ" sz="4000" dirty="0"/>
              <a:t> Czech Republic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752" y="272319"/>
            <a:ext cx="6804248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534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3CF"/>
                </a:solidFill>
                <a:latin typeface="+mj-lt"/>
              </a:rPr>
              <a:t>Czech School Inspectorate</a:t>
            </a:r>
          </a:p>
          <a:p>
            <a:r>
              <a:rPr lang="en-GB" dirty="0" smtClean="0">
                <a:latin typeface="+mj-lt"/>
              </a:rPr>
              <a:t>Budget for 2016: </a:t>
            </a:r>
            <a:r>
              <a:rPr lang="en-GB" altLang="cs-CZ" dirty="0" smtClean="0">
                <a:solidFill>
                  <a:srgbClr val="C00000"/>
                </a:solidFill>
                <a:latin typeface="+mj-lt"/>
                <a:ea typeface="Times New Roman CE" panose="02020603050405020304" pitchFamily="18" charset="0"/>
                <a:cs typeface="Times New Roman CE" panose="02020603050405020304" pitchFamily="18" charset="0"/>
              </a:rPr>
              <a:t>320 155 500 CZK</a:t>
            </a:r>
          </a:p>
          <a:p>
            <a:r>
              <a:rPr lang="en-GB" dirty="0" smtClean="0">
                <a:latin typeface="+mj-lt"/>
                <a:cs typeface="Times New Roman CE" panose="02020603050405020304" pitchFamily="18" charset="0"/>
              </a:rPr>
              <a:t>Number of inhabitants in 2016: </a:t>
            </a:r>
            <a:r>
              <a:rPr lang="en-GB" dirty="0" smtClean="0">
                <a:solidFill>
                  <a:srgbClr val="C00000"/>
                </a:solidFill>
                <a:latin typeface="+mj-lt"/>
                <a:cs typeface="Times New Roman CE" panose="02020603050405020304" pitchFamily="18" charset="0"/>
              </a:rPr>
              <a:t>10 564 900</a:t>
            </a:r>
          </a:p>
          <a:p>
            <a:endParaRPr lang="en-GB" dirty="0" smtClean="0">
              <a:latin typeface="+mj-lt"/>
              <a:cs typeface="Times New Roman CE" panose="02020603050405020304" pitchFamily="18" charset="0"/>
            </a:endParaRPr>
          </a:p>
          <a:p>
            <a:r>
              <a:rPr lang="en-GB" dirty="0" smtClean="0">
                <a:latin typeface="+mj-lt"/>
                <a:cs typeface="Times New Roman CE" panose="02020603050405020304" pitchFamily="18" charset="0"/>
              </a:rPr>
              <a:t>Costs per one person: </a:t>
            </a:r>
            <a:r>
              <a:rPr lang="en-GB" dirty="0" smtClean="0">
                <a:solidFill>
                  <a:srgbClr val="C00000"/>
                </a:solidFill>
                <a:latin typeface="+mj-lt"/>
                <a:cs typeface="Times New Roman CE" panose="02020603050405020304" pitchFamily="18" charset="0"/>
              </a:rPr>
              <a:t>30,</a:t>
            </a:r>
            <a:r>
              <a:rPr lang="en-GB" sz="2600" dirty="0" smtClean="0">
                <a:solidFill>
                  <a:srgbClr val="C00000"/>
                </a:solidFill>
                <a:latin typeface="+mj-lt"/>
                <a:cs typeface="Times New Roman CE" panose="02020603050405020304" pitchFamily="18" charset="0"/>
              </a:rPr>
              <a:t>30</a:t>
            </a:r>
            <a:r>
              <a:rPr lang="en-GB" dirty="0" smtClean="0">
                <a:solidFill>
                  <a:srgbClr val="C00000"/>
                </a:solidFill>
                <a:latin typeface="+mj-lt"/>
                <a:cs typeface="Times New Roman CE" panose="02020603050405020304" pitchFamily="18" charset="0"/>
              </a:rPr>
              <a:t> CZK</a:t>
            </a:r>
          </a:p>
          <a:p>
            <a:r>
              <a:rPr lang="cs-CZ" dirty="0" err="1" smtClean="0">
                <a:latin typeface="+mj-lt"/>
                <a:cs typeface="Times New Roman CE" panose="02020603050405020304" pitchFamily="18" charset="0"/>
              </a:rPr>
              <a:t>One</a:t>
            </a:r>
            <a:r>
              <a:rPr lang="en-GB" dirty="0" smtClean="0">
                <a:latin typeface="+mj-lt"/>
                <a:cs typeface="Times New Roman CE" panose="02020603050405020304" pitchFamily="18" charset="0"/>
              </a:rPr>
              <a:t> small espresso per year (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 CE" panose="02020603050405020304" pitchFamily="18" charset="0"/>
              </a:rPr>
              <a:t>or one beer</a:t>
            </a:r>
            <a:r>
              <a:rPr lang="en-GB" dirty="0" smtClean="0">
                <a:latin typeface="+mj-lt"/>
                <a:cs typeface="Times New Roman CE" panose="02020603050405020304" pitchFamily="18" charset="0"/>
              </a:rPr>
              <a:t>)</a:t>
            </a:r>
            <a:endParaRPr lang="en-GB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692696"/>
            <a:ext cx="8208144" cy="86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400" dirty="0"/>
              <a:t>How Much We Spend </a:t>
            </a:r>
            <a:r>
              <a:rPr lang="cs-CZ" sz="3400" dirty="0"/>
              <a:t>a </a:t>
            </a:r>
            <a:r>
              <a:rPr lang="cs-CZ" sz="3400" dirty="0" err="1"/>
              <a:t>Year</a:t>
            </a:r>
            <a:r>
              <a:rPr lang="cs-CZ" sz="3400" dirty="0"/>
              <a:t> per Capita on </a:t>
            </a:r>
            <a:r>
              <a:rPr lang="cs-CZ" sz="3400" dirty="0" err="1"/>
              <a:t>Education</a:t>
            </a:r>
            <a:r>
              <a:rPr lang="cs-CZ" sz="3400" dirty="0"/>
              <a:t> in the Czech Republic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663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Welcome in the Czech Republic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804025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r>
              <a:rPr lang="en-US" altLang="cs-CZ" sz="1400" dirty="0" smtClean="0">
                <a:cs typeface="Times New Roman" panose="02020603050405020304" pitchFamily="18" charset="0"/>
              </a:rPr>
              <a:t>the </a:t>
            </a:r>
            <a:r>
              <a:rPr lang="en-US" altLang="cs-CZ" sz="1400" dirty="0">
                <a:cs typeface="Times New Roman" panose="02020603050405020304" pitchFamily="18" charset="0"/>
              </a:rPr>
              <a:t>Effectiveness </a:t>
            </a:r>
            <a:r>
              <a:rPr lang="en-US" altLang="cs-CZ" dirty="0">
                <a:cs typeface="Times New Roman" panose="02020603050405020304" pitchFamily="18" charset="0"/>
              </a:rPr>
              <a:t>of Inspectorates?</a:t>
            </a:r>
          </a:p>
          <a:p>
            <a:endParaRPr lang="cs-CZ" dirty="0"/>
          </a:p>
        </p:txBody>
      </p:sp>
      <p:pic>
        <p:nvPicPr>
          <p:cNvPr id="6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3149599"/>
            <a:ext cx="2143125" cy="2143125"/>
          </a:xfrm>
        </p:spPr>
      </p:pic>
      <p:pic>
        <p:nvPicPr>
          <p:cNvPr id="16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815" y="2708920"/>
            <a:ext cx="2880320" cy="2880320"/>
          </a:xfrm>
          <a:prstGeom prst="rect">
            <a:avLst/>
          </a:prstGeom>
        </p:spPr>
      </p:pic>
      <p:pic>
        <p:nvPicPr>
          <p:cNvPr id="17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2" y="2188555"/>
            <a:ext cx="3141797" cy="4065212"/>
          </a:xfrm>
        </p:spPr>
      </p:pic>
      <p:pic>
        <p:nvPicPr>
          <p:cNvPr id="21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26" y="2286264"/>
            <a:ext cx="2990768" cy="386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0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7544" y="2536825"/>
            <a:ext cx="8208144" cy="4321175"/>
          </a:xfrm>
        </p:spPr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 Czech </a:t>
            </a:r>
            <a:r>
              <a:rPr lang="cs-CZ" dirty="0" err="1" smtClean="0"/>
              <a:t>citizen</a:t>
            </a:r>
            <a:r>
              <a:rPr lang="cs-CZ" dirty="0" smtClean="0"/>
              <a:t> </a:t>
            </a:r>
            <a:r>
              <a:rPr lang="cs-CZ" dirty="0" err="1" smtClean="0"/>
              <a:t>pays</a:t>
            </a:r>
            <a:r>
              <a:rPr lang="en-GB" dirty="0" smtClean="0"/>
              <a:t>: 13 363  CZK </a:t>
            </a:r>
          </a:p>
          <a:p>
            <a:r>
              <a:rPr lang="en-GB" dirty="0" smtClean="0"/>
              <a:t>Quality assurance: </a:t>
            </a:r>
            <a:r>
              <a:rPr lang="en-GB" dirty="0" smtClean="0">
                <a:cs typeface="Times New Roman CE" panose="02020603050405020304" pitchFamily="18" charset="0"/>
              </a:rPr>
              <a:t>30,</a:t>
            </a:r>
            <a:r>
              <a:rPr lang="en-GB" sz="2600" dirty="0" smtClean="0">
                <a:cs typeface="Times New Roman CE" panose="02020603050405020304" pitchFamily="18" charset="0"/>
              </a:rPr>
              <a:t>30</a:t>
            </a:r>
            <a:r>
              <a:rPr lang="en-GB" dirty="0" smtClean="0">
                <a:cs typeface="Times New Roman CE" panose="02020603050405020304" pitchFamily="18" charset="0"/>
              </a:rPr>
              <a:t> CZK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sz="3400" dirty="0"/>
              <a:t>How Much We Spend </a:t>
            </a:r>
            <a:r>
              <a:rPr lang="cs-CZ" sz="3400" dirty="0"/>
              <a:t>a </a:t>
            </a:r>
            <a:r>
              <a:rPr lang="cs-CZ" sz="3400" dirty="0" err="1"/>
              <a:t>Year</a:t>
            </a:r>
            <a:r>
              <a:rPr lang="cs-CZ" sz="3400" dirty="0"/>
              <a:t> per Capita on </a:t>
            </a:r>
            <a:r>
              <a:rPr lang="cs-CZ" sz="3400" dirty="0" err="1"/>
              <a:t>Education</a:t>
            </a:r>
            <a:r>
              <a:rPr lang="cs-CZ" sz="3400" dirty="0"/>
              <a:t> in the Czech Republic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40" y="4005064"/>
            <a:ext cx="5244448" cy="22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Understanding </a:t>
            </a:r>
            <a:r>
              <a:rPr lang="en-GB" altLang="cs-CZ" dirty="0" smtClean="0">
                <a:latin typeface="+mj-lt"/>
                <a:ea typeface="Times New Roman CE" panose="02020603050405020304" pitchFamily="18" charset="0"/>
                <a:cs typeface="Times New Roman CE" panose="02020603050405020304" pitchFamily="18" charset="0"/>
              </a:rPr>
              <a:t>of effectiveness and efficiency of education</a:t>
            </a:r>
          </a:p>
          <a:p>
            <a:r>
              <a:rPr lang="en-GB" dirty="0" smtClean="0">
                <a:latin typeface="+mj-lt"/>
              </a:rPr>
              <a:t>Budget monitoring </a:t>
            </a:r>
          </a:p>
          <a:p>
            <a:r>
              <a:rPr lang="en-GB" dirty="0" smtClean="0">
                <a:latin typeface="+mj-lt"/>
              </a:rPr>
              <a:t> Supervision over the safety of children, pupils and students </a:t>
            </a:r>
          </a:p>
          <a:p>
            <a:r>
              <a:rPr lang="en-GB" dirty="0" smtClean="0">
                <a:latin typeface="+mj-lt"/>
              </a:rPr>
              <a:t> Improvement of quality of instruction and education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17200" y="980728"/>
            <a:ext cx="8708832" cy="863600"/>
          </a:xfrm>
        </p:spPr>
        <p:txBody>
          <a:bodyPr/>
          <a:lstStyle/>
          <a:p>
            <a:r>
              <a:rPr lang="en-GB" altLang="cs-CZ" sz="3800" dirty="0" smtClean="0">
                <a:latin typeface="+mj-lt"/>
                <a:ea typeface="Times New Roman CE" panose="02020603050405020304" pitchFamily="18" charset="0"/>
                <a:cs typeface="Times New Roman CE" panose="02020603050405020304" pitchFamily="18" charset="0"/>
              </a:rPr>
              <a:t>Inspection is </a:t>
            </a:r>
            <a:r>
              <a:rPr lang="cs-CZ" altLang="cs-CZ" sz="3800" dirty="0" smtClean="0">
                <a:latin typeface="+mj-lt"/>
                <a:ea typeface="Times New Roman CE" panose="02020603050405020304" pitchFamily="18" charset="0"/>
                <a:cs typeface="Times New Roman CE" panose="02020603050405020304" pitchFamily="18" charset="0"/>
              </a:rPr>
              <a:t>a </a:t>
            </a:r>
            <a:r>
              <a:rPr lang="en-GB" altLang="cs-CZ" sz="3800" dirty="0" smtClean="0">
                <a:latin typeface="+mj-lt"/>
                <a:ea typeface="Times New Roman CE" panose="02020603050405020304" pitchFamily="18" charset="0"/>
                <a:cs typeface="Times New Roman CE" panose="02020603050405020304" pitchFamily="18" charset="0"/>
              </a:rPr>
              <a:t>Very Cheap and Effective Tool 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243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539552" y="781140"/>
            <a:ext cx="8208144" cy="863600"/>
          </a:xfrm>
        </p:spPr>
        <p:txBody>
          <a:bodyPr/>
          <a:lstStyle/>
          <a:p>
            <a:r>
              <a:rPr lang="cs-CZ" dirty="0" err="1" smtClean="0"/>
              <a:t>Information</a:t>
            </a:r>
            <a:r>
              <a:rPr lang="cs-CZ" dirty="0" smtClean="0"/>
              <a:t> Systems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6" y="1733374"/>
            <a:ext cx="2105440" cy="3685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0" y="3098580"/>
            <a:ext cx="1827757" cy="3600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0" y="2315061"/>
            <a:ext cx="1833233" cy="4012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542939"/>
            <a:ext cx="3383296" cy="5581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9" y="4265457"/>
            <a:ext cx="2339752" cy="39972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9" y="4951738"/>
            <a:ext cx="3125553" cy="69923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8" y="5631878"/>
            <a:ext cx="2981537" cy="3578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97" y="1846300"/>
            <a:ext cx="2830937" cy="1357913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30" y="5176448"/>
            <a:ext cx="2225204" cy="1268684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73" y="1794356"/>
            <a:ext cx="2329954" cy="2743128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63" y="3585237"/>
            <a:ext cx="2246171" cy="119612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56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   Petr Drábek		</a:t>
            </a:r>
            <a:endParaRPr lang="en-GB" alt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403648" y="4590876"/>
            <a:ext cx="7495166" cy="576684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cs typeface="Times New Roman" panose="02020603050405020304" pitchFamily="18" charset="0"/>
              </a:rPr>
              <a:t>	</a:t>
            </a:r>
            <a:r>
              <a:rPr lang="cs-CZ" i="1" dirty="0" err="1" smtClean="0">
                <a:cs typeface="Times New Roman" panose="02020603050405020304" pitchFamily="18" charset="0"/>
              </a:rPr>
              <a:t>Head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of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Central</a:t>
            </a:r>
            <a:r>
              <a:rPr lang="cs-CZ" i="1" dirty="0" smtClean="0">
                <a:cs typeface="Times New Roman" panose="02020603050405020304" pitchFamily="18" charset="0"/>
              </a:rPr>
              <a:t> Bohemian Inspectorate</a:t>
            </a:r>
            <a:r>
              <a:rPr lang="cs-CZ" i="1" dirty="0">
                <a:cs typeface="Times New Roman" panose="02020603050405020304" pitchFamily="18" charset="0"/>
              </a:rPr>
              <a:t>		</a:t>
            </a:r>
            <a:r>
              <a:rPr lang="cs-CZ" i="1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GB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i="1" noProof="0" dirty="0"/>
          </a:p>
        </p:txBody>
      </p:sp>
      <p:sp>
        <p:nvSpPr>
          <p:cNvPr id="6" name="Obdélník 5"/>
          <p:cNvSpPr/>
          <p:nvPr/>
        </p:nvSpPr>
        <p:spPr>
          <a:xfrm>
            <a:off x="395536" y="5144613"/>
            <a:ext cx="7786928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600" dirty="0" smtClean="0"/>
              <a:t>Arabská 683</a:t>
            </a:r>
            <a:r>
              <a:rPr lang="cs-CZ" sz="1600" baseline="0" dirty="0" smtClean="0"/>
              <a:t>, 160  66 Praha 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baseline="0" dirty="0" smtClean="0"/>
              <a:t>Tel.: +420 235 091 033</a:t>
            </a:r>
            <a:endParaRPr lang="cs-CZ" sz="1600" dirty="0" smtClean="0">
              <a:latin typeface="Calibri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cs-CZ" sz="1600" baseline="0" dirty="0" smtClean="0"/>
              <a:t>Email: </a:t>
            </a:r>
            <a:r>
              <a:rPr lang="cs-CZ" sz="1600" dirty="0" smtClean="0"/>
              <a:t>petr.drabek@csicr.cz</a:t>
            </a:r>
            <a:r>
              <a:rPr lang="cs-CZ" sz="1600" baseline="0" dirty="0" smtClean="0"/>
              <a:t> </a:t>
            </a:r>
            <a:r>
              <a:rPr lang="cs-CZ" sz="1600" dirty="0" smtClean="0">
                <a:latin typeface="Calibri" pitchFamily="34" charset="0"/>
                <a:cs typeface="Arial" pitchFamily="34" charset="0"/>
              </a:rPr>
              <a:t>ǀ </a:t>
            </a:r>
            <a:r>
              <a:rPr lang="cs-CZ" sz="1600" b="1" baseline="0" dirty="0" smtClean="0">
                <a:solidFill>
                  <a:srgbClr val="C60C30"/>
                </a:solidFill>
              </a:rPr>
              <a:t>www.csicr.cz</a:t>
            </a:r>
            <a:endParaRPr lang="cs-CZ" sz="1600" b="1" dirty="0" smtClean="0">
              <a:solidFill>
                <a:srgbClr val="C60C3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Welcome in Prague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267744" y="260648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dirty="0"/>
          </a:p>
        </p:txBody>
      </p:sp>
      <p:pic>
        <p:nvPicPr>
          <p:cNvPr id="5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032509"/>
            <a:ext cx="8208144" cy="452596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36559"/>
            <a:ext cx="8208144" cy="43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07504" y="981075"/>
            <a:ext cx="8784976" cy="863600"/>
          </a:xfrm>
        </p:spPr>
        <p:txBody>
          <a:bodyPr/>
          <a:lstStyle/>
          <a:p>
            <a:r>
              <a:rPr lang="en-GB" sz="3800" dirty="0" smtClean="0"/>
              <a:t>Welcome in the Czech School Inspectorate</a:t>
            </a:r>
            <a:endParaRPr lang="en-GB" sz="3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pic>
        <p:nvPicPr>
          <p:cNvPr id="7" name="Picture 7" descr="CSI_ustr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575"/>
            <a:ext cx="8210602" cy="4321175"/>
          </a:xfrm>
          <a:prstGeom prst="rect">
            <a:avLst/>
          </a:prstGeom>
          <a:noFill/>
          <a:ln w="12700">
            <a:solidFill>
              <a:srgbClr val="2E00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99592" y="5589240"/>
            <a:ext cx="3816424" cy="4321175"/>
          </a:xfrm>
        </p:spPr>
        <p:txBody>
          <a:bodyPr/>
          <a:lstStyle/>
          <a:p>
            <a:pPr marL="0">
              <a:lnSpc>
                <a:spcPct val="80000"/>
              </a:lnSpc>
              <a:defRPr/>
            </a:pPr>
            <a:r>
              <a:rPr lang="cs-CZ" dirty="0">
                <a:latin typeface="Times New Roman CE" panose="02020603050405020304" pitchFamily="18" charset="0"/>
                <a:ea typeface="Verdana" pitchFamily="34" charset="0"/>
                <a:cs typeface="Times New Roman CE" panose="02020603050405020304" pitchFamily="18" charset="0"/>
              </a:rPr>
              <a:t>	</a:t>
            </a:r>
            <a:r>
              <a:rPr lang="cs-CZ" dirty="0" smtClean="0">
                <a:latin typeface="Times New Roman CE" panose="02020603050405020304" pitchFamily="18" charset="0"/>
                <a:ea typeface="Verdana" pitchFamily="34" charset="0"/>
                <a:cs typeface="Times New Roman CE" panose="02020603050405020304" pitchFamily="18" charset="0"/>
              </a:rPr>
              <a:t>			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807804" y="947815"/>
            <a:ext cx="4971878" cy="496252"/>
          </a:xfrm>
        </p:spPr>
        <p:txBody>
          <a:bodyPr/>
          <a:lstStyle/>
          <a:p>
            <a:endParaRPr lang="en-GB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267744" y="260648"/>
            <a:ext cx="6768827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3968" y="1700808"/>
            <a:ext cx="42484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sz="2000" b="1" dirty="0" smtClean="0"/>
              <a:t>10 564 900 </a:t>
            </a:r>
            <a:r>
              <a:rPr lang="en-GB" sz="2000" b="1" dirty="0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 inhabitants </a:t>
            </a:r>
            <a:r>
              <a:rPr lang="en-GB" sz="1000" b="1" dirty="0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(June, 2016)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endParaRPr lang="en-GB" sz="2000" b="1" dirty="0" smtClean="0">
              <a:solidFill>
                <a:prstClr val="black"/>
              </a:solidFill>
              <a:ea typeface="Verdana" pitchFamily="34" charset="0"/>
              <a:cs typeface="Times New Roman CE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sz="2000" b="1" dirty="0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78 866 </a:t>
            </a:r>
            <a:r>
              <a:rPr lang="en-GB" sz="2000" b="1" dirty="0" err="1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sq</a:t>
            </a:r>
            <a:r>
              <a:rPr lang="en-GB" sz="2000" b="1" dirty="0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 km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defRPr/>
            </a:pPr>
            <a:endParaRPr lang="en-GB" sz="2000" b="1" dirty="0" smtClean="0">
              <a:solidFill>
                <a:prstClr val="black"/>
              </a:solidFill>
              <a:ea typeface="Verdana" pitchFamily="34" charset="0"/>
              <a:cs typeface="Times New Roman CE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defRPr/>
            </a:pPr>
            <a:endParaRPr lang="en-GB" sz="2000" b="1" dirty="0" smtClean="0">
              <a:solidFill>
                <a:prstClr val="black"/>
              </a:solidFill>
              <a:ea typeface="Verdana" pitchFamily="34" charset="0"/>
              <a:cs typeface="Times New Roman CE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defRPr/>
            </a:pPr>
            <a:r>
              <a:rPr lang="en-GB" sz="2000" b="1" dirty="0" smtClean="0">
                <a:solidFill>
                  <a:srgbClr val="0073CF"/>
                </a:solidFill>
                <a:ea typeface="Verdana" pitchFamily="34" charset="0"/>
                <a:cs typeface="Times New Roman CE" panose="02020603050405020304" pitchFamily="18" charset="0"/>
              </a:rPr>
              <a:t>School Year 2015/2016 </a:t>
            </a:r>
            <a:r>
              <a:rPr lang="en-GB" sz="1000" b="1" dirty="0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(except universities)</a:t>
            </a:r>
          </a:p>
          <a:p>
            <a:pPr marL="180000" lvl="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defRPr/>
            </a:pPr>
            <a:endParaRPr lang="en-GB" sz="2000" b="1" dirty="0" smtClean="0">
              <a:solidFill>
                <a:prstClr val="black"/>
              </a:solidFill>
              <a:ea typeface="Verdana" pitchFamily="34" charset="0"/>
              <a:cs typeface="Times New Roman CE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sz="2000" b="1" dirty="0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10 799 schools in total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defRPr/>
            </a:pPr>
            <a:endParaRPr lang="en-GB" sz="2000" b="1" dirty="0" smtClean="0">
              <a:solidFill>
                <a:prstClr val="black"/>
              </a:solidFill>
              <a:ea typeface="Verdana" pitchFamily="34" charset="0"/>
              <a:cs typeface="Times New Roman CE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sz="2000" b="1" dirty="0" smtClean="0"/>
              <a:t>1 699 505 </a:t>
            </a:r>
            <a:r>
              <a:rPr lang="en-GB" sz="2000" b="1" dirty="0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pupils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defRPr/>
            </a:pPr>
            <a:endParaRPr lang="en-GB" sz="2000" b="1" dirty="0" smtClean="0">
              <a:solidFill>
                <a:prstClr val="black"/>
              </a:solidFill>
              <a:ea typeface="Verdana" pitchFamily="34" charset="0"/>
              <a:cs typeface="Times New Roman CE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sz="2000" b="1" dirty="0" smtClean="0"/>
              <a:t>152 136 </a:t>
            </a:r>
            <a:r>
              <a:rPr lang="en-GB" sz="2000" b="1" dirty="0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teachers</a:t>
            </a:r>
            <a:endParaRPr lang="en-GB" sz="2000" b="1" dirty="0">
              <a:solidFill>
                <a:prstClr val="black"/>
              </a:solidFill>
              <a:ea typeface="Verdana" pitchFamily="34" charset="0"/>
              <a:cs typeface="Times New Roman CE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51196"/>
            <a:ext cx="3555745" cy="38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More </a:t>
            </a:r>
            <a:r>
              <a:rPr lang="cs-CZ" dirty="0" smtClean="0"/>
              <a:t>N</a:t>
            </a:r>
            <a:r>
              <a:rPr lang="en-GB" dirty="0" smtClean="0"/>
              <a:t>umbers to </a:t>
            </a:r>
            <a:r>
              <a:rPr lang="cs-CZ" dirty="0" smtClean="0"/>
              <a:t>C</a:t>
            </a:r>
            <a:r>
              <a:rPr lang="en-GB" dirty="0" err="1" smtClean="0"/>
              <a:t>ompare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768529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16537"/>
              </p:ext>
            </p:extLst>
          </p:nvPr>
        </p:nvGraphicFramePr>
        <p:xfrm>
          <a:off x="467545" y="2069612"/>
          <a:ext cx="8208142" cy="4312138"/>
        </p:xfrm>
        <a:graphic>
          <a:graphicData uri="http://schemas.openxmlformats.org/drawingml/2006/table">
            <a:tbl>
              <a:tblPr/>
              <a:tblGrid>
                <a:gridCol w="279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0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The Czech Republic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6-year inspection activity cycle</a:t>
                      </a:r>
                      <a:endParaRPr lang="en-GB" sz="2000" b="1" i="0" u="none" strike="noStrike" noProof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Czech</a:t>
                      </a:r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School Inspectorate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10.56 million inhabitants</a:t>
                      </a:r>
                      <a:endParaRPr lang="en-GB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cs-CZ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school inspectors</a:t>
                      </a:r>
                      <a:endParaRPr lang="en-GB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10 799  schools</a:t>
                      </a:r>
                      <a:endParaRPr lang="en-GB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control workers (auditors)</a:t>
                      </a:r>
                      <a:endParaRPr lang="en-GB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1 918 421 pupils</a:t>
                      </a:r>
                      <a:endParaRPr lang="en-GB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r>
                        <a:rPr lang="cs-CZ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administrators</a:t>
                      </a:r>
                      <a:endParaRPr lang="en-GB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2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152 136 teachers</a:t>
                      </a:r>
                      <a:endParaRPr lang="en-GB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458</a:t>
                      </a:r>
                      <a:r>
                        <a:rPr lang="en-GB" sz="20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TOTAL       </a:t>
                      </a:r>
                      <a:endParaRPr lang="en-GB" sz="2000" b="1" i="0" u="none" strike="noStrike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0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637200" indent="-457200">
              <a:buFont typeface="Wingdings" panose="05000000000000000000" pitchFamily="2" charset="2"/>
              <a:buChar char="ü"/>
            </a:pPr>
            <a:r>
              <a:rPr lang="en-GB" dirty="0" smtClean="0"/>
              <a:t>14 regions</a:t>
            </a:r>
          </a:p>
          <a:p>
            <a:pPr marL="637200" indent="-457200">
              <a:buFont typeface="Wingdings" panose="05000000000000000000" pitchFamily="2" charset="2"/>
              <a:buChar char="ü"/>
            </a:pPr>
            <a:r>
              <a:rPr lang="en-GB" dirty="0" smtClean="0"/>
              <a:t>14 regional inspectorates</a:t>
            </a:r>
          </a:p>
          <a:p>
            <a:pPr marL="637200" indent="-457200">
              <a:buFont typeface="Wingdings" panose="05000000000000000000" pitchFamily="2" charset="2"/>
              <a:buChar char="ü"/>
            </a:pPr>
            <a:r>
              <a:rPr lang="en-GB" dirty="0" smtClean="0"/>
              <a:t>From 14 to 46 inspectorates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Regions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pic>
        <p:nvPicPr>
          <p:cNvPr id="5" name="Zástupný symbol pro obsah 7" descr="krajec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3891472"/>
            <a:ext cx="4291012" cy="24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692696"/>
            <a:ext cx="8208144" cy="467596"/>
          </a:xfrm>
        </p:spPr>
        <p:txBody>
          <a:bodyPr/>
          <a:lstStyle/>
          <a:p>
            <a:r>
              <a:rPr lang="cs-CZ" sz="2600" dirty="0" err="1" smtClean="0"/>
              <a:t>Structure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the Czech </a:t>
            </a:r>
            <a:r>
              <a:rPr lang="cs-CZ" sz="2600" dirty="0" err="1" smtClean="0"/>
              <a:t>Education</a:t>
            </a:r>
            <a:endParaRPr lang="cs-CZ" sz="2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39975" y="260350"/>
            <a:ext cx="6696521" cy="288925"/>
          </a:xfrm>
        </p:spPr>
        <p:txBody>
          <a:bodyPr/>
          <a:lstStyle/>
          <a:p>
            <a:r>
              <a:rPr lang="en-US" altLang="cs-CZ" sz="1400" dirty="0">
                <a:cs typeface="Times New Roman" panose="02020603050405020304" pitchFamily="18" charset="0"/>
              </a:rPr>
              <a:t>How </a:t>
            </a:r>
            <a:r>
              <a:rPr lang="cs-CZ" altLang="cs-CZ" sz="1400" dirty="0" smtClean="0">
                <a:cs typeface="Times New Roman" panose="02020603050405020304" pitchFamily="18" charset="0"/>
              </a:rPr>
              <a:t>D</a:t>
            </a:r>
            <a:r>
              <a:rPr lang="en-US" altLang="cs-CZ" sz="1400" dirty="0" err="1" smtClean="0">
                <a:cs typeface="Times New Roman" panose="02020603050405020304" pitchFamily="18" charset="0"/>
              </a:rPr>
              <a:t>oes</a:t>
            </a:r>
            <a:r>
              <a:rPr lang="en-US" altLang="cs-CZ" sz="1400" dirty="0" smtClean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the Legal Framework Support and Restrict the Effectiveness of Inspectorates?</a:t>
            </a:r>
          </a:p>
          <a:p>
            <a:endParaRPr lang="cs-CZ" sz="1400" dirty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047528" cy="5059967"/>
          </a:xfrm>
          <a:prstGeom prst="rect">
            <a:avLst/>
          </a:prstGeom>
        </p:spPr>
      </p:pic>
      <p:sp>
        <p:nvSpPr>
          <p:cNvPr id="27" name="Obdélník 26"/>
          <p:cNvSpPr/>
          <p:nvPr/>
        </p:nvSpPr>
        <p:spPr>
          <a:xfrm>
            <a:off x="1259632" y="6337720"/>
            <a:ext cx="409023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1F497D"/>
              </a:buClr>
              <a:defRPr/>
            </a:pPr>
            <a:r>
              <a:rPr lang="cs-CZ" sz="1200" b="1" dirty="0" err="1" smtClean="0">
                <a:solidFill>
                  <a:prstClr val="black"/>
                </a:solidFill>
                <a:ea typeface="Verdana" pitchFamily="34" charset="0"/>
                <a:cs typeface="Times New Roman CE" panose="02020603050405020304" pitchFamily="18" charset="0"/>
              </a:rPr>
              <a:t>age</a:t>
            </a:r>
            <a:endParaRPr lang="en-US" sz="1200" b="1" dirty="0">
              <a:solidFill>
                <a:prstClr val="black"/>
              </a:solidFill>
              <a:ea typeface="Verdana" pitchFamily="34" charset="0"/>
              <a:cs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zentace ČŠI - vzor (2)" id="{58D6B30A-CA8E-4D9F-A069-018312819F3F}" vid="{BC3C9A63-A765-4694-B9CE-7B67BEE5F57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FAE616CDA1914E9A421E4EDDC669D5" ma:contentTypeVersion="0" ma:contentTypeDescription="Vytvoří nový dokument" ma:contentTypeScope="" ma:versionID="8a5e7e18357932c349c427c0b3f8d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563AE5-3B72-4F33-83AD-C0F5C8F95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ACC47F-9378-48FC-A691-7D6EB0254D79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8409F1A-82EB-44D8-9EED-BB4A11FE9C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ČŠI - vzor (2)</Template>
  <TotalTime>2924</TotalTime>
  <Words>1415</Words>
  <Application>Microsoft Office PowerPoint</Application>
  <PresentationFormat>Předvádění na obrazovce (4:3)</PresentationFormat>
  <Paragraphs>227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Franklin Gothic Book</vt:lpstr>
      <vt:lpstr>Monotype Sorts</vt:lpstr>
      <vt:lpstr>Times New Roman</vt:lpstr>
      <vt:lpstr>Times New Roman CE</vt:lpstr>
      <vt:lpstr>Verdana</vt:lpstr>
      <vt:lpstr>Wingdings</vt:lpstr>
      <vt:lpstr>česká školní inspekce šablona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Picková Marie</dc:creator>
  <cp:lastModifiedBy>Drábek Petr</cp:lastModifiedBy>
  <cp:revision>311</cp:revision>
  <cp:lastPrinted>2016-10-26T05:44:59Z</cp:lastPrinted>
  <dcterms:created xsi:type="dcterms:W3CDTF">2014-01-14T12:07:55Z</dcterms:created>
  <dcterms:modified xsi:type="dcterms:W3CDTF">2016-11-23T20:23:21Z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0x01010098FAE616CDA1914E9A421E4EDDC669D5</vt:lpwstr>
  </property>
</Properties>
</file>