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9" r:id="rId3"/>
    <p:sldId id="270" r:id="rId4"/>
    <p:sldId id="274" r:id="rId5"/>
    <p:sldId id="276" r:id="rId6"/>
    <p:sldId id="271" r:id="rId7"/>
    <p:sldId id="277" r:id="rId8"/>
    <p:sldId id="279" r:id="rId9"/>
    <p:sldId id="281" r:id="rId10"/>
    <p:sldId id="268" r:id="rId11"/>
    <p:sldId id="280" r:id="rId1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353"/>
    <a:srgbClr val="C5B783"/>
    <a:srgbClr val="F2D03E"/>
    <a:srgbClr val="9A9500"/>
    <a:srgbClr val="705B0A"/>
    <a:srgbClr val="6BBBB8"/>
    <a:srgbClr val="167378"/>
    <a:srgbClr val="444F51"/>
    <a:srgbClr val="7C2128"/>
    <a:srgbClr val="880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6AFE0-BA11-43DC-BC2C-7D2FC222723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B5E181F-05A2-46F4-ACBF-43F260B01C7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 smtClean="0"/>
            <a:t>Assurance Audits</a:t>
          </a:r>
          <a:endParaRPr lang="en-NZ" sz="1100" b="1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dirty="0" smtClean="0"/>
            <a:t>Compliance with legislation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dirty="0" smtClean="0"/>
            <a:t>1990-1996</a:t>
          </a:r>
        </a:p>
      </dgm:t>
    </dgm:pt>
    <dgm:pt modelId="{46890615-1583-4143-BE0F-32CEE8DF7D8C}" type="parTrans" cxnId="{A8A48D28-E81D-45D3-8C93-AD8AD41C97D4}">
      <dgm:prSet/>
      <dgm:spPr/>
      <dgm:t>
        <a:bodyPr/>
        <a:lstStyle/>
        <a:p>
          <a:endParaRPr lang="en-NZ"/>
        </a:p>
      </dgm:t>
    </dgm:pt>
    <dgm:pt modelId="{C5C09899-7F2A-40DE-8298-1CF1F7C484FD}" type="sibTrans" cxnId="{A8A48D28-E81D-45D3-8C93-AD8AD41C97D4}">
      <dgm:prSet/>
      <dgm:spPr/>
      <dgm:t>
        <a:bodyPr/>
        <a:lstStyle/>
        <a:p>
          <a:endParaRPr lang="en-NZ"/>
        </a:p>
      </dgm:t>
    </dgm:pt>
    <dgm:pt modelId="{832AB39C-0A77-4A2B-8481-50C644684157}">
      <dgm:prSet phldrT="[Text]" custT="1"/>
      <dgm:spPr/>
      <dgm:t>
        <a:bodyPr/>
        <a:lstStyle/>
        <a:p>
          <a:r>
            <a:rPr lang="en-US" sz="1100" b="1" dirty="0" smtClean="0"/>
            <a:t>Accountability Reviews</a:t>
          </a:r>
        </a:p>
        <a:p>
          <a:r>
            <a:rPr lang="en-US" sz="1100" b="1" dirty="0" smtClean="0"/>
            <a:t>Improvement &amp; Accountability</a:t>
          </a:r>
        </a:p>
        <a:p>
          <a:r>
            <a:rPr lang="en-US" sz="1100" b="1" dirty="0" smtClean="0"/>
            <a:t>1997-2002</a:t>
          </a:r>
        </a:p>
        <a:p>
          <a:endParaRPr lang="en-NZ" sz="800" dirty="0"/>
        </a:p>
      </dgm:t>
    </dgm:pt>
    <dgm:pt modelId="{C4E25D4D-FFE2-41E5-BCCB-C267130E4448}" type="parTrans" cxnId="{477CB2F8-8AB5-4D73-B9CF-F265C6B1E7CE}">
      <dgm:prSet/>
      <dgm:spPr/>
      <dgm:t>
        <a:bodyPr/>
        <a:lstStyle/>
        <a:p>
          <a:endParaRPr lang="en-NZ"/>
        </a:p>
      </dgm:t>
    </dgm:pt>
    <dgm:pt modelId="{81F73C14-FC58-4CF9-B06D-ABC2665729EA}" type="sibTrans" cxnId="{477CB2F8-8AB5-4D73-B9CF-F265C6B1E7CE}">
      <dgm:prSet/>
      <dgm:spPr/>
      <dgm:t>
        <a:bodyPr/>
        <a:lstStyle/>
        <a:p>
          <a:endParaRPr lang="en-NZ"/>
        </a:p>
      </dgm:t>
    </dgm:pt>
    <dgm:pt modelId="{D5C4F77E-A6D5-48C2-BBAF-D9AE96A415B3}">
      <dgm:prSet phldrT="[Text]" custT="1"/>
      <dgm:spPr/>
      <dgm:t>
        <a:bodyPr/>
        <a:lstStyle/>
        <a:p>
          <a:r>
            <a:rPr lang="en-US" sz="1100" b="1" dirty="0" smtClean="0"/>
            <a:t>Education Reviews</a:t>
          </a:r>
        </a:p>
        <a:p>
          <a:r>
            <a:rPr lang="en-US" sz="1100" b="1" dirty="0" smtClean="0"/>
            <a:t>Increased focus on self review</a:t>
          </a:r>
        </a:p>
        <a:p>
          <a:r>
            <a:rPr lang="en-US" sz="1100" b="1" dirty="0" smtClean="0"/>
            <a:t>2002-2016</a:t>
          </a:r>
        </a:p>
        <a:p>
          <a:endParaRPr lang="en-NZ" sz="1100" dirty="0"/>
        </a:p>
      </dgm:t>
    </dgm:pt>
    <dgm:pt modelId="{EA5AF3D0-6D41-436C-8974-1EE9DD184672}" type="parTrans" cxnId="{A26B3D0B-E5B7-452F-99CD-C5CECDE3C4EE}">
      <dgm:prSet/>
      <dgm:spPr/>
      <dgm:t>
        <a:bodyPr/>
        <a:lstStyle/>
        <a:p>
          <a:endParaRPr lang="en-NZ"/>
        </a:p>
      </dgm:t>
    </dgm:pt>
    <dgm:pt modelId="{0A23C97E-7422-494B-8205-792DBD4D3304}" type="sibTrans" cxnId="{A26B3D0B-E5B7-452F-99CD-C5CECDE3C4EE}">
      <dgm:prSet/>
      <dgm:spPr/>
      <dgm:t>
        <a:bodyPr/>
        <a:lstStyle/>
        <a:p>
          <a:endParaRPr lang="en-NZ"/>
        </a:p>
      </dgm:t>
    </dgm:pt>
    <dgm:pt modelId="{AAB36497-BE3F-44B2-9610-10B7CAD4185C}">
      <dgm:prSet custT="1"/>
      <dgm:spPr/>
      <dgm:t>
        <a:bodyPr/>
        <a:lstStyle/>
        <a:p>
          <a:r>
            <a:rPr lang="en-US" sz="1100" b="1" dirty="0" smtClean="0"/>
            <a:t>Education Reviews </a:t>
          </a:r>
        </a:p>
        <a:p>
          <a:r>
            <a:rPr lang="en-US" sz="1100" b="1" dirty="0" smtClean="0"/>
            <a:t>Equity and Excellence </a:t>
          </a:r>
        </a:p>
        <a:p>
          <a:r>
            <a:rPr lang="en-US" sz="1100" b="1" dirty="0" smtClean="0"/>
            <a:t>2016 -&gt;</a:t>
          </a:r>
          <a:endParaRPr lang="en-NZ" sz="1100" b="1" dirty="0"/>
        </a:p>
      </dgm:t>
    </dgm:pt>
    <dgm:pt modelId="{32E8863D-E787-4A45-9425-95E4D49811DF}" type="parTrans" cxnId="{7C5FEACA-A4BC-4B3C-BB0B-002588FDA134}">
      <dgm:prSet/>
      <dgm:spPr/>
      <dgm:t>
        <a:bodyPr/>
        <a:lstStyle/>
        <a:p>
          <a:endParaRPr lang="en-NZ"/>
        </a:p>
      </dgm:t>
    </dgm:pt>
    <dgm:pt modelId="{939C0D26-CD5A-4758-A2FD-2A763CD01F04}" type="sibTrans" cxnId="{7C5FEACA-A4BC-4B3C-BB0B-002588FDA134}">
      <dgm:prSet/>
      <dgm:spPr/>
      <dgm:t>
        <a:bodyPr/>
        <a:lstStyle/>
        <a:p>
          <a:endParaRPr lang="en-NZ"/>
        </a:p>
      </dgm:t>
    </dgm:pt>
    <dgm:pt modelId="{8EA43159-AA6E-43E0-AA6A-604A6CEF5DA4}" type="pres">
      <dgm:prSet presAssocID="{E936AFE0-BA11-43DC-BC2C-7D2FC222723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NZ"/>
        </a:p>
      </dgm:t>
    </dgm:pt>
    <dgm:pt modelId="{1755888E-C69A-44A6-9E36-BAD666C5F4EE}" type="pres">
      <dgm:prSet presAssocID="{AAB36497-BE3F-44B2-9610-10B7CAD4185C}" presName="Accent4" presStyleCnt="0"/>
      <dgm:spPr/>
    </dgm:pt>
    <dgm:pt modelId="{0921E597-A36D-468C-A4C2-A0738537E501}" type="pres">
      <dgm:prSet presAssocID="{AAB36497-BE3F-44B2-9610-10B7CAD4185C}" presName="Accent" presStyleLbl="node1" presStyleIdx="0" presStyleCnt="4"/>
      <dgm:spPr/>
    </dgm:pt>
    <dgm:pt modelId="{120E44B6-52FC-4DD1-8E72-F0988E225B2E}" type="pres">
      <dgm:prSet presAssocID="{AAB36497-BE3F-44B2-9610-10B7CAD4185C}" presName="ParentBackground4" presStyleCnt="0"/>
      <dgm:spPr/>
    </dgm:pt>
    <dgm:pt modelId="{688FD56F-954C-470F-A34C-36A1F11ABD11}" type="pres">
      <dgm:prSet presAssocID="{AAB36497-BE3F-44B2-9610-10B7CAD4185C}" presName="ParentBackground" presStyleLbl="fgAcc1" presStyleIdx="0" presStyleCnt="4" custLinFactNeighborX="3536" custLinFactNeighborY="-304"/>
      <dgm:spPr/>
      <dgm:t>
        <a:bodyPr/>
        <a:lstStyle/>
        <a:p>
          <a:endParaRPr lang="en-NZ"/>
        </a:p>
      </dgm:t>
    </dgm:pt>
    <dgm:pt modelId="{A54D8A9B-2177-47B8-BCA9-59F66299869E}" type="pres">
      <dgm:prSet presAssocID="{AAB36497-BE3F-44B2-9610-10B7CAD4185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1071EF9-6D43-49D6-941B-B37D73307688}" type="pres">
      <dgm:prSet presAssocID="{D5C4F77E-A6D5-48C2-BBAF-D9AE96A415B3}" presName="Accent3" presStyleCnt="0"/>
      <dgm:spPr/>
    </dgm:pt>
    <dgm:pt modelId="{4A9C02CB-83CF-493E-9FB4-313102CA2C33}" type="pres">
      <dgm:prSet presAssocID="{D5C4F77E-A6D5-48C2-BBAF-D9AE96A415B3}" presName="Accent" presStyleLbl="node1" presStyleIdx="1" presStyleCnt="4"/>
      <dgm:spPr/>
    </dgm:pt>
    <dgm:pt modelId="{82542585-8DFF-48DB-A076-3CC0853ABAC2}" type="pres">
      <dgm:prSet presAssocID="{D5C4F77E-A6D5-48C2-BBAF-D9AE96A415B3}" presName="ParentBackground3" presStyleCnt="0"/>
      <dgm:spPr/>
    </dgm:pt>
    <dgm:pt modelId="{385AC86B-78F8-4686-A2FF-6032E29037A7}" type="pres">
      <dgm:prSet presAssocID="{D5C4F77E-A6D5-48C2-BBAF-D9AE96A415B3}" presName="ParentBackground" presStyleLbl="fgAcc1" presStyleIdx="1" presStyleCnt="4"/>
      <dgm:spPr/>
      <dgm:t>
        <a:bodyPr/>
        <a:lstStyle/>
        <a:p>
          <a:endParaRPr lang="en-NZ"/>
        </a:p>
      </dgm:t>
    </dgm:pt>
    <dgm:pt modelId="{576581AD-339A-46CA-8C58-8DF9A59AF342}" type="pres">
      <dgm:prSet presAssocID="{D5C4F77E-A6D5-48C2-BBAF-D9AE96A415B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C9093C9-D092-4A74-8486-D7C34A6D4FFE}" type="pres">
      <dgm:prSet presAssocID="{832AB39C-0A77-4A2B-8481-50C644684157}" presName="Accent2" presStyleCnt="0"/>
      <dgm:spPr/>
    </dgm:pt>
    <dgm:pt modelId="{5E9BBB47-ADD2-4D31-AA69-47F3F5C79BF1}" type="pres">
      <dgm:prSet presAssocID="{832AB39C-0A77-4A2B-8481-50C644684157}" presName="Accent" presStyleLbl="node1" presStyleIdx="2" presStyleCnt="4"/>
      <dgm:spPr/>
    </dgm:pt>
    <dgm:pt modelId="{F789A55D-66F4-4C05-8D6E-ACE9DEC74560}" type="pres">
      <dgm:prSet presAssocID="{832AB39C-0A77-4A2B-8481-50C644684157}" presName="ParentBackground2" presStyleCnt="0"/>
      <dgm:spPr/>
    </dgm:pt>
    <dgm:pt modelId="{B62D9275-AE91-4A02-A5C5-581BF5A49F51}" type="pres">
      <dgm:prSet presAssocID="{832AB39C-0A77-4A2B-8481-50C644684157}" presName="ParentBackground" presStyleLbl="fgAcc1" presStyleIdx="2" presStyleCnt="4"/>
      <dgm:spPr/>
      <dgm:t>
        <a:bodyPr/>
        <a:lstStyle/>
        <a:p>
          <a:endParaRPr lang="en-NZ"/>
        </a:p>
      </dgm:t>
    </dgm:pt>
    <dgm:pt modelId="{732EE375-4B6D-46B0-941E-96F4FC583DD7}" type="pres">
      <dgm:prSet presAssocID="{832AB39C-0A77-4A2B-8481-50C64468415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2D9C1CB-52AB-490E-9349-58A857ADEB0E}" type="pres">
      <dgm:prSet presAssocID="{DB5E181F-05A2-46F4-ACBF-43F260B01C7D}" presName="Accent1" presStyleCnt="0"/>
      <dgm:spPr/>
    </dgm:pt>
    <dgm:pt modelId="{CCCE381D-933C-48D3-8DA9-30517FCBC93A}" type="pres">
      <dgm:prSet presAssocID="{DB5E181F-05A2-46F4-ACBF-43F260B01C7D}" presName="Accent" presStyleLbl="node1" presStyleIdx="3" presStyleCnt="4"/>
      <dgm:spPr/>
    </dgm:pt>
    <dgm:pt modelId="{0064EA63-E5DE-4832-9499-DD2961676478}" type="pres">
      <dgm:prSet presAssocID="{DB5E181F-05A2-46F4-ACBF-43F260B01C7D}" presName="ParentBackground1" presStyleCnt="0"/>
      <dgm:spPr/>
    </dgm:pt>
    <dgm:pt modelId="{56B00829-F5DA-4C05-B077-237CD4043CBB}" type="pres">
      <dgm:prSet presAssocID="{DB5E181F-05A2-46F4-ACBF-43F260B01C7D}" presName="ParentBackground" presStyleLbl="fgAcc1" presStyleIdx="3" presStyleCnt="4" custLinFactNeighborX="-979" custLinFactNeighborY="490"/>
      <dgm:spPr/>
      <dgm:t>
        <a:bodyPr/>
        <a:lstStyle/>
        <a:p>
          <a:endParaRPr lang="en-NZ"/>
        </a:p>
      </dgm:t>
    </dgm:pt>
    <dgm:pt modelId="{87508405-5F3E-4753-809A-6BEF35B99E86}" type="pres">
      <dgm:prSet presAssocID="{DB5E181F-05A2-46F4-ACBF-43F260B01C7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022F1D2-A00D-4B87-9DC6-83CCA1FDD135}" type="presOf" srcId="{AAB36497-BE3F-44B2-9610-10B7CAD4185C}" destId="{688FD56F-954C-470F-A34C-36A1F11ABD11}" srcOrd="0" destOrd="0" presId="urn:microsoft.com/office/officeart/2011/layout/CircleProcess"/>
    <dgm:cxn modelId="{2ADE4167-9D00-4E1E-9D45-DF208BDD5EA3}" type="presOf" srcId="{832AB39C-0A77-4A2B-8481-50C644684157}" destId="{732EE375-4B6D-46B0-941E-96F4FC583DD7}" srcOrd="1" destOrd="0" presId="urn:microsoft.com/office/officeart/2011/layout/CircleProcess"/>
    <dgm:cxn modelId="{A26B3D0B-E5B7-452F-99CD-C5CECDE3C4EE}" srcId="{E936AFE0-BA11-43DC-BC2C-7D2FC222723D}" destId="{D5C4F77E-A6D5-48C2-BBAF-D9AE96A415B3}" srcOrd="2" destOrd="0" parTransId="{EA5AF3D0-6D41-436C-8974-1EE9DD184672}" sibTransId="{0A23C97E-7422-494B-8205-792DBD4D3304}"/>
    <dgm:cxn modelId="{A8A48D28-E81D-45D3-8C93-AD8AD41C97D4}" srcId="{E936AFE0-BA11-43DC-BC2C-7D2FC222723D}" destId="{DB5E181F-05A2-46F4-ACBF-43F260B01C7D}" srcOrd="0" destOrd="0" parTransId="{46890615-1583-4143-BE0F-32CEE8DF7D8C}" sibTransId="{C5C09899-7F2A-40DE-8298-1CF1F7C484FD}"/>
    <dgm:cxn modelId="{0558A5A6-1D68-4BD8-BD9F-B7EB75C3CAFA}" type="presOf" srcId="{D5C4F77E-A6D5-48C2-BBAF-D9AE96A415B3}" destId="{576581AD-339A-46CA-8C58-8DF9A59AF342}" srcOrd="1" destOrd="0" presId="urn:microsoft.com/office/officeart/2011/layout/CircleProcess"/>
    <dgm:cxn modelId="{09A466C7-BA9B-4B00-A57F-D1C8585C6B56}" type="presOf" srcId="{832AB39C-0A77-4A2B-8481-50C644684157}" destId="{B62D9275-AE91-4A02-A5C5-581BF5A49F51}" srcOrd="0" destOrd="0" presId="urn:microsoft.com/office/officeart/2011/layout/CircleProcess"/>
    <dgm:cxn modelId="{7C5FEACA-A4BC-4B3C-BB0B-002588FDA134}" srcId="{E936AFE0-BA11-43DC-BC2C-7D2FC222723D}" destId="{AAB36497-BE3F-44B2-9610-10B7CAD4185C}" srcOrd="3" destOrd="0" parTransId="{32E8863D-E787-4A45-9425-95E4D49811DF}" sibTransId="{939C0D26-CD5A-4758-A2FD-2A763CD01F04}"/>
    <dgm:cxn modelId="{F88B4226-B075-4A41-B0FA-0508FA26F9CE}" type="presOf" srcId="{DB5E181F-05A2-46F4-ACBF-43F260B01C7D}" destId="{87508405-5F3E-4753-809A-6BEF35B99E86}" srcOrd="1" destOrd="0" presId="urn:microsoft.com/office/officeart/2011/layout/CircleProcess"/>
    <dgm:cxn modelId="{5FF1D11E-AB99-4099-9A90-21581B358D00}" type="presOf" srcId="{AAB36497-BE3F-44B2-9610-10B7CAD4185C}" destId="{A54D8A9B-2177-47B8-BCA9-59F66299869E}" srcOrd="1" destOrd="0" presId="urn:microsoft.com/office/officeart/2011/layout/CircleProcess"/>
    <dgm:cxn modelId="{FC079B8B-C51D-4392-B38A-892A842812A1}" type="presOf" srcId="{DB5E181F-05A2-46F4-ACBF-43F260B01C7D}" destId="{56B00829-F5DA-4C05-B077-237CD4043CBB}" srcOrd="0" destOrd="0" presId="urn:microsoft.com/office/officeart/2011/layout/CircleProcess"/>
    <dgm:cxn modelId="{477CB2F8-8AB5-4D73-B9CF-F265C6B1E7CE}" srcId="{E936AFE0-BA11-43DC-BC2C-7D2FC222723D}" destId="{832AB39C-0A77-4A2B-8481-50C644684157}" srcOrd="1" destOrd="0" parTransId="{C4E25D4D-FFE2-41E5-BCCB-C267130E4448}" sibTransId="{81F73C14-FC58-4CF9-B06D-ABC2665729EA}"/>
    <dgm:cxn modelId="{FD7F3D7D-45C9-4A06-A83B-268A8B9EE878}" type="presOf" srcId="{D5C4F77E-A6D5-48C2-BBAF-D9AE96A415B3}" destId="{385AC86B-78F8-4686-A2FF-6032E29037A7}" srcOrd="0" destOrd="0" presId="urn:microsoft.com/office/officeart/2011/layout/CircleProcess"/>
    <dgm:cxn modelId="{390B5265-B0BB-4D2D-BE2D-47EDF255F195}" type="presOf" srcId="{E936AFE0-BA11-43DC-BC2C-7D2FC222723D}" destId="{8EA43159-AA6E-43E0-AA6A-604A6CEF5DA4}" srcOrd="0" destOrd="0" presId="urn:microsoft.com/office/officeart/2011/layout/CircleProcess"/>
    <dgm:cxn modelId="{EA6E199C-04A9-4B94-A1D2-78D94EB2C6C2}" type="presParOf" srcId="{8EA43159-AA6E-43E0-AA6A-604A6CEF5DA4}" destId="{1755888E-C69A-44A6-9E36-BAD666C5F4EE}" srcOrd="0" destOrd="0" presId="urn:microsoft.com/office/officeart/2011/layout/CircleProcess"/>
    <dgm:cxn modelId="{2B44C18F-6AFC-4773-A3DB-546F39DB484D}" type="presParOf" srcId="{1755888E-C69A-44A6-9E36-BAD666C5F4EE}" destId="{0921E597-A36D-468C-A4C2-A0738537E501}" srcOrd="0" destOrd="0" presId="urn:microsoft.com/office/officeart/2011/layout/CircleProcess"/>
    <dgm:cxn modelId="{45C090D6-F905-41B5-80C0-F92BAF373521}" type="presParOf" srcId="{8EA43159-AA6E-43E0-AA6A-604A6CEF5DA4}" destId="{120E44B6-52FC-4DD1-8E72-F0988E225B2E}" srcOrd="1" destOrd="0" presId="urn:microsoft.com/office/officeart/2011/layout/CircleProcess"/>
    <dgm:cxn modelId="{CE708E52-8967-4BF8-97B9-FDA1E6121C59}" type="presParOf" srcId="{120E44B6-52FC-4DD1-8E72-F0988E225B2E}" destId="{688FD56F-954C-470F-A34C-36A1F11ABD11}" srcOrd="0" destOrd="0" presId="urn:microsoft.com/office/officeart/2011/layout/CircleProcess"/>
    <dgm:cxn modelId="{63433618-6891-4C01-9D10-6DCA96751152}" type="presParOf" srcId="{8EA43159-AA6E-43E0-AA6A-604A6CEF5DA4}" destId="{A54D8A9B-2177-47B8-BCA9-59F66299869E}" srcOrd="2" destOrd="0" presId="urn:microsoft.com/office/officeart/2011/layout/CircleProcess"/>
    <dgm:cxn modelId="{EACC2E11-68DF-4EBA-B585-C83842B015B6}" type="presParOf" srcId="{8EA43159-AA6E-43E0-AA6A-604A6CEF5DA4}" destId="{E1071EF9-6D43-49D6-941B-B37D73307688}" srcOrd="3" destOrd="0" presId="urn:microsoft.com/office/officeart/2011/layout/CircleProcess"/>
    <dgm:cxn modelId="{045DF02C-EB54-4E4A-A1C4-6CB28C19D225}" type="presParOf" srcId="{E1071EF9-6D43-49D6-941B-B37D73307688}" destId="{4A9C02CB-83CF-493E-9FB4-313102CA2C33}" srcOrd="0" destOrd="0" presId="urn:microsoft.com/office/officeart/2011/layout/CircleProcess"/>
    <dgm:cxn modelId="{A1FB8179-25A6-4EC7-AAF8-CE3BF0AF758B}" type="presParOf" srcId="{8EA43159-AA6E-43E0-AA6A-604A6CEF5DA4}" destId="{82542585-8DFF-48DB-A076-3CC0853ABAC2}" srcOrd="4" destOrd="0" presId="urn:microsoft.com/office/officeart/2011/layout/CircleProcess"/>
    <dgm:cxn modelId="{277F7DBD-27E6-43C5-988F-85D522BFDEDE}" type="presParOf" srcId="{82542585-8DFF-48DB-A076-3CC0853ABAC2}" destId="{385AC86B-78F8-4686-A2FF-6032E29037A7}" srcOrd="0" destOrd="0" presId="urn:microsoft.com/office/officeart/2011/layout/CircleProcess"/>
    <dgm:cxn modelId="{C0CE2511-DA09-4C25-AEE9-3B64B8085793}" type="presParOf" srcId="{8EA43159-AA6E-43E0-AA6A-604A6CEF5DA4}" destId="{576581AD-339A-46CA-8C58-8DF9A59AF342}" srcOrd="5" destOrd="0" presId="urn:microsoft.com/office/officeart/2011/layout/CircleProcess"/>
    <dgm:cxn modelId="{BB9F6600-3CB2-4F79-A98E-59BC4FA8E4B7}" type="presParOf" srcId="{8EA43159-AA6E-43E0-AA6A-604A6CEF5DA4}" destId="{6C9093C9-D092-4A74-8486-D7C34A6D4FFE}" srcOrd="6" destOrd="0" presId="urn:microsoft.com/office/officeart/2011/layout/CircleProcess"/>
    <dgm:cxn modelId="{D94A5AD9-3577-4A8B-91B2-206AA95F9AC7}" type="presParOf" srcId="{6C9093C9-D092-4A74-8486-D7C34A6D4FFE}" destId="{5E9BBB47-ADD2-4D31-AA69-47F3F5C79BF1}" srcOrd="0" destOrd="0" presId="urn:microsoft.com/office/officeart/2011/layout/CircleProcess"/>
    <dgm:cxn modelId="{F44144A6-688D-4EBF-850C-E7115C80481B}" type="presParOf" srcId="{8EA43159-AA6E-43E0-AA6A-604A6CEF5DA4}" destId="{F789A55D-66F4-4C05-8D6E-ACE9DEC74560}" srcOrd="7" destOrd="0" presId="urn:microsoft.com/office/officeart/2011/layout/CircleProcess"/>
    <dgm:cxn modelId="{3CF1FF18-684F-43A3-963D-8927A5C55BBC}" type="presParOf" srcId="{F789A55D-66F4-4C05-8D6E-ACE9DEC74560}" destId="{B62D9275-AE91-4A02-A5C5-581BF5A49F51}" srcOrd="0" destOrd="0" presId="urn:microsoft.com/office/officeart/2011/layout/CircleProcess"/>
    <dgm:cxn modelId="{7165FFC0-ABB2-4C6C-9365-EDBC910BD89A}" type="presParOf" srcId="{8EA43159-AA6E-43E0-AA6A-604A6CEF5DA4}" destId="{732EE375-4B6D-46B0-941E-96F4FC583DD7}" srcOrd="8" destOrd="0" presId="urn:microsoft.com/office/officeart/2011/layout/CircleProcess"/>
    <dgm:cxn modelId="{37588182-D7B2-447C-A6C6-BD1B8DE333E0}" type="presParOf" srcId="{8EA43159-AA6E-43E0-AA6A-604A6CEF5DA4}" destId="{02D9C1CB-52AB-490E-9349-58A857ADEB0E}" srcOrd="9" destOrd="0" presId="urn:microsoft.com/office/officeart/2011/layout/CircleProcess"/>
    <dgm:cxn modelId="{631C6618-E225-490A-96EB-3F5CC75579BD}" type="presParOf" srcId="{02D9C1CB-52AB-490E-9349-58A857ADEB0E}" destId="{CCCE381D-933C-48D3-8DA9-30517FCBC93A}" srcOrd="0" destOrd="0" presId="urn:microsoft.com/office/officeart/2011/layout/CircleProcess"/>
    <dgm:cxn modelId="{D4E1A53A-F92E-49F2-AB86-F14BDDD02C63}" type="presParOf" srcId="{8EA43159-AA6E-43E0-AA6A-604A6CEF5DA4}" destId="{0064EA63-E5DE-4832-9499-DD2961676478}" srcOrd="10" destOrd="0" presId="urn:microsoft.com/office/officeart/2011/layout/CircleProcess"/>
    <dgm:cxn modelId="{37D7B3DD-51CD-4302-AFD5-9F05680C352C}" type="presParOf" srcId="{0064EA63-E5DE-4832-9499-DD2961676478}" destId="{56B00829-F5DA-4C05-B077-237CD4043CBB}" srcOrd="0" destOrd="0" presId="urn:microsoft.com/office/officeart/2011/layout/CircleProcess"/>
    <dgm:cxn modelId="{0A4C547B-5E63-4AD6-868C-4FB9066990CF}" type="presParOf" srcId="{8EA43159-AA6E-43E0-AA6A-604A6CEF5DA4}" destId="{87508405-5F3E-4753-809A-6BEF35B99E8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1C909-76D3-4017-81F5-57A00628B2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480A83-65D6-4F69-A738-6F7229C833A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Programme review</a:t>
          </a:r>
          <a:endParaRPr lang="en-NZ" b="1" dirty="0">
            <a:solidFill>
              <a:schemeClr val="tx1"/>
            </a:solidFill>
          </a:endParaRPr>
        </a:p>
      </dgm:t>
    </dgm:pt>
    <dgm:pt modelId="{AD87644B-D6A2-476C-8BE2-201D4C48FB97}" type="parTrans" cxnId="{D6747541-8477-48D7-9BFA-F9D16F1CC9D1}">
      <dgm:prSet/>
      <dgm:spPr/>
      <dgm:t>
        <a:bodyPr/>
        <a:lstStyle/>
        <a:p>
          <a:endParaRPr lang="en-NZ"/>
        </a:p>
      </dgm:t>
    </dgm:pt>
    <dgm:pt modelId="{439C9EBD-D064-418B-9D96-0AB8DA26B6E9}" type="sibTrans" cxnId="{D6747541-8477-48D7-9BFA-F9D16F1CC9D1}">
      <dgm:prSet/>
      <dgm:spPr/>
      <dgm:t>
        <a:bodyPr/>
        <a:lstStyle/>
        <a:p>
          <a:endParaRPr lang="en-NZ"/>
        </a:p>
      </dgm:t>
    </dgm:pt>
    <dgm:pt modelId="{78F62FD2-46F2-4347-BEB0-4DE2C93D171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Internal review </a:t>
          </a:r>
        </a:p>
      </dgm:t>
    </dgm:pt>
    <dgm:pt modelId="{C3E134DA-9AF6-45A1-9F31-C2BADF113FB3}" type="parTrans" cxnId="{2AA203D2-E289-4F1E-AD5F-DF51817A7645}">
      <dgm:prSet/>
      <dgm:spPr/>
      <dgm:t>
        <a:bodyPr/>
        <a:lstStyle/>
        <a:p>
          <a:endParaRPr lang="en-NZ"/>
        </a:p>
      </dgm:t>
    </dgm:pt>
    <dgm:pt modelId="{950DF234-7CD3-4A9E-96AD-42B07D432785}" type="sibTrans" cxnId="{2AA203D2-E289-4F1E-AD5F-DF51817A7645}">
      <dgm:prSet/>
      <dgm:spPr/>
      <dgm:t>
        <a:bodyPr/>
        <a:lstStyle/>
        <a:p>
          <a:endParaRPr lang="en-NZ"/>
        </a:p>
      </dgm:t>
    </dgm:pt>
    <dgm:pt modelId="{7CDDAC35-18DF-42A6-B691-696F8C5727F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Quality review</a:t>
          </a:r>
        </a:p>
      </dgm:t>
    </dgm:pt>
    <dgm:pt modelId="{7868F802-F784-41B5-994A-CA8627A8D5BC}" type="parTrans" cxnId="{61BF598E-70F0-416D-8C42-37A4813D1D56}">
      <dgm:prSet/>
      <dgm:spPr/>
      <dgm:t>
        <a:bodyPr/>
        <a:lstStyle/>
        <a:p>
          <a:endParaRPr lang="en-NZ"/>
        </a:p>
      </dgm:t>
    </dgm:pt>
    <dgm:pt modelId="{F72BF6F6-89D7-4E48-9F31-41AF75187896}" type="sibTrans" cxnId="{61BF598E-70F0-416D-8C42-37A4813D1D56}">
      <dgm:prSet/>
      <dgm:spPr/>
      <dgm:t>
        <a:bodyPr/>
        <a:lstStyle/>
        <a:p>
          <a:endParaRPr lang="en-NZ"/>
        </a:p>
      </dgm:t>
    </dgm:pt>
    <dgm:pt modelId="{7ED656A8-667B-4753-A3FA-98E12A5C8FCD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Self review</a:t>
          </a:r>
        </a:p>
      </dgm:t>
    </dgm:pt>
    <dgm:pt modelId="{8D0EB888-4FA3-4073-BEF6-FE64F8EB8D22}" type="parTrans" cxnId="{3F3E7E38-E66A-4DAD-B90E-A344A2B61DD9}">
      <dgm:prSet/>
      <dgm:spPr/>
      <dgm:t>
        <a:bodyPr/>
        <a:lstStyle/>
        <a:p>
          <a:endParaRPr lang="en-NZ"/>
        </a:p>
      </dgm:t>
    </dgm:pt>
    <dgm:pt modelId="{AE474A7F-0FB2-4218-8071-B82C2B269B70}" type="sibTrans" cxnId="{3F3E7E38-E66A-4DAD-B90E-A344A2B61DD9}">
      <dgm:prSet/>
      <dgm:spPr/>
      <dgm:t>
        <a:bodyPr/>
        <a:lstStyle/>
        <a:p>
          <a:endParaRPr lang="en-NZ"/>
        </a:p>
      </dgm:t>
    </dgm:pt>
    <dgm:pt modelId="{028E7BF3-657C-4920-9347-1C052FB3AC27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Internal evaluation</a:t>
          </a:r>
        </a:p>
      </dgm:t>
    </dgm:pt>
    <dgm:pt modelId="{0563C067-E134-460A-B277-21CE9E34F968}" type="parTrans" cxnId="{246742C3-DA3C-4ABE-B2F1-B6FC272820D4}">
      <dgm:prSet/>
      <dgm:spPr/>
      <dgm:t>
        <a:bodyPr/>
        <a:lstStyle/>
        <a:p>
          <a:endParaRPr lang="en-NZ"/>
        </a:p>
      </dgm:t>
    </dgm:pt>
    <dgm:pt modelId="{419D524E-B10E-46F9-95EB-4F8C86BF17A2}" type="sibTrans" cxnId="{246742C3-DA3C-4ABE-B2F1-B6FC272820D4}">
      <dgm:prSet/>
      <dgm:spPr/>
      <dgm:t>
        <a:bodyPr/>
        <a:lstStyle/>
        <a:p>
          <a:endParaRPr lang="en-NZ"/>
        </a:p>
      </dgm:t>
    </dgm:pt>
    <dgm:pt modelId="{D328D30F-8AF6-4153-AB2E-56B988BDB282}" type="pres">
      <dgm:prSet presAssocID="{EC71C909-76D3-4017-81F5-57A00628B25C}" presName="Name0" presStyleCnt="0">
        <dgm:presLayoutVars>
          <dgm:dir/>
          <dgm:animLvl val="lvl"/>
          <dgm:resizeHandles val="exact"/>
        </dgm:presLayoutVars>
      </dgm:prSet>
      <dgm:spPr/>
    </dgm:pt>
    <dgm:pt modelId="{52DFBD0E-7B84-4A60-9666-BD3330ED277D}" type="pres">
      <dgm:prSet presAssocID="{0A480A83-65D6-4F69-A738-6F7229C833AC}" presName="parTxOnly" presStyleLbl="node1" presStyleIdx="0" presStyleCnt="5" custLinFactNeighborX="8867" custLinFactNeighborY="2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449955F-D036-45D3-86B5-2B8E792DD5E2}" type="pres">
      <dgm:prSet presAssocID="{439C9EBD-D064-418B-9D96-0AB8DA26B6E9}" presName="parTxOnlySpace" presStyleCnt="0"/>
      <dgm:spPr/>
    </dgm:pt>
    <dgm:pt modelId="{C94CC9C1-B54A-46B7-90DE-6BF30D7D802C}" type="pres">
      <dgm:prSet presAssocID="{78F62FD2-46F2-4347-BEB0-4DE2C93D1713}" presName="parTxOnly" presStyleLbl="node1" presStyleIdx="1" presStyleCnt="5" custLinFactNeighborX="-31037" custLinFactNeighborY="3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8271BF3-5C0B-4260-B366-17E59B2CC924}" type="pres">
      <dgm:prSet presAssocID="{950DF234-7CD3-4A9E-96AD-42B07D432785}" presName="parTxOnlySpace" presStyleCnt="0"/>
      <dgm:spPr/>
    </dgm:pt>
    <dgm:pt modelId="{BF8E8787-EE78-4BD2-B141-3B604C6E7517}" type="pres">
      <dgm:prSet presAssocID="{7CDDAC35-18DF-42A6-B691-696F8C5727F8}" presName="parTxOnly" presStyleLbl="node1" presStyleIdx="2" presStyleCnt="5" custLinFactNeighborX="-57639" custLinFactNeighborY="1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174897C-57D7-40F7-BEA2-952D16BC28DF}" type="pres">
      <dgm:prSet presAssocID="{F72BF6F6-89D7-4E48-9F31-41AF75187896}" presName="parTxOnlySpace" presStyleCnt="0"/>
      <dgm:spPr/>
    </dgm:pt>
    <dgm:pt modelId="{020CCB97-F7AB-432A-8F2D-6DC2369D9AE6}" type="pres">
      <dgm:prSet presAssocID="{7ED656A8-667B-4753-A3FA-98E12A5C8FCD}" presName="parTxOnly" presStyleLbl="node1" presStyleIdx="3" presStyleCnt="5" custLinFactNeighborX="-66507" custLinFactNeighborY="-1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6EAE371-1D54-4D0C-88C7-DD597EF92228}" type="pres">
      <dgm:prSet presAssocID="{AE474A7F-0FB2-4218-8071-B82C2B269B70}" presName="parTxOnlySpace" presStyleCnt="0"/>
      <dgm:spPr/>
    </dgm:pt>
    <dgm:pt modelId="{1E0E009F-4715-47D7-87D5-0E696A576AE1}" type="pres">
      <dgm:prSet presAssocID="{028E7BF3-657C-4920-9347-1C052FB3AC27}" presName="parTxOnly" presStyleLbl="node1" presStyleIdx="4" presStyleCnt="5" custLinFactNeighborX="-97543" custLinFactNeighborY="2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2AA203D2-E289-4F1E-AD5F-DF51817A7645}" srcId="{EC71C909-76D3-4017-81F5-57A00628B25C}" destId="{78F62FD2-46F2-4347-BEB0-4DE2C93D1713}" srcOrd="1" destOrd="0" parTransId="{C3E134DA-9AF6-45A1-9F31-C2BADF113FB3}" sibTransId="{950DF234-7CD3-4A9E-96AD-42B07D432785}"/>
    <dgm:cxn modelId="{D6747541-8477-48D7-9BFA-F9D16F1CC9D1}" srcId="{EC71C909-76D3-4017-81F5-57A00628B25C}" destId="{0A480A83-65D6-4F69-A738-6F7229C833AC}" srcOrd="0" destOrd="0" parTransId="{AD87644B-D6A2-476C-8BE2-201D4C48FB97}" sibTransId="{439C9EBD-D064-418B-9D96-0AB8DA26B6E9}"/>
    <dgm:cxn modelId="{19B9390E-9D27-45B3-9723-6609FF15D025}" type="presOf" srcId="{7ED656A8-667B-4753-A3FA-98E12A5C8FCD}" destId="{020CCB97-F7AB-432A-8F2D-6DC2369D9AE6}" srcOrd="0" destOrd="0" presId="urn:microsoft.com/office/officeart/2005/8/layout/chevron1"/>
    <dgm:cxn modelId="{A0E7BFE9-C003-40C6-8A1A-CFF931D84D55}" type="presOf" srcId="{EC71C909-76D3-4017-81F5-57A00628B25C}" destId="{D328D30F-8AF6-4153-AB2E-56B988BDB282}" srcOrd="0" destOrd="0" presId="urn:microsoft.com/office/officeart/2005/8/layout/chevron1"/>
    <dgm:cxn modelId="{089A0EAF-BBA1-4243-B19D-6B37777FEAD1}" type="presOf" srcId="{028E7BF3-657C-4920-9347-1C052FB3AC27}" destId="{1E0E009F-4715-47D7-87D5-0E696A576AE1}" srcOrd="0" destOrd="0" presId="urn:microsoft.com/office/officeart/2005/8/layout/chevron1"/>
    <dgm:cxn modelId="{246742C3-DA3C-4ABE-B2F1-B6FC272820D4}" srcId="{EC71C909-76D3-4017-81F5-57A00628B25C}" destId="{028E7BF3-657C-4920-9347-1C052FB3AC27}" srcOrd="4" destOrd="0" parTransId="{0563C067-E134-460A-B277-21CE9E34F968}" sibTransId="{419D524E-B10E-46F9-95EB-4F8C86BF17A2}"/>
    <dgm:cxn modelId="{3F3E7E38-E66A-4DAD-B90E-A344A2B61DD9}" srcId="{EC71C909-76D3-4017-81F5-57A00628B25C}" destId="{7ED656A8-667B-4753-A3FA-98E12A5C8FCD}" srcOrd="3" destOrd="0" parTransId="{8D0EB888-4FA3-4073-BEF6-FE64F8EB8D22}" sibTransId="{AE474A7F-0FB2-4218-8071-B82C2B269B70}"/>
    <dgm:cxn modelId="{802D1A48-3479-4D4E-860B-9DCD0FAE9025}" type="presOf" srcId="{0A480A83-65D6-4F69-A738-6F7229C833AC}" destId="{52DFBD0E-7B84-4A60-9666-BD3330ED277D}" srcOrd="0" destOrd="0" presId="urn:microsoft.com/office/officeart/2005/8/layout/chevron1"/>
    <dgm:cxn modelId="{36AEE840-FF43-40F9-BB59-BD33F41A624C}" type="presOf" srcId="{78F62FD2-46F2-4347-BEB0-4DE2C93D1713}" destId="{C94CC9C1-B54A-46B7-90DE-6BF30D7D802C}" srcOrd="0" destOrd="0" presId="urn:microsoft.com/office/officeart/2005/8/layout/chevron1"/>
    <dgm:cxn modelId="{61BF598E-70F0-416D-8C42-37A4813D1D56}" srcId="{EC71C909-76D3-4017-81F5-57A00628B25C}" destId="{7CDDAC35-18DF-42A6-B691-696F8C5727F8}" srcOrd="2" destOrd="0" parTransId="{7868F802-F784-41B5-994A-CA8627A8D5BC}" sibTransId="{F72BF6F6-89D7-4E48-9F31-41AF75187896}"/>
    <dgm:cxn modelId="{4701572F-5FB9-4D02-8C39-5615A866D6B2}" type="presOf" srcId="{7CDDAC35-18DF-42A6-B691-696F8C5727F8}" destId="{BF8E8787-EE78-4BD2-B141-3B604C6E7517}" srcOrd="0" destOrd="0" presId="urn:microsoft.com/office/officeart/2005/8/layout/chevron1"/>
    <dgm:cxn modelId="{78F44C26-676B-4707-80A9-8E02B4BBD191}" type="presParOf" srcId="{D328D30F-8AF6-4153-AB2E-56B988BDB282}" destId="{52DFBD0E-7B84-4A60-9666-BD3330ED277D}" srcOrd="0" destOrd="0" presId="urn:microsoft.com/office/officeart/2005/8/layout/chevron1"/>
    <dgm:cxn modelId="{6EC5F55D-F458-405B-A694-E76EF9A76784}" type="presParOf" srcId="{D328D30F-8AF6-4153-AB2E-56B988BDB282}" destId="{B449955F-D036-45D3-86B5-2B8E792DD5E2}" srcOrd="1" destOrd="0" presId="urn:microsoft.com/office/officeart/2005/8/layout/chevron1"/>
    <dgm:cxn modelId="{22A91BE6-63A8-4098-B857-0F46853C987E}" type="presParOf" srcId="{D328D30F-8AF6-4153-AB2E-56B988BDB282}" destId="{C94CC9C1-B54A-46B7-90DE-6BF30D7D802C}" srcOrd="2" destOrd="0" presId="urn:microsoft.com/office/officeart/2005/8/layout/chevron1"/>
    <dgm:cxn modelId="{07CCCA2B-7E9B-4B14-A855-41B8F3048D08}" type="presParOf" srcId="{D328D30F-8AF6-4153-AB2E-56B988BDB282}" destId="{B8271BF3-5C0B-4260-B366-17E59B2CC924}" srcOrd="3" destOrd="0" presId="urn:microsoft.com/office/officeart/2005/8/layout/chevron1"/>
    <dgm:cxn modelId="{07019F1F-0E25-4AAB-AB21-A8B19C1C00A8}" type="presParOf" srcId="{D328D30F-8AF6-4153-AB2E-56B988BDB282}" destId="{BF8E8787-EE78-4BD2-B141-3B604C6E7517}" srcOrd="4" destOrd="0" presId="urn:microsoft.com/office/officeart/2005/8/layout/chevron1"/>
    <dgm:cxn modelId="{FDCC6AC3-38F9-4F8C-B3D4-CA9E11601A27}" type="presParOf" srcId="{D328D30F-8AF6-4153-AB2E-56B988BDB282}" destId="{2174897C-57D7-40F7-BEA2-952D16BC28DF}" srcOrd="5" destOrd="0" presId="urn:microsoft.com/office/officeart/2005/8/layout/chevron1"/>
    <dgm:cxn modelId="{64F37EFE-3A68-49E8-8E71-54A5121C6FF6}" type="presParOf" srcId="{D328D30F-8AF6-4153-AB2E-56B988BDB282}" destId="{020CCB97-F7AB-432A-8F2D-6DC2369D9AE6}" srcOrd="6" destOrd="0" presId="urn:microsoft.com/office/officeart/2005/8/layout/chevron1"/>
    <dgm:cxn modelId="{1E36A564-04C4-48D6-AD40-87B3C0EFC2FE}" type="presParOf" srcId="{D328D30F-8AF6-4153-AB2E-56B988BDB282}" destId="{B6EAE371-1D54-4D0C-88C7-DD597EF92228}" srcOrd="7" destOrd="0" presId="urn:microsoft.com/office/officeart/2005/8/layout/chevron1"/>
    <dgm:cxn modelId="{7D61FCDC-5EDD-4AFF-A844-F485CFFCC420}" type="presParOf" srcId="{D328D30F-8AF6-4153-AB2E-56B988BDB282}" destId="{1E0E009F-4715-47D7-87D5-0E696A576AE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1E597-A36D-468C-A4C2-A0738537E501}">
      <dsp:nvSpPr>
        <dsp:cNvPr id="0" name=""/>
        <dsp:cNvSpPr/>
      </dsp:nvSpPr>
      <dsp:spPr>
        <a:xfrm>
          <a:off x="5838695" y="534877"/>
          <a:ext cx="1402398" cy="140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FD56F-954C-470F-A34C-36A1F11ABD11}">
      <dsp:nvSpPr>
        <dsp:cNvPr id="0" name=""/>
        <dsp:cNvSpPr/>
      </dsp:nvSpPr>
      <dsp:spPr>
        <a:xfrm>
          <a:off x="5931895" y="577655"/>
          <a:ext cx="1309185" cy="13089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Education Reviews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Equity and Excellence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2016 -&gt;</a:t>
          </a:r>
          <a:endParaRPr lang="en-NZ" sz="1100" b="1" kern="1200" dirty="0"/>
        </a:p>
      </dsp:txBody>
      <dsp:txXfrm>
        <a:off x="6118922" y="764684"/>
        <a:ext cx="935132" cy="934898"/>
      </dsp:txXfrm>
    </dsp:sp>
    <dsp:sp modelId="{4A9C02CB-83CF-493E-9FB4-313102CA2C33}">
      <dsp:nvSpPr>
        <dsp:cNvPr id="0" name=""/>
        <dsp:cNvSpPr/>
      </dsp:nvSpPr>
      <dsp:spPr>
        <a:xfrm rot="2700000">
          <a:off x="4383365" y="534779"/>
          <a:ext cx="1402421" cy="14024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AC86B-78F8-4686-A2FF-6032E29037A7}">
      <dsp:nvSpPr>
        <dsp:cNvPr id="0" name=""/>
        <dsp:cNvSpPr/>
      </dsp:nvSpPr>
      <dsp:spPr>
        <a:xfrm>
          <a:off x="4436297" y="581635"/>
          <a:ext cx="1309185" cy="13089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Education Reviews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Increased focus on self review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2002-2016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100" kern="1200" dirty="0"/>
        </a:p>
      </dsp:txBody>
      <dsp:txXfrm>
        <a:off x="4623323" y="768663"/>
        <a:ext cx="935132" cy="934898"/>
      </dsp:txXfrm>
    </dsp:sp>
    <dsp:sp modelId="{5E9BBB47-ADD2-4D31-AA69-47F3F5C79BF1}">
      <dsp:nvSpPr>
        <dsp:cNvPr id="0" name=""/>
        <dsp:cNvSpPr/>
      </dsp:nvSpPr>
      <dsp:spPr>
        <a:xfrm rot="2700000">
          <a:off x="2940073" y="534779"/>
          <a:ext cx="1402421" cy="14024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D9275-AE91-4A02-A5C5-581BF5A49F51}">
      <dsp:nvSpPr>
        <dsp:cNvPr id="0" name=""/>
        <dsp:cNvSpPr/>
      </dsp:nvSpPr>
      <dsp:spPr>
        <a:xfrm>
          <a:off x="2986991" y="581635"/>
          <a:ext cx="1309185" cy="13089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Accountability Reviews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Improvement &amp; Accountability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1997-2002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 dirty="0"/>
        </a:p>
      </dsp:txBody>
      <dsp:txXfrm>
        <a:off x="3174018" y="768663"/>
        <a:ext cx="935132" cy="934898"/>
      </dsp:txXfrm>
    </dsp:sp>
    <dsp:sp modelId="{CCCE381D-933C-48D3-8DA9-30517FCBC93A}">
      <dsp:nvSpPr>
        <dsp:cNvPr id="0" name=""/>
        <dsp:cNvSpPr/>
      </dsp:nvSpPr>
      <dsp:spPr>
        <a:xfrm rot="2700000">
          <a:off x="1490767" y="534779"/>
          <a:ext cx="1402421" cy="14024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00829-F5DA-4C05-B077-237CD4043CBB}">
      <dsp:nvSpPr>
        <dsp:cNvPr id="0" name=""/>
        <dsp:cNvSpPr/>
      </dsp:nvSpPr>
      <dsp:spPr>
        <a:xfrm>
          <a:off x="1524869" y="588048"/>
          <a:ext cx="1309185" cy="13089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 smtClean="0"/>
            <a:t>Assurance Audits</a:t>
          </a:r>
          <a:endParaRPr lang="en-NZ" sz="11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Compliance with legislation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1990-1996</a:t>
          </a:r>
        </a:p>
      </dsp:txBody>
      <dsp:txXfrm>
        <a:off x="1711895" y="775077"/>
        <a:ext cx="935132" cy="934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FBD0E-7B84-4A60-9666-BD3330ED277D}">
      <dsp:nvSpPr>
        <dsp:cNvPr id="0" name=""/>
        <dsp:cNvSpPr/>
      </dsp:nvSpPr>
      <dsp:spPr>
        <a:xfrm>
          <a:off x="17461" y="1157659"/>
          <a:ext cx="1747759" cy="69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Programme review</a:t>
          </a:r>
          <a:endParaRPr lang="en-NZ" sz="1500" b="1" kern="1200" dirty="0">
            <a:solidFill>
              <a:schemeClr val="tx1"/>
            </a:solidFill>
          </a:endParaRPr>
        </a:p>
      </dsp:txBody>
      <dsp:txXfrm>
        <a:off x="367013" y="1157659"/>
        <a:ext cx="1048656" cy="699103"/>
      </dsp:txXfrm>
    </dsp:sp>
    <dsp:sp modelId="{C94CC9C1-B54A-46B7-90DE-6BF30D7D802C}">
      <dsp:nvSpPr>
        <dsp:cNvPr id="0" name=""/>
        <dsp:cNvSpPr/>
      </dsp:nvSpPr>
      <dsp:spPr>
        <a:xfrm>
          <a:off x="1520701" y="1165405"/>
          <a:ext cx="1747759" cy="69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Internal review </a:t>
          </a:r>
        </a:p>
      </dsp:txBody>
      <dsp:txXfrm>
        <a:off x="1870253" y="1165405"/>
        <a:ext cx="1048656" cy="699103"/>
      </dsp:txXfrm>
    </dsp:sp>
    <dsp:sp modelId="{BF8E8787-EE78-4BD2-B141-3B604C6E7517}">
      <dsp:nvSpPr>
        <dsp:cNvPr id="0" name=""/>
        <dsp:cNvSpPr/>
      </dsp:nvSpPr>
      <dsp:spPr>
        <a:xfrm>
          <a:off x="3047191" y="1149906"/>
          <a:ext cx="1747759" cy="69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Quality review</a:t>
          </a:r>
        </a:p>
      </dsp:txBody>
      <dsp:txXfrm>
        <a:off x="3396743" y="1149906"/>
        <a:ext cx="1048656" cy="699103"/>
      </dsp:txXfrm>
    </dsp:sp>
    <dsp:sp modelId="{020CCB97-F7AB-432A-8F2D-6DC2369D9AE6}">
      <dsp:nvSpPr>
        <dsp:cNvPr id="0" name=""/>
        <dsp:cNvSpPr/>
      </dsp:nvSpPr>
      <dsp:spPr>
        <a:xfrm>
          <a:off x="4604675" y="1134407"/>
          <a:ext cx="1747759" cy="69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Self review</a:t>
          </a:r>
        </a:p>
      </dsp:txBody>
      <dsp:txXfrm>
        <a:off x="4954227" y="1134407"/>
        <a:ext cx="1048656" cy="699103"/>
      </dsp:txXfrm>
    </dsp:sp>
    <dsp:sp modelId="{1E0E009F-4715-47D7-87D5-0E696A576AE1}">
      <dsp:nvSpPr>
        <dsp:cNvPr id="0" name=""/>
        <dsp:cNvSpPr/>
      </dsp:nvSpPr>
      <dsp:spPr>
        <a:xfrm>
          <a:off x="6123415" y="1157659"/>
          <a:ext cx="1747759" cy="69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Internal evaluation</a:t>
          </a:r>
        </a:p>
      </dsp:txBody>
      <dsp:txXfrm>
        <a:off x="6472967" y="1157659"/>
        <a:ext cx="1048656" cy="699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538B9-401C-482E-ADB1-AD8B6369438B}" type="datetimeFigureOut">
              <a:rPr lang="en-NZ" smtClean="0"/>
              <a:t>2/10/2017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8C8E-F10B-47D6-A125-3D754F0080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724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E32B-A9FA-4D53-81F1-7DADF9208165}" type="datetimeFigureOut">
              <a:rPr lang="en-NZ" smtClean="0"/>
              <a:t>2/10/2017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5D534-BFA0-491D-A2AD-8E1D3A8DC8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6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89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825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A6C1-9DF0-4D51-88DA-D6FE6067C6B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989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59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103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572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064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642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392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5D534-BFA0-491D-A2AD-8E1D3A8DC8C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548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2C85-4095-4B8C-8E88-3F798DEC184C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716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200" y="2077200"/>
            <a:ext cx="7632000" cy="1166400"/>
          </a:xfrm>
        </p:spPr>
        <p:txBody>
          <a:bodyPr anchor="ctr">
            <a:no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00" y="3754799"/>
            <a:ext cx="7329600" cy="1022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672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05932" y="6045201"/>
            <a:ext cx="3259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-30" baseline="0" dirty="0" err="1" smtClean="0">
                <a:solidFill>
                  <a:schemeClr val="bg2"/>
                </a:solidFill>
              </a:rPr>
              <a:t>Ko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Tamaiti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noProof="0" dirty="0" err="1" smtClean="0">
                <a:solidFill>
                  <a:schemeClr val="bg2"/>
                </a:solidFill>
              </a:rPr>
              <a:t>Pūtake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o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Kaupapa</a:t>
            </a:r>
            <a:endParaRPr lang="en-NZ" sz="1700" spc="-30" baseline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5067" y="6257694"/>
            <a:ext cx="33197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0" baseline="0" dirty="0" smtClean="0">
                <a:solidFill>
                  <a:schemeClr val="bg1"/>
                </a:solidFill>
              </a:rPr>
              <a:t>The Child – the Heart of the Matter</a:t>
            </a:r>
            <a:endParaRPr lang="en-NZ" sz="1700" spc="0" baseline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69" y="5866875"/>
            <a:ext cx="4639065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4" y="5858353"/>
            <a:ext cx="4639065" cy="950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0800"/>
            <a:ext cx="7632000" cy="1166400"/>
          </a:xfrm>
        </p:spPr>
        <p:txBody>
          <a:bodyPr anchor="ctr">
            <a:noAutofit/>
          </a:bodyPr>
          <a:lstStyle>
            <a:lvl1pPr>
              <a:lnSpc>
                <a:spcPts val="4800"/>
              </a:lnSpc>
              <a:defRPr sz="44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3646800"/>
            <a:ext cx="7329600" cy="79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72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Content Placeholder 6" descr="Montage primary and EC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1288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5225" r="73633" b="14717"/>
          <a:stretch/>
        </p:blipFill>
        <p:spPr>
          <a:xfrm>
            <a:off x="609600" y="5494866"/>
            <a:ext cx="846667" cy="115146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3739" y="6045201"/>
            <a:ext cx="3259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-30" baseline="0" dirty="0" err="1" smtClean="0">
                <a:solidFill>
                  <a:schemeClr val="bg2"/>
                </a:solidFill>
              </a:rPr>
              <a:t>Ko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Tamaiti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noProof="0" dirty="0" err="1" smtClean="0">
                <a:solidFill>
                  <a:schemeClr val="bg2"/>
                </a:solidFill>
              </a:rPr>
              <a:t>Pūtake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o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Kaupapa</a:t>
            </a:r>
            <a:endParaRPr lang="en-NZ" sz="1700" spc="-30" baseline="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2874" y="6257694"/>
            <a:ext cx="33197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0" baseline="0" dirty="0" smtClean="0">
                <a:solidFill>
                  <a:schemeClr val="tx2"/>
                </a:solidFill>
              </a:rPr>
              <a:t>The Child – the Heart of the Matter</a:t>
            </a:r>
            <a:endParaRPr lang="en-NZ" sz="1700" spc="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00" y="1000800"/>
            <a:ext cx="7304400" cy="1166400"/>
          </a:xfrm>
        </p:spPr>
        <p:txBody>
          <a:bodyPr>
            <a:noAutofit/>
          </a:bodyPr>
          <a:lstStyle>
            <a:lvl1pPr>
              <a:lnSpc>
                <a:spcPts val="46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600" y="3290400"/>
            <a:ext cx="7218000" cy="2070000"/>
          </a:xfrm>
        </p:spPr>
        <p:txBody>
          <a:bodyPr/>
          <a:lstStyle>
            <a:lvl1pPr marL="342000" indent="-3420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defRPr/>
            </a:lvl1pPr>
            <a:lvl2pPr marL="741600" indent="-28440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32400" y="2214000"/>
            <a:ext cx="7239600" cy="1076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7579" r="72823" b="15894"/>
          <a:stretch/>
        </p:blipFill>
        <p:spPr>
          <a:xfrm>
            <a:off x="584200" y="5528733"/>
            <a:ext cx="905933" cy="110066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83739" y="6045201"/>
            <a:ext cx="3259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-30" baseline="0" dirty="0" err="1" smtClean="0">
                <a:solidFill>
                  <a:schemeClr val="bg2"/>
                </a:solidFill>
              </a:rPr>
              <a:t>Ko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Tamaiti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noProof="0" dirty="0" err="1" smtClean="0">
                <a:solidFill>
                  <a:schemeClr val="bg2"/>
                </a:solidFill>
              </a:rPr>
              <a:t>Pūtake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o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Kaupapa</a:t>
            </a:r>
            <a:endParaRPr lang="en-NZ" sz="1700" spc="-30" baseline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2874" y="6257694"/>
            <a:ext cx="33197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0" baseline="0" dirty="0" smtClean="0">
                <a:solidFill>
                  <a:schemeClr val="tx2"/>
                </a:solidFill>
              </a:rPr>
              <a:t>The Child – the Heart of the Matter</a:t>
            </a:r>
            <a:endParaRPr lang="en-NZ" sz="1700" spc="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88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000" y="838800"/>
            <a:ext cx="7455600" cy="1166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0800" y="2077200"/>
            <a:ext cx="4608000" cy="4212000"/>
          </a:xfrm>
        </p:spPr>
        <p:txBody>
          <a:bodyPr/>
          <a:lstStyle>
            <a:lvl1pPr marL="342000" indent="-34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19151" y="2077200"/>
            <a:ext cx="2838450" cy="3200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7579" r="72823" b="15894"/>
          <a:stretch/>
        </p:blipFill>
        <p:spPr>
          <a:xfrm>
            <a:off x="584200" y="5528733"/>
            <a:ext cx="905933" cy="110066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83739" y="6045201"/>
            <a:ext cx="3259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-30" baseline="0" dirty="0" err="1" smtClean="0">
                <a:solidFill>
                  <a:schemeClr val="bg2"/>
                </a:solidFill>
              </a:rPr>
              <a:t>Ko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Tamaiti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noProof="0" dirty="0" err="1" smtClean="0">
                <a:solidFill>
                  <a:schemeClr val="bg2"/>
                </a:solidFill>
              </a:rPr>
              <a:t>Pūtake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o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te</a:t>
            </a:r>
            <a:r>
              <a:rPr lang="en-NZ" sz="1700" spc="-30" baseline="0" dirty="0" smtClean="0">
                <a:solidFill>
                  <a:schemeClr val="bg2"/>
                </a:solidFill>
              </a:rPr>
              <a:t> </a:t>
            </a:r>
            <a:r>
              <a:rPr lang="en-NZ" sz="1700" spc="-30" baseline="0" dirty="0" err="1" smtClean="0">
                <a:solidFill>
                  <a:schemeClr val="bg2"/>
                </a:solidFill>
              </a:rPr>
              <a:t>Kaupapa</a:t>
            </a:r>
            <a:endParaRPr lang="en-NZ" sz="1700" spc="-30" baseline="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82874" y="6257694"/>
            <a:ext cx="33197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spc="0" baseline="0" dirty="0" smtClean="0">
                <a:solidFill>
                  <a:schemeClr val="tx2"/>
                </a:solidFill>
              </a:rPr>
              <a:t>The Child – the Heart of the Matter</a:t>
            </a:r>
            <a:endParaRPr lang="en-NZ" sz="1700" spc="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30175" y="85725"/>
            <a:ext cx="8899525" cy="6629400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400" y="3931200"/>
            <a:ext cx="4316400" cy="39240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72400"/>
            <a:ext cx="4532400" cy="2973600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5600"/>
            <a:ext cx="8229600" cy="482400"/>
          </a:xfrm>
        </p:spPr>
        <p:txBody>
          <a:bodyPr anchor="b"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2984400"/>
            <a:ext cx="8229600" cy="7884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0" y="5170311"/>
            <a:ext cx="6470774" cy="13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211B-70AD-4F3E-9B92-E9DCACF47543}" type="datetimeFigureOut">
              <a:rPr lang="en-NZ" smtClean="0"/>
              <a:t>2/10/2017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FEE71-DAAD-418D-BD77-DE11107AC9D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883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8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400" b="1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collins@ero.govt.n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witter.com/EducationRevNZ" TargetMode="External"/><Relationship Id="rId4" Type="http://schemas.openxmlformats.org/officeDocument/2006/relationships/hyperlink" Target="http://www.ero.govt.n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75449"/>
            <a:ext cx="7632000" cy="1915064"/>
          </a:xfrm>
        </p:spPr>
        <p:txBody>
          <a:bodyPr/>
          <a:lstStyle/>
          <a:p>
            <a:r>
              <a:rPr lang="en-US" dirty="0" smtClean="0"/>
              <a:t>Balancing School Internal and External Evaluations:</a:t>
            </a:r>
            <a:br>
              <a:rPr lang="en-US" dirty="0" smtClean="0"/>
            </a:br>
            <a:r>
              <a:rPr lang="en-US" dirty="0" smtClean="0"/>
              <a:t>a New Zealand perspective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743919" y="3983064"/>
            <a:ext cx="2603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Presentation to </a:t>
            </a:r>
          </a:p>
          <a:p>
            <a:r>
              <a:rPr lang="en-NZ" dirty="0" smtClean="0"/>
              <a:t>SICI  General </a:t>
            </a:r>
            <a:r>
              <a:rPr lang="en-NZ" dirty="0" smtClean="0"/>
              <a:t>Assembly </a:t>
            </a:r>
            <a:r>
              <a:rPr lang="en-NZ" dirty="0" smtClean="0"/>
              <a:t>Malta</a:t>
            </a:r>
          </a:p>
          <a:p>
            <a:r>
              <a:rPr lang="en-NZ" dirty="0" smtClean="0"/>
              <a:t>3 October 2017</a:t>
            </a:r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881607" y="4721728"/>
            <a:ext cx="2805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Sandra Collins</a:t>
            </a:r>
          </a:p>
          <a:p>
            <a:r>
              <a:rPr lang="en-NZ" dirty="0" smtClean="0"/>
              <a:t>Senior Education Evaluator</a:t>
            </a:r>
          </a:p>
          <a:p>
            <a:r>
              <a:rPr lang="en-NZ" dirty="0" smtClean="0"/>
              <a:t>Evaluation Services</a:t>
            </a:r>
          </a:p>
          <a:p>
            <a:r>
              <a:rPr lang="en-NZ" dirty="0" smtClean="0"/>
              <a:t>Education Review Office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1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32" y="117645"/>
            <a:ext cx="7304400" cy="1166400"/>
          </a:xfrm>
        </p:spPr>
        <p:txBody>
          <a:bodyPr/>
          <a:lstStyle/>
          <a:p>
            <a:r>
              <a:rPr lang="en-AU" altLang="en-US" sz="3200" dirty="0"/>
              <a:t>Internal vs External Evaluation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320" y="1383073"/>
            <a:ext cx="6063555" cy="3969577"/>
          </a:xfrm>
        </p:spPr>
        <p:txBody>
          <a:bodyPr>
            <a:normAutofit/>
          </a:bodyPr>
          <a:lstStyle/>
          <a:p>
            <a:endParaRPr lang="en-NZ" dirty="0" smtClean="0"/>
          </a:p>
          <a:p>
            <a:pPr marL="0" indent="0" defTabSz="762000">
              <a:buSzPct val="70000"/>
              <a:buFont typeface="Wingdings" panose="05000000000000000000" pitchFamily="2" charset="2"/>
              <a:buNone/>
            </a:pPr>
            <a:r>
              <a:rPr lang="en-AU" altLang="en-US" sz="3600" i="1" dirty="0" smtClean="0">
                <a:latin typeface="Arial Mäori" pitchFamily="34" charset="0"/>
              </a:rPr>
              <a:t>Everybody </a:t>
            </a:r>
            <a:r>
              <a:rPr lang="en-AU" altLang="en-US" sz="3600" i="1" dirty="0">
                <a:latin typeface="Arial Mäori" pitchFamily="34" charset="0"/>
              </a:rPr>
              <a:t>seems to hate external evaluation while nobody trusts internal </a:t>
            </a:r>
            <a:r>
              <a:rPr lang="en-AU" altLang="en-US" sz="3600" i="1" dirty="0" smtClean="0">
                <a:latin typeface="Arial Mäori" pitchFamily="34" charset="0"/>
              </a:rPr>
              <a:t>evaluation.</a:t>
            </a:r>
            <a:endParaRPr lang="en-AU" altLang="en-US" sz="3600" i="1" dirty="0">
              <a:latin typeface="Arial Mäori" pitchFamily="34" charset="0"/>
            </a:endParaRPr>
          </a:p>
          <a:p>
            <a:pPr marL="0" indent="0" defTabSz="762000">
              <a:buSzPct val="70000"/>
              <a:buFont typeface="Wingdings" panose="05000000000000000000" pitchFamily="2" charset="2"/>
              <a:buNone/>
            </a:pPr>
            <a:r>
              <a:rPr lang="en-AU" altLang="en-US" b="1" i="1" dirty="0" smtClean="0">
                <a:latin typeface="Arial Mäori" pitchFamily="34" charset="0"/>
              </a:rPr>
              <a:t>David </a:t>
            </a:r>
            <a:r>
              <a:rPr lang="en-AU" altLang="en-US" b="1" i="1" dirty="0" err="1" smtClean="0">
                <a:latin typeface="Arial Mäori" pitchFamily="34" charset="0"/>
              </a:rPr>
              <a:t>Nevo</a:t>
            </a:r>
            <a:r>
              <a:rPr lang="en-AU" altLang="en-US" b="1" i="1" dirty="0" smtClean="0">
                <a:latin typeface="Arial Mäori" pitchFamily="34" charset="0"/>
              </a:rPr>
              <a:t> (1995)</a:t>
            </a:r>
            <a:endParaRPr lang="en-AU" altLang="en-US" i="1" dirty="0">
              <a:latin typeface="Arial Mäori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618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1444" y="1356956"/>
            <a:ext cx="8229600" cy="1013948"/>
          </a:xfrm>
        </p:spPr>
        <p:txBody>
          <a:bodyPr/>
          <a:lstStyle/>
          <a:p>
            <a:r>
              <a:rPr lang="en-NZ" dirty="0" smtClean="0"/>
              <a:t>For more information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6427" y="4100156"/>
            <a:ext cx="8229600" cy="1447200"/>
          </a:xfrm>
        </p:spPr>
        <p:txBody>
          <a:bodyPr/>
          <a:lstStyle/>
          <a:p>
            <a:r>
              <a:rPr lang="en-NZ" dirty="0" smtClean="0">
                <a:solidFill>
                  <a:srgbClr val="0070C0"/>
                </a:solidFill>
                <a:hlinkClick r:id="rId3"/>
              </a:rPr>
              <a:t>sandra.collins@ero.govt.nz</a:t>
            </a:r>
            <a:endParaRPr lang="en-NZ" dirty="0" smtClean="0">
              <a:solidFill>
                <a:srgbClr val="0070C0"/>
              </a:solidFill>
            </a:endParaRPr>
          </a:p>
          <a:p>
            <a:endParaRPr lang="en-NZ" dirty="0" smtClean="0">
              <a:solidFill>
                <a:srgbClr val="0070C0"/>
              </a:solidFill>
            </a:endParaRPr>
          </a:p>
          <a:p>
            <a:r>
              <a:rPr lang="en-NZ" dirty="0" smtClean="0">
                <a:hlinkClick r:id="rId4"/>
              </a:rPr>
              <a:t>www.ero.govt.nz</a:t>
            </a:r>
            <a:endParaRPr lang="en-NZ" dirty="0" smtClean="0"/>
          </a:p>
          <a:p>
            <a:r>
              <a:rPr lang="en-NZ" u="sng" dirty="0">
                <a:hlinkClick r:id="rId5"/>
              </a:rPr>
              <a:t>https://twitter.com/EducationRevNZ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69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05" y="494525"/>
            <a:ext cx="7304400" cy="653143"/>
          </a:xfrm>
        </p:spPr>
        <p:txBody>
          <a:bodyPr/>
          <a:lstStyle/>
          <a:p>
            <a:r>
              <a:rPr lang="en-NZ" dirty="0" smtClean="0"/>
              <a:t>ERO in the NZ education system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841" y="1511559"/>
            <a:ext cx="7218000" cy="4599992"/>
          </a:xfrm>
        </p:spPr>
        <p:txBody>
          <a:bodyPr/>
          <a:lstStyle/>
          <a:p>
            <a:pPr lvl="8"/>
            <a:endParaRPr lang="en-NZ" dirty="0" smtClean="0"/>
          </a:p>
          <a:p>
            <a:pPr lvl="8"/>
            <a:endParaRPr lang="en-NZ" dirty="0"/>
          </a:p>
          <a:p>
            <a:pPr lvl="8"/>
            <a:endParaRPr lang="en-NZ" dirty="0" smtClean="0"/>
          </a:p>
          <a:p>
            <a:pPr lvl="8"/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2202771" y="1286834"/>
            <a:ext cx="4684305" cy="464225"/>
          </a:xfrm>
          <a:prstGeom prst="rect">
            <a:avLst/>
          </a:prstGeom>
          <a:solidFill>
            <a:srgbClr val="C5B78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b="1" dirty="0" smtClean="0"/>
              <a:t>Parliament</a:t>
            </a:r>
            <a:endParaRPr lang="en-NZ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11440" y="1890226"/>
            <a:ext cx="2286000" cy="83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/>
              <a:t>Ministry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1" dirty="0" smtClean="0"/>
              <a:t>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1" dirty="0" smtClean="0"/>
              <a:t>Funding</a:t>
            </a:r>
            <a:endParaRPr lang="en-NZ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555769" y="2120434"/>
            <a:ext cx="2266532" cy="60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/>
              <a:t>Minister of Education</a:t>
            </a:r>
            <a:endParaRPr lang="en-NZ" b="1" dirty="0"/>
          </a:p>
        </p:txBody>
      </p:sp>
      <p:sp>
        <p:nvSpPr>
          <p:cNvPr id="9" name="Rectangle 8"/>
          <p:cNvSpPr/>
          <p:nvPr/>
        </p:nvSpPr>
        <p:spPr>
          <a:xfrm>
            <a:off x="307910" y="2875386"/>
            <a:ext cx="1506005" cy="9948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/>
              <a:t>New Zealand Qualifications Authority</a:t>
            </a:r>
            <a:endParaRPr lang="en-NZ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771193" y="3228396"/>
            <a:ext cx="3060439" cy="7868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/>
              <a:t>Education Review Office</a:t>
            </a:r>
            <a:endParaRPr lang="en-NZ" b="1" dirty="0"/>
          </a:p>
        </p:txBody>
      </p:sp>
      <p:sp>
        <p:nvSpPr>
          <p:cNvPr id="11" name="Rectangle 10"/>
          <p:cNvSpPr/>
          <p:nvPr/>
        </p:nvSpPr>
        <p:spPr>
          <a:xfrm>
            <a:off x="3097496" y="5377542"/>
            <a:ext cx="3208198" cy="482080"/>
          </a:xfrm>
          <a:prstGeom prst="rect">
            <a:avLst/>
          </a:prstGeom>
          <a:solidFill>
            <a:srgbClr val="6BB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/>
              <a:t>Parents and the community</a:t>
            </a:r>
            <a:endParaRPr lang="en-NZ" sz="1600" b="1" dirty="0"/>
          </a:p>
        </p:txBody>
      </p:sp>
      <p:sp>
        <p:nvSpPr>
          <p:cNvPr id="13" name="Oval 12"/>
          <p:cNvSpPr/>
          <p:nvPr/>
        </p:nvSpPr>
        <p:spPr>
          <a:xfrm>
            <a:off x="6924588" y="3028542"/>
            <a:ext cx="1949290" cy="190499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chemeClr val="bg1"/>
                </a:solidFill>
              </a:rPr>
              <a:t>Education Council</a:t>
            </a:r>
            <a:endParaRPr lang="en-NZ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0890" y="4473625"/>
            <a:ext cx="4506685" cy="550506"/>
          </a:xfrm>
          <a:prstGeom prst="rect">
            <a:avLst/>
          </a:prstGeom>
          <a:solidFill>
            <a:srgbClr val="6BB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/>
              <a:t>Schools and Early Learning Services</a:t>
            </a:r>
            <a:endParaRPr lang="en-NZ" sz="16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05469" y="1751059"/>
            <a:ext cx="0" cy="3159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05469" y="2722988"/>
            <a:ext cx="0" cy="4521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05469" y="4007489"/>
            <a:ext cx="169" cy="3946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202771" y="2701604"/>
            <a:ext cx="5320" cy="174987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822209" y="2306607"/>
            <a:ext cx="756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64498" y="2722988"/>
            <a:ext cx="485192" cy="4354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90081" y="3672997"/>
            <a:ext cx="1024902" cy="6921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0424" y="2722988"/>
            <a:ext cx="0" cy="1523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105469" y="5024131"/>
            <a:ext cx="169" cy="336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673200" y="1948078"/>
            <a:ext cx="1194131" cy="11642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b="1" dirty="0"/>
              <a:t>Education NZ</a:t>
            </a:r>
          </a:p>
        </p:txBody>
      </p:sp>
      <p:sp>
        <p:nvSpPr>
          <p:cNvPr id="34" name="Oval 33"/>
          <p:cNvSpPr/>
          <p:nvPr/>
        </p:nvSpPr>
        <p:spPr>
          <a:xfrm>
            <a:off x="7797447" y="1424473"/>
            <a:ext cx="1271620" cy="119468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b="1" dirty="0"/>
              <a:t>Tertiary Education</a:t>
            </a:r>
          </a:p>
          <a:p>
            <a:pPr algn="ctr"/>
            <a:r>
              <a:rPr lang="en-NZ" sz="1100" b="1" dirty="0"/>
              <a:t>Commission</a:t>
            </a:r>
          </a:p>
        </p:txBody>
      </p:sp>
    </p:spTree>
    <p:extLst>
      <p:ext uri="{BB962C8B-B14F-4D97-AF65-F5344CB8AC3E}">
        <p14:creationId xmlns:p14="http://schemas.microsoft.com/office/powerpoint/2010/main" val="40783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876" y="235869"/>
            <a:ext cx="7304400" cy="1166400"/>
          </a:xfrm>
        </p:spPr>
        <p:txBody>
          <a:bodyPr/>
          <a:lstStyle/>
          <a:p>
            <a:r>
              <a:rPr lang="en-NZ" dirty="0" smtClean="0"/>
              <a:t>Who we are and what we do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9876" y="1558211"/>
            <a:ext cx="7922285" cy="38990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 smtClean="0">
                <a:solidFill>
                  <a:srgbClr val="444F51"/>
                </a:solidFill>
              </a:rPr>
              <a:t>A government department established in 1989</a:t>
            </a:r>
          </a:p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 smtClean="0">
                <a:solidFill>
                  <a:srgbClr val="444F51"/>
                </a:solidFill>
              </a:rPr>
              <a:t>We </a:t>
            </a:r>
            <a:r>
              <a:rPr lang="en-AU" dirty="0" smtClean="0">
                <a:solidFill>
                  <a:srgbClr val="444F51"/>
                </a:solidFill>
              </a:rPr>
              <a:t>evaluate the performance of schools and early childhood services and publicly report our findings</a:t>
            </a:r>
          </a:p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 smtClean="0">
                <a:solidFill>
                  <a:srgbClr val="444F51"/>
                </a:solidFill>
              </a:rPr>
              <a:t>142 designated review staff</a:t>
            </a:r>
          </a:p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>
                <a:solidFill>
                  <a:srgbClr val="444F51"/>
                </a:solidFill>
              </a:rPr>
              <a:t>80% of staff are field </a:t>
            </a:r>
            <a:r>
              <a:rPr lang="en-NZ" dirty="0" smtClean="0">
                <a:solidFill>
                  <a:srgbClr val="444F51"/>
                </a:solidFill>
              </a:rPr>
              <a:t>reviewers</a:t>
            </a:r>
          </a:p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 smtClean="0">
                <a:solidFill>
                  <a:srgbClr val="444F51"/>
                </a:solidFill>
              </a:rPr>
              <a:t>National office and 7 regional offices</a:t>
            </a:r>
          </a:p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 smtClean="0">
                <a:solidFill>
                  <a:srgbClr val="444F51"/>
                </a:solidFill>
              </a:rPr>
              <a:t>650-840 school </a:t>
            </a:r>
            <a:r>
              <a:rPr lang="en-NZ" dirty="0" smtClean="0">
                <a:solidFill>
                  <a:srgbClr val="444F51"/>
                </a:solidFill>
              </a:rPr>
              <a:t>evaluations </a:t>
            </a:r>
            <a:r>
              <a:rPr lang="en-NZ" dirty="0" smtClean="0">
                <a:solidFill>
                  <a:srgbClr val="444F51"/>
                </a:solidFill>
              </a:rPr>
              <a:t>per year</a:t>
            </a:r>
          </a:p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 smtClean="0">
                <a:solidFill>
                  <a:srgbClr val="444F51"/>
                </a:solidFill>
              </a:rPr>
              <a:t>1200-1460 early </a:t>
            </a:r>
            <a:r>
              <a:rPr lang="en-NZ" dirty="0" smtClean="0">
                <a:solidFill>
                  <a:srgbClr val="444F51"/>
                </a:solidFill>
              </a:rPr>
              <a:t>childhood evaluations</a:t>
            </a:r>
            <a:endParaRPr lang="en-NZ" dirty="0" smtClean="0">
              <a:solidFill>
                <a:srgbClr val="444F51"/>
              </a:solidFill>
            </a:endParaRPr>
          </a:p>
          <a:p>
            <a:pPr>
              <a:spcBef>
                <a:spcPts val="600"/>
              </a:spcBef>
              <a:buSzPct val="110000"/>
              <a:buFont typeface="Calibri" pitchFamily="34" charset="0"/>
              <a:buChar char="•"/>
            </a:pPr>
            <a:r>
              <a:rPr lang="en-NZ" dirty="0" smtClean="0">
                <a:solidFill>
                  <a:srgbClr val="444F51"/>
                </a:solidFill>
              </a:rPr>
              <a:t>Up to 20 national evaluation reports produced each year</a:t>
            </a:r>
            <a:endParaRPr lang="en-AU" dirty="0" smtClean="0">
              <a:solidFill>
                <a:srgbClr val="444F51"/>
              </a:solidFill>
            </a:endParaRPr>
          </a:p>
        </p:txBody>
      </p:sp>
      <p:pic>
        <p:nvPicPr>
          <p:cNvPr id="2053" name="Picture 5" descr="\\corporate1\templates$\TemplatesShared\ERO Office Templates\Images\2007-06-16_ERO_657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496" y="2447770"/>
            <a:ext cx="3266412" cy="2505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3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5025092"/>
              </p:ext>
            </p:extLst>
          </p:nvPr>
        </p:nvGraphicFramePr>
        <p:xfrm>
          <a:off x="330630" y="697423"/>
          <a:ext cx="8441411" cy="247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7183340"/>
              </p:ext>
            </p:extLst>
          </p:nvPr>
        </p:nvGraphicFramePr>
        <p:xfrm>
          <a:off x="565688" y="2960175"/>
          <a:ext cx="8043620" cy="298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9278" y="24797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ERO’s external evaluation focus has shifted 1990-2017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356101" y="3564611"/>
            <a:ext cx="646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634139" y="3287612"/>
            <a:ext cx="751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way we talk about internal evaluation has also shifted (especially in ECE)</a:t>
            </a:r>
            <a:br>
              <a:rPr lang="en-US" dirty="0" smtClean="0"/>
            </a:b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772332" y="5021452"/>
            <a:ext cx="747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		1996	</a:t>
            </a:r>
            <a:r>
              <a:rPr lang="en-US" dirty="0" smtClean="0"/>
              <a:t>      1999</a:t>
            </a:r>
            <a:r>
              <a:rPr lang="en-US" dirty="0"/>
              <a:t>	   </a:t>
            </a:r>
            <a:r>
              <a:rPr lang="en-US" dirty="0" smtClean="0"/>
              <a:t>	2002/2008 </a:t>
            </a:r>
            <a:r>
              <a:rPr lang="en-US" dirty="0"/>
              <a:t>	2016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44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12" y="202637"/>
            <a:ext cx="7304400" cy="1166400"/>
          </a:xfrm>
        </p:spPr>
        <p:txBody>
          <a:bodyPr/>
          <a:lstStyle/>
          <a:p>
            <a:r>
              <a:rPr lang="en-US" dirty="0" smtClean="0"/>
              <a:t>In ECE ERO is interested in: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600" y="1154625"/>
            <a:ext cx="7218000" cy="42057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NZ" sz="2600" b="1" u="sng" dirty="0"/>
              <a:t>what the early </a:t>
            </a:r>
            <a:r>
              <a:rPr lang="en-NZ" sz="2600" b="1" u="sng" dirty="0" smtClean="0"/>
              <a:t>learning </a:t>
            </a:r>
            <a:r>
              <a:rPr lang="en-NZ" sz="2600" b="1" u="sng" dirty="0"/>
              <a:t>service knows </a:t>
            </a:r>
            <a:r>
              <a:rPr lang="en-NZ" sz="2600" dirty="0"/>
              <a:t>about the quality of what it does for children – its own </a:t>
            </a:r>
            <a:r>
              <a:rPr lang="en-NZ" sz="2600" dirty="0" smtClean="0"/>
              <a:t>effectiveness</a:t>
            </a:r>
          </a:p>
          <a:p>
            <a:pPr marL="457200" lvl="1" indent="0">
              <a:buNone/>
            </a:pPr>
            <a:r>
              <a:rPr lang="en-NZ" sz="2600" b="1" u="sng" dirty="0" smtClean="0"/>
              <a:t>how </a:t>
            </a:r>
            <a:r>
              <a:rPr lang="en-NZ" sz="2600" b="1" u="sng" dirty="0"/>
              <a:t>it knows this </a:t>
            </a:r>
            <a:r>
              <a:rPr lang="en-NZ" sz="2600" dirty="0"/>
              <a:t>– the nature and quality of its </a:t>
            </a:r>
            <a:r>
              <a:rPr lang="en-NZ" sz="2600" dirty="0" smtClean="0"/>
              <a:t>internal evaluation processes </a:t>
            </a:r>
            <a:r>
              <a:rPr lang="en-NZ" sz="2600" dirty="0"/>
              <a:t>and </a:t>
            </a:r>
            <a:r>
              <a:rPr lang="en-NZ" sz="2600" dirty="0" smtClean="0"/>
              <a:t>evidence</a:t>
            </a:r>
          </a:p>
          <a:p>
            <a:pPr marL="457200" lvl="1" indent="0">
              <a:buNone/>
            </a:pPr>
            <a:r>
              <a:rPr lang="en-NZ" sz="2600" b="1" u="sng" dirty="0" smtClean="0"/>
              <a:t>what </a:t>
            </a:r>
            <a:r>
              <a:rPr lang="en-NZ" sz="2600" b="1" u="sng" dirty="0"/>
              <a:t>it does with what it knows</a:t>
            </a:r>
            <a:r>
              <a:rPr lang="en-NZ" sz="2600" dirty="0"/>
              <a:t>, to bring about continuous improvement in outcomes for children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154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29" y="387020"/>
            <a:ext cx="8267408" cy="860593"/>
          </a:xfrm>
        </p:spPr>
        <p:txBody>
          <a:bodyPr/>
          <a:lstStyle/>
          <a:p>
            <a:r>
              <a:rPr lang="en-NZ" dirty="0" smtClean="0">
                <a:latin typeface="Calibri" pitchFamily="34" charset="0"/>
                <a:cs typeface="Calibri" pitchFamily="34" charset="0"/>
              </a:rPr>
              <a:t>ERO external evaluation – school/service internal evaluation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661988" y="1325976"/>
            <a:ext cx="7597934" cy="819347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en-NZ" sz="2000" kern="0" dirty="0" smtClean="0">
                <a:latin typeface="Calibri" pitchFamily="34" charset="0"/>
                <a:cs typeface="Calibri" pitchFamily="34" charset="0"/>
              </a:rPr>
              <a:t>An evaluation approach that balances ERO’s external evaluation with internal evaluation, according to each school/service’s circumstances.</a:t>
            </a:r>
            <a:endParaRPr lang="en-NZ" sz="20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1" y="2009775"/>
            <a:ext cx="8177038" cy="2757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988" y="4668077"/>
            <a:ext cx="193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tx2"/>
                </a:solidFill>
              </a:rPr>
              <a:t>Schools/services </a:t>
            </a:r>
            <a:r>
              <a:rPr lang="en-NZ" sz="1200" b="1" dirty="0">
                <a:solidFill>
                  <a:schemeClr val="tx2"/>
                </a:solidFill>
              </a:rPr>
              <a:t>experiencing difficulties with very </a:t>
            </a:r>
            <a:r>
              <a:rPr lang="en-NZ" sz="1200" b="1" dirty="0" smtClean="0">
                <a:solidFill>
                  <a:schemeClr val="tx2"/>
                </a:solidFill>
              </a:rPr>
              <a:t>limited internal evaluation</a:t>
            </a:r>
            <a:endParaRPr lang="en-NZ" sz="1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5563" y="4671476"/>
            <a:ext cx="366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tx2"/>
                </a:solidFill>
              </a:rPr>
              <a:t>Schools/services </a:t>
            </a:r>
            <a:r>
              <a:rPr lang="en-NZ" sz="1200" b="1" dirty="0">
                <a:solidFill>
                  <a:schemeClr val="tx2"/>
                </a:solidFill>
              </a:rPr>
              <a:t>operating well with established processes of </a:t>
            </a:r>
            <a:r>
              <a:rPr lang="en-NZ" sz="1200" b="1" dirty="0" smtClean="0">
                <a:solidFill>
                  <a:schemeClr val="tx2"/>
                </a:solidFill>
              </a:rPr>
              <a:t>internal evaluation	</a:t>
            </a:r>
            <a:endParaRPr lang="en-NZ" sz="12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0651" y="4668077"/>
            <a:ext cx="2052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tx2"/>
                </a:solidFill>
              </a:rPr>
              <a:t>Schools/services </a:t>
            </a:r>
            <a:r>
              <a:rPr lang="en-NZ" sz="1200" b="1" dirty="0">
                <a:solidFill>
                  <a:schemeClr val="tx2"/>
                </a:solidFill>
              </a:rPr>
              <a:t>sustaining high quality performance and continuous improvement through effective </a:t>
            </a:r>
            <a:r>
              <a:rPr lang="en-NZ" sz="1200" b="1" dirty="0" smtClean="0">
                <a:solidFill>
                  <a:schemeClr val="tx2"/>
                </a:solidFill>
              </a:rPr>
              <a:t>internal evaluation</a:t>
            </a:r>
            <a:endParaRPr lang="en-NZ" sz="1200" b="1" dirty="0">
              <a:solidFill>
                <a:schemeClr val="tx2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7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83" y="727969"/>
            <a:ext cx="7677017" cy="727968"/>
          </a:xfrm>
        </p:spPr>
        <p:txBody>
          <a:bodyPr/>
          <a:lstStyle/>
          <a:p>
            <a:r>
              <a:rPr lang="en-N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evaluation resource package</a:t>
            </a:r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" y="1452283"/>
            <a:ext cx="7592965" cy="39081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NZ" sz="2400" b="1" i="1" dirty="0" smtClean="0">
                <a:solidFill>
                  <a:srgbClr val="880A08"/>
                </a:solidFill>
              </a:rPr>
              <a:t>School Evaluation Indicators: </a:t>
            </a:r>
            <a:br>
              <a:rPr lang="en-NZ" sz="2400" b="1" i="1" dirty="0" smtClean="0">
                <a:solidFill>
                  <a:srgbClr val="880A08"/>
                </a:solidFill>
              </a:rPr>
            </a:br>
            <a:r>
              <a:rPr lang="en-NZ" sz="2400" b="1" i="1" dirty="0" smtClean="0"/>
              <a:t>Effective </a:t>
            </a:r>
            <a:r>
              <a:rPr lang="en-NZ" sz="2400" b="1" i="1" dirty="0"/>
              <a:t>Practice for Improvement and Learner Success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NZ" sz="2400" b="1" i="1" dirty="0" smtClean="0">
              <a:solidFill>
                <a:srgbClr val="880A08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NZ" sz="2400" b="1" i="1" dirty="0" smtClean="0">
                <a:solidFill>
                  <a:srgbClr val="880A08"/>
                </a:solidFill>
              </a:rPr>
              <a:t>Effective School Evaluation </a:t>
            </a:r>
            <a:br>
              <a:rPr lang="en-NZ" sz="2400" b="1" i="1" dirty="0" smtClean="0">
                <a:solidFill>
                  <a:srgbClr val="880A08"/>
                </a:solidFill>
              </a:rPr>
            </a:br>
            <a:r>
              <a:rPr lang="en-NZ" sz="2400" b="1" i="1" dirty="0" smtClean="0"/>
              <a:t>How to do and use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 b="1" i="1" dirty="0"/>
              <a:t> </a:t>
            </a:r>
            <a:r>
              <a:rPr lang="en-NZ" sz="2400" b="1" i="1" dirty="0" smtClean="0"/>
              <a:t>    internal evaluation for improvement </a:t>
            </a:r>
          </a:p>
          <a:p>
            <a:pPr lvl="0"/>
            <a:endParaRPr lang="en-NZ" sz="2400" i="1" dirty="0" smtClean="0"/>
          </a:p>
          <a:p>
            <a:pPr lvl="0"/>
            <a:r>
              <a:rPr lang="en-NZ" sz="2400" b="1" i="1" dirty="0" smtClean="0">
                <a:solidFill>
                  <a:srgbClr val="880A08"/>
                </a:solidFill>
              </a:rPr>
              <a:t>Effective School Evaluation for Improvement </a:t>
            </a:r>
            <a:br>
              <a:rPr lang="en-NZ" sz="2400" b="1" i="1" dirty="0" smtClean="0">
                <a:solidFill>
                  <a:srgbClr val="880A08"/>
                </a:solidFill>
              </a:rPr>
            </a:br>
            <a:r>
              <a:rPr lang="en-NZ" sz="2400" b="1" dirty="0" smtClean="0"/>
              <a:t>Good Practice Report</a:t>
            </a:r>
            <a:endParaRPr lang="en-NZ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9622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3428" y="126759"/>
            <a:ext cx="1306285" cy="1683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5455" y="2423181"/>
            <a:ext cx="1306286" cy="1719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3428" y="4549494"/>
            <a:ext cx="1251257" cy="1741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81194" y="6328286"/>
            <a:ext cx="249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www.ero.govt.nz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2962296" y="5360401"/>
            <a:ext cx="3199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http://www.ero.govt.nz/videos/</a:t>
            </a:r>
          </a:p>
        </p:txBody>
      </p:sp>
    </p:spTree>
    <p:extLst>
      <p:ext uri="{BB962C8B-B14F-4D97-AF65-F5344CB8AC3E}">
        <p14:creationId xmlns:p14="http://schemas.microsoft.com/office/powerpoint/2010/main" val="16234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68" y="1198904"/>
            <a:ext cx="2819992" cy="4019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35517" y="3019001"/>
            <a:ext cx="42156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Internal evaluation requires those involved to engage in deliberate, </a:t>
            </a:r>
            <a:r>
              <a:rPr lang="en-NZ" sz="1600" dirty="0" smtClean="0"/>
              <a:t>systematic processes </a:t>
            </a:r>
            <a:r>
              <a:rPr lang="en-NZ" sz="1600" dirty="0"/>
              <a:t>and reasoning, with improved outcomes for all learners as the </a:t>
            </a:r>
            <a:r>
              <a:rPr lang="en-NZ" sz="1600" dirty="0" smtClean="0"/>
              <a:t>ultimate aim</a:t>
            </a:r>
            <a:r>
              <a:rPr lang="en-NZ" sz="1600" dirty="0"/>
              <a:t>. </a:t>
            </a:r>
            <a:endParaRPr lang="en-NZ" sz="1600" dirty="0" smtClean="0"/>
          </a:p>
          <a:p>
            <a:r>
              <a:rPr lang="en-NZ" sz="1600" dirty="0" smtClean="0"/>
              <a:t>Those </a:t>
            </a:r>
            <a:r>
              <a:rPr lang="en-NZ" sz="1600" dirty="0"/>
              <a:t>involved collaborate to</a:t>
            </a:r>
            <a:r>
              <a:rPr lang="en-NZ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smtClean="0"/>
              <a:t>investigate </a:t>
            </a:r>
            <a:r>
              <a:rPr lang="en-NZ" sz="1600" dirty="0"/>
              <a:t>and scrutinise </a:t>
            </a:r>
            <a:r>
              <a:rPr lang="en-NZ" sz="1600" dirty="0" smtClean="0"/>
              <a:t>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smtClean="0"/>
              <a:t>analyse </a:t>
            </a:r>
            <a:r>
              <a:rPr lang="en-NZ" sz="1600" dirty="0"/>
              <a:t>data and use it to identify priorities for </a:t>
            </a:r>
            <a:r>
              <a:rPr lang="en-NZ" sz="1600" dirty="0" smtClean="0"/>
              <a:t>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smtClean="0"/>
              <a:t>monitor </a:t>
            </a:r>
            <a:r>
              <a:rPr lang="en-NZ" sz="1600" dirty="0"/>
              <a:t>implementation of improvement actions and evaluate their </a:t>
            </a:r>
            <a:r>
              <a:rPr lang="en-NZ" sz="1600" dirty="0" smtClean="0"/>
              <a:t>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smtClean="0"/>
              <a:t>generate </a:t>
            </a:r>
            <a:r>
              <a:rPr lang="en-NZ" sz="1600" dirty="0"/>
              <a:t>timely information about progress towards goals and the impact </a:t>
            </a:r>
            <a:r>
              <a:rPr lang="en-NZ" sz="1600" dirty="0" smtClean="0"/>
              <a:t>of actions </a:t>
            </a:r>
            <a:r>
              <a:rPr lang="en-NZ" sz="1600" dirty="0"/>
              <a:t>taken.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989" y="168267"/>
            <a:ext cx="3492149" cy="28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42" y="431032"/>
            <a:ext cx="7304400" cy="698605"/>
          </a:xfrm>
        </p:spPr>
        <p:txBody>
          <a:bodyPr/>
          <a:lstStyle/>
          <a:p>
            <a:r>
              <a:rPr lang="en-NZ" b="1" dirty="0"/>
              <a:t>Effective internal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908" y="1828242"/>
            <a:ext cx="4199186" cy="3596165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impacts of actions on outcomes for learners </a:t>
            </a:r>
          </a:p>
          <a:p>
            <a:r>
              <a:rPr lang="en-NZ" dirty="0" smtClean="0"/>
              <a:t>changes and further actions needed</a:t>
            </a:r>
          </a:p>
          <a:p>
            <a:r>
              <a:rPr lang="en-NZ" dirty="0" smtClean="0"/>
              <a:t>patterns and trends</a:t>
            </a:r>
          </a:p>
          <a:p>
            <a:r>
              <a:rPr lang="en-NZ" dirty="0" smtClean="0"/>
              <a:t>practices likely to make the most difference/result in the most value for learners </a:t>
            </a:r>
          </a:p>
          <a:p>
            <a:r>
              <a:rPr lang="en-NZ" dirty="0"/>
              <a:t>h</a:t>
            </a:r>
            <a:r>
              <a:rPr lang="en-NZ" dirty="0" smtClean="0"/>
              <a:t>ow improvements promote the service’s vision, values, strategic direction, goals and priorities for equity and excellence.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34386" y="1129637"/>
            <a:ext cx="5091499" cy="811003"/>
          </a:xfrm>
        </p:spPr>
        <p:txBody>
          <a:bodyPr>
            <a:normAutofit fontScale="77500" lnSpcReduction="20000"/>
          </a:bodyPr>
          <a:lstStyle/>
          <a:p>
            <a:r>
              <a:rPr lang="en-NZ" dirty="0">
                <a:solidFill>
                  <a:schemeClr val="bg2"/>
                </a:solidFill>
              </a:rPr>
              <a:t>enables </a:t>
            </a:r>
            <a:r>
              <a:rPr lang="en-NZ" dirty="0" smtClean="0">
                <a:solidFill>
                  <a:schemeClr val="bg2"/>
                </a:solidFill>
              </a:rPr>
              <a:t>leaders</a:t>
            </a:r>
            <a:r>
              <a:rPr lang="en-NZ" dirty="0">
                <a:solidFill>
                  <a:schemeClr val="bg2"/>
                </a:solidFill>
              </a:rPr>
              <a:t>, teachers, parents, </a:t>
            </a:r>
            <a:r>
              <a:rPr lang="en-NZ" dirty="0" smtClean="0">
                <a:solidFill>
                  <a:schemeClr val="bg2"/>
                </a:solidFill>
              </a:rPr>
              <a:t>families and </a:t>
            </a:r>
            <a:r>
              <a:rPr lang="en-NZ" dirty="0">
                <a:solidFill>
                  <a:schemeClr val="bg2"/>
                </a:solidFill>
              </a:rPr>
              <a:t>the wider </a:t>
            </a:r>
            <a:r>
              <a:rPr lang="en-NZ" dirty="0" smtClean="0">
                <a:solidFill>
                  <a:schemeClr val="bg2"/>
                </a:solidFill>
              </a:rPr>
              <a:t>community </a:t>
            </a:r>
            <a:r>
              <a:rPr lang="en-NZ" dirty="0">
                <a:solidFill>
                  <a:schemeClr val="bg2"/>
                </a:solidFill>
              </a:rPr>
              <a:t>to better understand:</a:t>
            </a:r>
          </a:p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138958" y="7295322"/>
            <a:ext cx="762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/>
              <a:t>Effective School Evaluation page 28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49" y="1940640"/>
            <a:ext cx="2144684" cy="3146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7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O">
      <a:dk1>
        <a:srgbClr val="000000"/>
      </a:dk1>
      <a:lt1>
        <a:sysClr val="window" lastClr="FFFFFF"/>
      </a:lt1>
      <a:dk2>
        <a:srgbClr val="4F5858"/>
      </a:dk2>
      <a:lt2>
        <a:srgbClr val="00787E"/>
      </a:lt2>
      <a:accent1>
        <a:srgbClr val="63A70A"/>
      </a:accent1>
      <a:accent2>
        <a:srgbClr val="D74B00"/>
      </a:accent2>
      <a:accent3>
        <a:srgbClr val="0076A9"/>
      </a:accent3>
      <a:accent4>
        <a:srgbClr val="90B1C8"/>
      </a:accent4>
      <a:accent5>
        <a:srgbClr val="732282"/>
      </a:accent5>
      <a:accent6>
        <a:srgbClr val="BB2353"/>
      </a:accent6>
      <a:hlink>
        <a:srgbClr val="0076A9"/>
      </a:hlink>
      <a:folHlink>
        <a:srgbClr val="73228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O Powerpoint Presentation Template [Read-Only]" id="{17FCAF78-8510-4506-ABB5-072070F1CA95}" vid="{8DA4888A-BDE6-41B0-B7E3-0AB4EFCC0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ERO Powerpoint Presentation Template</Template>
  <TotalTime>271</TotalTime>
  <Words>493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Mäori</vt:lpstr>
      <vt:lpstr>Calibri</vt:lpstr>
      <vt:lpstr>Wingdings</vt:lpstr>
      <vt:lpstr>Office Theme</vt:lpstr>
      <vt:lpstr>Balancing School Internal and External Evaluations: a New Zealand perspective</vt:lpstr>
      <vt:lpstr>ERO in the NZ education system</vt:lpstr>
      <vt:lpstr>Who we are and what we do</vt:lpstr>
      <vt:lpstr>PowerPoint Presentation</vt:lpstr>
      <vt:lpstr>In ECE ERO is interested in:</vt:lpstr>
      <vt:lpstr>ERO external evaluation – school/service internal evaluation</vt:lpstr>
      <vt:lpstr>the evaluation resource package </vt:lpstr>
      <vt:lpstr>PowerPoint Presentation</vt:lpstr>
      <vt:lpstr>Effective internal evaluation </vt:lpstr>
      <vt:lpstr>Internal vs External Evaluation</vt:lpstr>
      <vt:lpstr>PowerPoint Presentation</vt:lpstr>
    </vt:vector>
  </TitlesOfParts>
  <Company>Education Review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Sheridan McKinley</dc:creator>
  <dc:description>Developed by Allfields</dc:description>
  <cp:lastModifiedBy>Sandra Collins</cp:lastModifiedBy>
  <cp:revision>16</cp:revision>
  <cp:lastPrinted>2017-09-29T02:23:31Z</cp:lastPrinted>
  <dcterms:created xsi:type="dcterms:W3CDTF">2016-07-06T20:11:32Z</dcterms:created>
  <dcterms:modified xsi:type="dcterms:W3CDTF">2017-10-01T19:11:21Z</dcterms:modified>
  <cp:category>Created by allfields.co.nz</cp:category>
</cp:coreProperties>
</file>