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6"/>
  </p:notesMasterIdLst>
  <p:handoutMasterIdLst>
    <p:handoutMasterId r:id="rId17"/>
  </p:handoutMasterIdLst>
  <p:sldIdLst>
    <p:sldId id="401" r:id="rId2"/>
    <p:sldId id="480" r:id="rId3"/>
    <p:sldId id="450" r:id="rId4"/>
    <p:sldId id="456" r:id="rId5"/>
    <p:sldId id="458" r:id="rId6"/>
    <p:sldId id="446" r:id="rId7"/>
    <p:sldId id="482" r:id="rId8"/>
    <p:sldId id="466" r:id="rId9"/>
    <p:sldId id="481" r:id="rId10"/>
    <p:sldId id="470" r:id="rId11"/>
    <p:sldId id="478" r:id="rId12"/>
    <p:sldId id="460" r:id="rId13"/>
    <p:sldId id="463" r:id="rId14"/>
    <p:sldId id="442" r:id="rId15"/>
  </p:sldIdLst>
  <p:sldSz cx="9144000" cy="6858000" type="screen4x3"/>
  <p:notesSz cx="6648450" cy="9850438"/>
  <p:defaultTextStyle>
    <a:defPPr>
      <a:defRPr lang="en-US"/>
    </a:defPPr>
    <a:lvl1pPr algn="l" rtl="0" eaLnBrk="0" fontAlgn="base" hangingPunct="0">
      <a:spcBef>
        <a:spcPct val="0"/>
      </a:spcBef>
      <a:spcAft>
        <a:spcPct val="0"/>
      </a:spcAft>
      <a:defRPr sz="3000" kern="1200">
        <a:solidFill>
          <a:schemeClr val="tx1"/>
        </a:solidFill>
        <a:latin typeface="Sylfaen" pitchFamily="18" charset="0"/>
        <a:ea typeface="+mn-ea"/>
        <a:cs typeface="+mn-cs"/>
      </a:defRPr>
    </a:lvl1pPr>
    <a:lvl2pPr marL="457200" algn="l" rtl="0" eaLnBrk="0" fontAlgn="base" hangingPunct="0">
      <a:spcBef>
        <a:spcPct val="0"/>
      </a:spcBef>
      <a:spcAft>
        <a:spcPct val="0"/>
      </a:spcAft>
      <a:defRPr sz="3000" kern="1200">
        <a:solidFill>
          <a:schemeClr val="tx1"/>
        </a:solidFill>
        <a:latin typeface="Sylfaen" pitchFamily="18" charset="0"/>
        <a:ea typeface="+mn-ea"/>
        <a:cs typeface="+mn-cs"/>
      </a:defRPr>
    </a:lvl2pPr>
    <a:lvl3pPr marL="914400" algn="l" rtl="0" eaLnBrk="0" fontAlgn="base" hangingPunct="0">
      <a:spcBef>
        <a:spcPct val="0"/>
      </a:spcBef>
      <a:spcAft>
        <a:spcPct val="0"/>
      </a:spcAft>
      <a:defRPr sz="3000" kern="1200">
        <a:solidFill>
          <a:schemeClr val="tx1"/>
        </a:solidFill>
        <a:latin typeface="Sylfaen" pitchFamily="18" charset="0"/>
        <a:ea typeface="+mn-ea"/>
        <a:cs typeface="+mn-cs"/>
      </a:defRPr>
    </a:lvl3pPr>
    <a:lvl4pPr marL="1371600" algn="l" rtl="0" eaLnBrk="0" fontAlgn="base" hangingPunct="0">
      <a:spcBef>
        <a:spcPct val="0"/>
      </a:spcBef>
      <a:spcAft>
        <a:spcPct val="0"/>
      </a:spcAft>
      <a:defRPr sz="3000" kern="1200">
        <a:solidFill>
          <a:schemeClr val="tx1"/>
        </a:solidFill>
        <a:latin typeface="Sylfaen" pitchFamily="18" charset="0"/>
        <a:ea typeface="+mn-ea"/>
        <a:cs typeface="+mn-cs"/>
      </a:defRPr>
    </a:lvl4pPr>
    <a:lvl5pPr marL="1828800" algn="l" rtl="0" eaLnBrk="0" fontAlgn="base" hangingPunct="0">
      <a:spcBef>
        <a:spcPct val="0"/>
      </a:spcBef>
      <a:spcAft>
        <a:spcPct val="0"/>
      </a:spcAft>
      <a:defRPr sz="3000" kern="1200">
        <a:solidFill>
          <a:schemeClr val="tx1"/>
        </a:solidFill>
        <a:latin typeface="Sylfaen" pitchFamily="18" charset="0"/>
        <a:ea typeface="+mn-ea"/>
        <a:cs typeface="+mn-cs"/>
      </a:defRPr>
    </a:lvl5pPr>
    <a:lvl6pPr marL="2286000" algn="l" defTabSz="914400" rtl="0" eaLnBrk="1" latinLnBrk="0" hangingPunct="1">
      <a:defRPr sz="3000" kern="1200">
        <a:solidFill>
          <a:schemeClr val="tx1"/>
        </a:solidFill>
        <a:latin typeface="Sylfaen" pitchFamily="18" charset="0"/>
        <a:ea typeface="+mn-ea"/>
        <a:cs typeface="+mn-cs"/>
      </a:defRPr>
    </a:lvl6pPr>
    <a:lvl7pPr marL="2743200" algn="l" defTabSz="914400" rtl="0" eaLnBrk="1" latinLnBrk="0" hangingPunct="1">
      <a:defRPr sz="3000" kern="1200">
        <a:solidFill>
          <a:schemeClr val="tx1"/>
        </a:solidFill>
        <a:latin typeface="Sylfaen" pitchFamily="18" charset="0"/>
        <a:ea typeface="+mn-ea"/>
        <a:cs typeface="+mn-cs"/>
      </a:defRPr>
    </a:lvl7pPr>
    <a:lvl8pPr marL="3200400" algn="l" defTabSz="914400" rtl="0" eaLnBrk="1" latinLnBrk="0" hangingPunct="1">
      <a:defRPr sz="3000" kern="1200">
        <a:solidFill>
          <a:schemeClr val="tx1"/>
        </a:solidFill>
        <a:latin typeface="Sylfaen" pitchFamily="18" charset="0"/>
        <a:ea typeface="+mn-ea"/>
        <a:cs typeface="+mn-cs"/>
      </a:defRPr>
    </a:lvl8pPr>
    <a:lvl9pPr marL="3657600" algn="l" defTabSz="914400" rtl="0" eaLnBrk="1" latinLnBrk="0" hangingPunct="1">
      <a:defRPr sz="3000" kern="1200">
        <a:solidFill>
          <a:schemeClr val="tx1"/>
        </a:solidFill>
        <a:latin typeface="Sylfae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6699"/>
    <a:srgbClr val="A8EEFE"/>
    <a:srgbClr val="96EAFE"/>
    <a:srgbClr val="7C5989"/>
    <a:srgbClr val="000066"/>
    <a:srgbClr val="663300"/>
    <a:srgbClr val="CC3300"/>
    <a:srgbClr val="00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6600" autoAdjust="0"/>
    <p:restoredTop sz="83304" autoAdjust="0"/>
  </p:normalViewPr>
  <p:slideViewPr>
    <p:cSldViewPr>
      <p:cViewPr varScale="1">
        <p:scale>
          <a:sx n="91" d="100"/>
          <a:sy n="91" d="100"/>
        </p:scale>
        <p:origin x="-125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1666" name="Rectangle 2"/>
          <p:cNvSpPr>
            <a:spLocks noGrp="1" noChangeArrowheads="1"/>
          </p:cNvSpPr>
          <p:nvPr>
            <p:ph type="hdr" sz="quarter"/>
          </p:nvPr>
        </p:nvSpPr>
        <p:spPr bwMode="auto">
          <a:xfrm>
            <a:off x="0" y="0"/>
            <a:ext cx="2880995" cy="49252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41667" name="Rectangle 3"/>
          <p:cNvSpPr>
            <a:spLocks noGrp="1" noChangeArrowheads="1"/>
          </p:cNvSpPr>
          <p:nvPr>
            <p:ph type="dt" sz="quarter" idx="1"/>
          </p:nvPr>
        </p:nvSpPr>
        <p:spPr bwMode="auto">
          <a:xfrm>
            <a:off x="3765916" y="0"/>
            <a:ext cx="2880995" cy="49252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241668" name="Rectangle 4"/>
          <p:cNvSpPr>
            <a:spLocks noGrp="1" noChangeArrowheads="1"/>
          </p:cNvSpPr>
          <p:nvPr>
            <p:ph type="ftr" sz="quarter" idx="2"/>
          </p:nvPr>
        </p:nvSpPr>
        <p:spPr bwMode="auto">
          <a:xfrm>
            <a:off x="0" y="9356206"/>
            <a:ext cx="2880995" cy="49252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41669" name="Rectangle 5"/>
          <p:cNvSpPr>
            <a:spLocks noGrp="1" noChangeArrowheads="1"/>
          </p:cNvSpPr>
          <p:nvPr>
            <p:ph type="sldNum" sz="quarter" idx="3"/>
          </p:nvPr>
        </p:nvSpPr>
        <p:spPr bwMode="auto">
          <a:xfrm>
            <a:off x="3765916" y="9356206"/>
            <a:ext cx="2880995" cy="49252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86F6CF9C-ECBF-432A-B8F0-4908C20ADBBC}" type="slidenum">
              <a:rPr lang="en-US"/>
              <a:pPr>
                <a:defRPr/>
              </a:pPr>
              <a:t>‹#›</a:t>
            </a:fld>
            <a:endParaRPr lang="en-US"/>
          </a:p>
        </p:txBody>
      </p:sp>
    </p:spTree>
    <p:extLst>
      <p:ext uri="{BB962C8B-B14F-4D97-AF65-F5344CB8AC3E}">
        <p14:creationId xmlns="" xmlns:p14="http://schemas.microsoft.com/office/powerpoint/2010/main" val="288755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hdr" sz="quarter"/>
          </p:nvPr>
        </p:nvSpPr>
        <p:spPr bwMode="auto">
          <a:xfrm>
            <a:off x="0" y="0"/>
            <a:ext cx="2880995" cy="49252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37571" name="Rectangle 3"/>
          <p:cNvSpPr>
            <a:spLocks noGrp="1" noChangeArrowheads="1"/>
          </p:cNvSpPr>
          <p:nvPr>
            <p:ph type="dt" idx="1"/>
          </p:nvPr>
        </p:nvSpPr>
        <p:spPr bwMode="auto">
          <a:xfrm>
            <a:off x="3765916" y="0"/>
            <a:ext cx="2880995" cy="49252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862013" y="738188"/>
            <a:ext cx="4924425" cy="3694112"/>
          </a:xfrm>
          <a:prstGeom prst="rect">
            <a:avLst/>
          </a:prstGeom>
          <a:noFill/>
          <a:ln w="9525">
            <a:solidFill>
              <a:srgbClr val="000000"/>
            </a:solidFill>
            <a:miter lim="800000"/>
            <a:headEnd/>
            <a:tailEnd/>
          </a:ln>
        </p:spPr>
      </p:sp>
      <p:sp>
        <p:nvSpPr>
          <p:cNvPr id="237573" name="Rectangle 5"/>
          <p:cNvSpPr>
            <a:spLocks noGrp="1" noChangeArrowheads="1"/>
          </p:cNvSpPr>
          <p:nvPr>
            <p:ph type="body" sz="quarter" idx="3"/>
          </p:nvPr>
        </p:nvSpPr>
        <p:spPr bwMode="auto">
          <a:xfrm>
            <a:off x="664845" y="4678958"/>
            <a:ext cx="5318760" cy="443269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7574" name="Rectangle 6"/>
          <p:cNvSpPr>
            <a:spLocks noGrp="1" noChangeArrowheads="1"/>
          </p:cNvSpPr>
          <p:nvPr>
            <p:ph type="ftr" sz="quarter" idx="4"/>
          </p:nvPr>
        </p:nvSpPr>
        <p:spPr bwMode="auto">
          <a:xfrm>
            <a:off x="0" y="9356206"/>
            <a:ext cx="2880995" cy="49252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37575" name="Rectangle 7"/>
          <p:cNvSpPr>
            <a:spLocks noGrp="1" noChangeArrowheads="1"/>
          </p:cNvSpPr>
          <p:nvPr>
            <p:ph type="sldNum" sz="quarter" idx="5"/>
          </p:nvPr>
        </p:nvSpPr>
        <p:spPr bwMode="auto">
          <a:xfrm>
            <a:off x="3765916" y="9356206"/>
            <a:ext cx="2880995" cy="49252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C4813851-3765-4ADB-BE04-63ABB1EA1D35}" type="slidenum">
              <a:rPr lang="en-US"/>
              <a:pPr>
                <a:defRPr/>
              </a:pPr>
              <a:t>‹#›</a:t>
            </a:fld>
            <a:endParaRPr lang="en-US"/>
          </a:p>
        </p:txBody>
      </p:sp>
    </p:spTree>
    <p:extLst>
      <p:ext uri="{BB962C8B-B14F-4D97-AF65-F5344CB8AC3E}">
        <p14:creationId xmlns="" xmlns:p14="http://schemas.microsoft.com/office/powerpoint/2010/main" val="41632711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e-inspection.inspektoratiqendror.gov.al/SitePages/Home.asp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q-AL" sz="1200" kern="1200" dirty="0" smtClean="0">
                <a:solidFill>
                  <a:schemeClr val="tx1"/>
                </a:solidFill>
                <a:latin typeface="Times New Roman" pitchFamily="18" charset="0"/>
                <a:ea typeface="+mn-ea"/>
                <a:cs typeface="+mn-cs"/>
              </a:rPr>
              <a:t>Qeveria Shqiptare është e angazhuar në respektimin e parimeve themelore të llogaridhënies dhe transparencës, si elemente thelbësore të qeverisjes demokratike të bazuar në rregulla. </a:t>
            </a:r>
            <a:endParaRPr lang="en-US" sz="1200" kern="1200" dirty="0" smtClean="0">
              <a:solidFill>
                <a:schemeClr val="tx1"/>
              </a:solidFill>
              <a:latin typeface="Times New Roman" pitchFamily="18" charset="0"/>
              <a:ea typeface="+mn-ea"/>
              <a:cs typeface="+mn-cs"/>
            </a:endParaRPr>
          </a:p>
          <a:p>
            <a:r>
              <a:rPr lang="sq-AL" sz="1200" kern="1200" dirty="0" smtClean="0">
                <a:solidFill>
                  <a:schemeClr val="tx1"/>
                </a:solidFill>
                <a:latin typeface="Times New Roman" pitchFamily="18" charset="0"/>
                <a:ea typeface="+mn-ea"/>
                <a:cs typeface="+mn-cs"/>
              </a:rPr>
              <a:t>Në kuadër të anëtarësimit në Bashkimin Evropian dhe zbatimit efektiv të strategjive të miratuara, është arritur sukses në përmirësimin e klimës së biznesit në këto vitet e fundit. Miratimi më 16 Qershor 2011 i Ligjit mbi Inspektimin, plotësoi Reformën e thellë  Rregullatore të ndërmarrë nga Qeveria që nga viti 2005. </a:t>
            </a:r>
            <a:endParaRPr lang="en-US" sz="1200" kern="1200" dirty="0" smtClean="0">
              <a:solidFill>
                <a:schemeClr val="tx1"/>
              </a:solidFill>
              <a:latin typeface="Times New Roman" pitchFamily="18" charset="0"/>
              <a:ea typeface="+mn-ea"/>
              <a:cs typeface="+mn-cs"/>
            </a:endParaRPr>
          </a:p>
          <a:p>
            <a:endParaRPr lang="sq-AL" dirty="0"/>
          </a:p>
        </p:txBody>
      </p:sp>
      <p:sp>
        <p:nvSpPr>
          <p:cNvPr id="4" name="Slide Number Placeholder 3"/>
          <p:cNvSpPr>
            <a:spLocks noGrp="1"/>
          </p:cNvSpPr>
          <p:nvPr>
            <p:ph type="sldNum" sz="quarter" idx="10"/>
          </p:nvPr>
        </p:nvSpPr>
        <p:spPr/>
        <p:txBody>
          <a:bodyPr/>
          <a:lstStyle/>
          <a:p>
            <a:pPr>
              <a:defRPr/>
            </a:pPr>
            <a:fld id="{C4813851-3765-4ADB-BE04-63ABB1EA1D35}" type="slidenum">
              <a:rPr lang="en-US" smtClean="0"/>
              <a:pPr>
                <a:defRPr/>
              </a:pPr>
              <a:t>1</a:t>
            </a:fld>
            <a:endParaRPr lang="en-US"/>
          </a:p>
        </p:txBody>
      </p:sp>
    </p:spTree>
    <p:extLst>
      <p:ext uri="{BB962C8B-B14F-4D97-AF65-F5344CB8AC3E}">
        <p14:creationId xmlns="" xmlns:p14="http://schemas.microsoft.com/office/powerpoint/2010/main" val="152485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q-AL" sz="1200" b="0" i="0" kern="1200" dirty="0" smtClean="0">
                <a:solidFill>
                  <a:schemeClr val="tx1"/>
                </a:solidFill>
                <a:latin typeface="Times New Roman" pitchFamily="18" charset="0"/>
                <a:ea typeface="+mn-ea"/>
                <a:cs typeface="+mn-cs"/>
              </a:rPr>
              <a:t>Ligji horizontal për Inspektimin krijoi bazat për një reformë të thellë. Në muajt e fundit është përgatitur një paketë ligjore që përfshin ndryshimet e rreth 70 ligjeve sektoriale, me qëllim përshtatjen e procedurave të inspektimit në ligjet sektoriale me ato të Ligjit horizontal për Inspektimin, si dhe përmirësimin e kuadrit ligjor sektorial për inspektimin.  Kjo paketë do të shoqërojë miratimin e kuadrit ligjor për organizimin dhe funksionimin e inspektorateve të reja shtetërore.</a:t>
            </a:r>
            <a:endParaRPr lang="en-US" sz="1200" b="0" i="1" kern="1200" dirty="0" smtClean="0">
              <a:solidFill>
                <a:schemeClr val="tx1"/>
              </a:solidFill>
              <a:latin typeface="Times New Roman" pitchFamily="18" charset="0"/>
              <a:ea typeface="+mn-ea"/>
              <a:cs typeface="+mn-cs"/>
            </a:endParaRPr>
          </a:p>
          <a:p>
            <a:r>
              <a:rPr lang="sq-AL" sz="1200" kern="1200" dirty="0" smtClean="0">
                <a:solidFill>
                  <a:schemeClr val="tx1"/>
                </a:solidFill>
                <a:latin typeface="Times New Roman" pitchFamily="18" charset="0"/>
                <a:ea typeface="+mn-ea"/>
                <a:cs typeface="+mn-cs"/>
              </a:rPr>
              <a:t>Reforma e gjërë ligjore dhe rregullatore duhet të paraqitet para pushimit të verës 2012 në Parlament. E gjithë Reforma do të krijojë një procedurë administrative efikase, transparente dhe konform me Ligjin mbi Inspektimin, duke bërë të mundur harmonizimin e inspektimeve në vend. </a:t>
            </a:r>
            <a:endParaRPr lang="en-US" sz="1200" kern="1200" dirty="0" smtClean="0">
              <a:solidFill>
                <a:schemeClr val="tx1"/>
              </a:solidFill>
              <a:latin typeface="Times New Roman" pitchFamily="18" charset="0"/>
              <a:ea typeface="+mn-ea"/>
              <a:cs typeface="+mn-cs"/>
            </a:endParaRPr>
          </a:p>
          <a:p>
            <a:r>
              <a:rPr lang="sq-AL" sz="1200" b="1" i="0" u="sng" kern="1200" dirty="0" smtClean="0">
                <a:solidFill>
                  <a:schemeClr val="tx1"/>
                </a:solidFill>
                <a:latin typeface="Times New Roman" pitchFamily="18" charset="0"/>
                <a:ea typeface="+mn-ea"/>
                <a:cs typeface="+mn-cs"/>
              </a:rPr>
              <a:t>Reforma Institucionale</a:t>
            </a:r>
            <a:endParaRPr lang="en-US" sz="1200" b="1" i="1" kern="1200" dirty="0" smtClean="0">
              <a:solidFill>
                <a:schemeClr val="tx1"/>
              </a:solidFill>
              <a:latin typeface="Times New Roman" pitchFamily="18" charset="0"/>
              <a:ea typeface="+mn-ea"/>
              <a:cs typeface="+mn-cs"/>
            </a:endParaRPr>
          </a:p>
          <a:p>
            <a:r>
              <a:rPr lang="sq-AL" sz="1200" kern="1200" dirty="0" smtClean="0">
                <a:solidFill>
                  <a:schemeClr val="tx1"/>
                </a:solidFill>
                <a:latin typeface="Times New Roman" pitchFamily="18" charset="0"/>
                <a:ea typeface="+mn-ea"/>
                <a:cs typeface="+mn-cs"/>
              </a:rPr>
              <a:t> Strukturimi i thellë institucional mbështet politikën e re të inspektimit me një institucion të ri në zemër të sistemit, Inspektoratin Qendror, si dhe me një ulje drastike të numrit të trupave inspektuese nëpërmjet bashkimit dhe konsolidimit sipas parimit "Një inspektorat për ministri"</a:t>
            </a:r>
            <a:endParaRPr lang="en-US" sz="1200" kern="1200" dirty="0" smtClean="0">
              <a:solidFill>
                <a:schemeClr val="tx1"/>
              </a:solidFill>
              <a:latin typeface="Times New Roman" pitchFamily="18" charset="0"/>
              <a:ea typeface="+mn-ea"/>
              <a:cs typeface="+mn-cs"/>
            </a:endParaRPr>
          </a:p>
          <a:p>
            <a:endParaRPr lang="sq-AL" dirty="0"/>
          </a:p>
        </p:txBody>
      </p:sp>
      <p:sp>
        <p:nvSpPr>
          <p:cNvPr id="4" name="Slide Number Placeholder 3"/>
          <p:cNvSpPr>
            <a:spLocks noGrp="1"/>
          </p:cNvSpPr>
          <p:nvPr>
            <p:ph type="sldNum" sz="quarter" idx="10"/>
          </p:nvPr>
        </p:nvSpPr>
        <p:spPr/>
        <p:txBody>
          <a:bodyPr/>
          <a:lstStyle/>
          <a:p>
            <a:pPr>
              <a:defRPr/>
            </a:pPr>
            <a:fld id="{C4813851-3765-4ADB-BE04-63ABB1EA1D35}" type="slidenum">
              <a:rPr lang="en-US" smtClean="0"/>
              <a:pPr>
                <a:defRPr/>
              </a:pPr>
              <a:t>3</a:t>
            </a:fld>
            <a:endParaRPr lang="en-US"/>
          </a:p>
        </p:txBody>
      </p:sp>
    </p:spTree>
    <p:extLst>
      <p:ext uri="{BB962C8B-B14F-4D97-AF65-F5344CB8AC3E}">
        <p14:creationId xmlns="" xmlns:p14="http://schemas.microsoft.com/office/powerpoint/2010/main" val="3939402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q-AL" dirty="0"/>
          </a:p>
        </p:txBody>
      </p:sp>
      <p:sp>
        <p:nvSpPr>
          <p:cNvPr id="4" name="Slide Number Placeholder 3"/>
          <p:cNvSpPr>
            <a:spLocks noGrp="1"/>
          </p:cNvSpPr>
          <p:nvPr>
            <p:ph type="sldNum" sz="quarter" idx="10"/>
          </p:nvPr>
        </p:nvSpPr>
        <p:spPr/>
        <p:txBody>
          <a:bodyPr/>
          <a:lstStyle/>
          <a:p>
            <a:pPr>
              <a:defRPr/>
            </a:pPr>
            <a:fld id="{C4813851-3765-4ADB-BE04-63ABB1EA1D35}" type="slidenum">
              <a:rPr lang="en-US" smtClean="0"/>
              <a:pPr>
                <a:defRPr/>
              </a:pPr>
              <a:t>6</a:t>
            </a:fld>
            <a:endParaRPr lang="en-US"/>
          </a:p>
        </p:txBody>
      </p:sp>
    </p:spTree>
    <p:extLst>
      <p:ext uri="{BB962C8B-B14F-4D97-AF65-F5344CB8AC3E}">
        <p14:creationId xmlns="" xmlns:p14="http://schemas.microsoft.com/office/powerpoint/2010/main" val="3817356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285750" indent="-285750">
              <a:buAutoNum type="romanLcPeriod"/>
            </a:pPr>
            <a:r>
              <a:rPr lang="sq-AL" sz="1100" b="1" dirty="0" smtClean="0">
                <a:latin typeface="Times New Roman" pitchFamily="18" charset="0"/>
                <a:ea typeface="SimHei" pitchFamily="49" charset="-122"/>
                <a:cs typeface="Times New Roman" pitchFamily="18" charset="0"/>
              </a:rPr>
              <a:t>Portali “e-Inspektimi” </a:t>
            </a:r>
            <a:r>
              <a:rPr lang="sq-AL" sz="1100" dirty="0" smtClean="0">
                <a:latin typeface="Times New Roman" pitchFamily="18" charset="0"/>
                <a:ea typeface="SimHei" pitchFamily="49" charset="-122"/>
                <a:cs typeface="Times New Roman" pitchFamily="18" charset="0"/>
              </a:rPr>
              <a:t>është moduli që përmbledh funksionalitetet e shfaqjes së përmbajtjes dhe funksionet e sistemit tek përdoruesit e saj. Ai është i aksesueshëm për publikun e gjere nëpërmjet shfletueseve te internetit. </a:t>
            </a:r>
            <a:r>
              <a:rPr lang="sq-AL" sz="1100" dirty="0" smtClean="0">
                <a:latin typeface="Times New Roman" pitchFamily="18" charset="0"/>
                <a:ea typeface="SimHei" pitchFamily="49" charset="-122"/>
                <a:cs typeface="Times New Roman" pitchFamily="18" charset="0"/>
                <a:hlinkClick r:id="rId3"/>
              </a:rPr>
              <a:t>http://</a:t>
            </a:r>
            <a:r>
              <a:rPr lang="en-US" sz="1100" dirty="0" smtClean="0">
                <a:latin typeface="Times New Roman" pitchFamily="18" charset="0"/>
                <a:ea typeface="SimHei" pitchFamily="49" charset="-122"/>
                <a:cs typeface="Times New Roman" pitchFamily="18" charset="0"/>
                <a:hlinkClick r:id="rId3"/>
              </a:rPr>
              <a:t>www</a:t>
            </a:r>
            <a:r>
              <a:rPr lang="sq-AL" sz="1100" dirty="0" smtClean="0">
                <a:latin typeface="Times New Roman" pitchFamily="18" charset="0"/>
                <a:ea typeface="SimHei" pitchFamily="49" charset="-122"/>
                <a:cs typeface="Times New Roman" pitchFamily="18" charset="0"/>
                <a:hlinkClick r:id="rId3"/>
              </a:rPr>
              <a:t>.e-</a:t>
            </a:r>
            <a:r>
              <a:rPr lang="sq-AL" sz="1100" dirty="0" err="1" smtClean="0">
                <a:latin typeface="Times New Roman" pitchFamily="18" charset="0"/>
                <a:ea typeface="SimHei" pitchFamily="49" charset="-122"/>
                <a:cs typeface="Times New Roman" pitchFamily="18" charset="0"/>
                <a:hlinkClick r:id="rId3"/>
              </a:rPr>
              <a:t>inspection.inspektoratiqendror.gov.al/SitePages/Home.aspx</a:t>
            </a:r>
            <a:r>
              <a:rPr lang="sq-AL" sz="1100" dirty="0" smtClean="0">
                <a:latin typeface="Times New Roman" pitchFamily="18" charset="0"/>
                <a:ea typeface="SimHei" pitchFamily="49" charset="-122"/>
                <a:cs typeface="Times New Roman" pitchFamily="18" charset="0"/>
              </a:rPr>
              <a:t> </a:t>
            </a:r>
            <a:endParaRPr lang="sq-AL" sz="1200" dirty="0" smtClean="0">
              <a:latin typeface="Times New Roman" pitchFamily="18" charset="0"/>
              <a:ea typeface="SimHei" pitchFamily="49" charset="-122"/>
              <a:cs typeface="Times New Roman" pitchFamily="18" charset="0"/>
            </a:endParaRPr>
          </a:p>
          <a:p>
            <a:pPr marL="285750" indent="-285750">
              <a:buAutoNum type="romanLcPeriod" startAt="2"/>
            </a:pPr>
            <a:r>
              <a:rPr lang="sq-AL" sz="1200" b="1" dirty="0" smtClean="0">
                <a:latin typeface="Times New Roman" pitchFamily="18" charset="0"/>
                <a:ea typeface="SimHei" pitchFamily="49" charset="-122"/>
                <a:cs typeface="Times New Roman" pitchFamily="18" charset="0"/>
              </a:rPr>
              <a:t>Moduli i të dhënave të inspektorit dhe inspektor</a:t>
            </a:r>
            <a:r>
              <a:rPr lang="sq-AL" sz="1200" dirty="0" smtClean="0">
                <a:latin typeface="Times New Roman" pitchFamily="18" charset="0"/>
                <a:ea typeface="SimHei" pitchFamily="49" charset="-122"/>
                <a:cs typeface="Times New Roman" pitchFamily="18" charset="0"/>
              </a:rPr>
              <a:t>ateve ofron funksionalitetet që administrojnë të gjitha të dhënat e inspektorëve me interes për sistemin e-Inspektimi. Ai është përgjegjës për krijimin dhe mirëmbajtjen e regjistrit të inspektorëve. Në momentin e funksionimit të sistemit HRMIS të DAP, ky modul do të komunikoje me këtë sistem për të tërhequr të dhënat me interes për inspektorët. Shkëmbimi i të dhënave do të jetë vetëm nga sistemi HRMIS tek sistemi e-Inspektimi” dhe jo anasjelltas. Sistemi “e-inspektimi” lejon data entry për të dhëna të tjera në lidhje me inspektorët.</a:t>
            </a:r>
          </a:p>
          <a:p>
            <a:pPr marL="285750" indent="-285750">
              <a:buAutoNum type="romanLcPeriod" startAt="2"/>
            </a:pPr>
            <a:r>
              <a:rPr lang="sq-AL" sz="1200" b="1" dirty="0" smtClean="0">
                <a:latin typeface="Times New Roman" pitchFamily="18" charset="0"/>
                <a:ea typeface="SimHei" pitchFamily="49" charset="-122"/>
                <a:cs typeface="Times New Roman" pitchFamily="18" charset="0"/>
              </a:rPr>
              <a:t>Moduli i subjekteve dhe objekteve të inspektimit </a:t>
            </a:r>
            <a:r>
              <a:rPr lang="sq-AL" sz="1200" dirty="0" smtClean="0">
                <a:latin typeface="Times New Roman" pitchFamily="18" charset="0"/>
                <a:ea typeface="SimHei" pitchFamily="49" charset="-122"/>
                <a:cs typeface="Times New Roman" pitchFamily="18" charset="0"/>
              </a:rPr>
              <a:t>ofron funksionalitetet që administrojnë  të gjitha të dhënat e subjekteve të inspektimit për sistemin e-Inspektimi”. Ai është përgjegjës për krijimin dhe administrimin e regjistrit te subjekteve. Ky modul aktualisht komunikon me sistemet e jashtme QKR dhe QKL, për të tërhequr prej tyre të dhënat e subjekteve me interes për sistemin e-Inspektimi”.	</a:t>
            </a:r>
            <a:endParaRPr lang="en-US" sz="1200" dirty="0" smtClean="0">
              <a:latin typeface="Times New Roman" pitchFamily="18" charset="0"/>
              <a:ea typeface="SimHei" pitchFamily="49" charset="-122"/>
              <a:cs typeface="Times New Roman" pitchFamily="18" charset="0"/>
            </a:endParaRPr>
          </a:p>
          <a:p>
            <a:pPr marL="285750" indent="-285750">
              <a:buAutoNum type="romanLcPeriod" startAt="2"/>
            </a:pPr>
            <a:r>
              <a:rPr lang="sq-AL" sz="1200" b="1" dirty="0" smtClean="0">
                <a:latin typeface="Times New Roman" pitchFamily="18" charset="0"/>
                <a:ea typeface="SimHei" pitchFamily="49" charset="-122"/>
                <a:cs typeface="Times New Roman" pitchFamily="18" charset="0"/>
              </a:rPr>
              <a:t>Moduli i Vlerësimit të Riskut </a:t>
            </a:r>
            <a:r>
              <a:rPr lang="sq-AL" sz="1200" dirty="0" smtClean="0">
                <a:latin typeface="Times New Roman" pitchFamily="18" charset="0"/>
                <a:ea typeface="SimHei" pitchFamily="49" charset="-122"/>
                <a:cs typeface="Times New Roman" pitchFamily="18" charset="0"/>
              </a:rPr>
              <a:t>fokusohet në subjektet të cilat prodhojnë ose merren me procese dhe produkte me rrezikshmëri të lartë, për më tepër duke qenë një proces i vazhdueshëm përmirësimi, i cili bazohet në menaxhim inteligjent të informacionit, ka për qëllim rritjen e bashkëpunimit dhe pajtueshmërisë me rregullat, si dhe të niveleve të rezultateve nga subjektet e kontrollit. Qëllim parësor i  këtij moduli është ulja dhe minimizimi i numrit të inspektimeve rutinë, të cilat shpesh sjellin rezultate të dobëta në parandalimit të aksidenteve</a:t>
            </a:r>
            <a:r>
              <a:rPr lang="en-US" sz="1200" dirty="0" smtClean="0">
                <a:latin typeface="Times New Roman" pitchFamily="18" charset="0"/>
                <a:ea typeface="SimHei" pitchFamily="49" charset="-122"/>
                <a:cs typeface="Times New Roman" pitchFamily="18" charset="0"/>
              </a:rPr>
              <a:t>.</a:t>
            </a:r>
            <a:endParaRPr lang="en-US" sz="1200" b="1" dirty="0" smtClean="0">
              <a:latin typeface="Times New Roman" pitchFamily="18" charset="0"/>
              <a:ea typeface="SimHei" pitchFamily="49" charset="-122"/>
              <a:cs typeface="Times New Roman" pitchFamily="18" charset="0"/>
            </a:endParaRPr>
          </a:p>
          <a:p>
            <a:pPr marL="285750" indent="-285750">
              <a:buAutoNum type="romanLcPeriod" startAt="2"/>
            </a:pPr>
            <a:r>
              <a:rPr lang="sq-AL" sz="1200" b="1" dirty="0" smtClean="0">
                <a:latin typeface="Times New Roman" pitchFamily="18" charset="0"/>
                <a:ea typeface="SimHei" pitchFamily="49" charset="-122"/>
                <a:cs typeface="Times New Roman" pitchFamily="18" charset="0"/>
              </a:rPr>
              <a:t>Moduli i programimit </a:t>
            </a:r>
            <a:r>
              <a:rPr lang="sq-AL" sz="1200" dirty="0" smtClean="0">
                <a:latin typeface="Times New Roman" pitchFamily="18" charset="0"/>
                <a:ea typeface="SimHei" pitchFamily="49" charset="-122"/>
                <a:cs typeface="Times New Roman" pitchFamily="18" charset="0"/>
              </a:rPr>
              <a:t>krijon planin vjetor / mujor dhe javor të inspektimeve. Në këtë plan përfshihen të gjithë inspektoratet, inspektorët në dispozicion për inspektime dhe subjektet që mund të inspektohen. Ky modul administron kritere të caktuara që do të përcaktojnë planin për çdo inspektorat.</a:t>
            </a:r>
            <a:endParaRPr lang="en-US" sz="1200" dirty="0" smtClean="0">
              <a:latin typeface="Times New Roman" pitchFamily="18" charset="0"/>
              <a:ea typeface="SimHei" pitchFamily="49" charset="-122"/>
              <a:cs typeface="Times New Roman" pitchFamily="18" charset="0"/>
            </a:endParaRPr>
          </a:p>
          <a:p>
            <a:pPr marL="285750" indent="-285750">
              <a:buAutoNum type="romanLcPeriod" startAt="2"/>
            </a:pPr>
            <a:r>
              <a:rPr lang="sq-AL" sz="1200" b="1" dirty="0" smtClean="0">
                <a:latin typeface="Times New Roman" pitchFamily="18" charset="0"/>
                <a:ea typeface="SimHei" pitchFamily="49" charset="-122"/>
                <a:cs typeface="Times New Roman" pitchFamily="18" charset="0"/>
              </a:rPr>
              <a:t>Moduli i administrimit të çështjeve të inspektimit </a:t>
            </a:r>
            <a:r>
              <a:rPr lang="sq-AL" sz="1200" dirty="0" smtClean="0">
                <a:latin typeface="Times New Roman" pitchFamily="18" charset="0"/>
                <a:ea typeface="SimHei" pitchFamily="49" charset="-122"/>
                <a:cs typeface="Times New Roman" pitchFamily="18" charset="0"/>
              </a:rPr>
              <a:t>përmban të gjitha funksionalitetet që lidhen me një çështje inspektimi: krijimin e një çështje, lidhjen e çështjes me inspektorë, lidhjen e çështjes me subjektin e inspektimit dhe me procedurën e inspektimit që ndiqet në këtë çështje si dhe të gjithë ecurinë e çështjes derisa inspektimi të përfundojë. Ky modul komunikon me modulin e raportimeve për të ofruar informacion mbi çështjet e inspektimit dhe ecurinë e tyre.</a:t>
            </a:r>
            <a:endParaRPr lang="en-US" sz="1200" dirty="0" smtClean="0">
              <a:latin typeface="Times New Roman" pitchFamily="18" charset="0"/>
              <a:ea typeface="SimHei" pitchFamily="49" charset="-122"/>
              <a:cs typeface="Times New Roman" pitchFamily="18" charset="0"/>
            </a:endParaRPr>
          </a:p>
          <a:p>
            <a:pPr marL="285750" indent="-285750">
              <a:buAutoNum type="romanLcPeriod" startAt="2"/>
            </a:pPr>
            <a:r>
              <a:rPr lang="sq-AL" sz="1200" b="1" dirty="0" smtClean="0">
                <a:latin typeface="Times New Roman" pitchFamily="18" charset="0"/>
                <a:ea typeface="SimHei" pitchFamily="49" charset="-122"/>
                <a:cs typeface="Times New Roman" pitchFamily="18" charset="0"/>
              </a:rPr>
              <a:t>Moduli i njohurive dhe të mësuarit </a:t>
            </a:r>
            <a:r>
              <a:rPr lang="sq-AL" sz="1200" dirty="0" smtClean="0">
                <a:latin typeface="Times New Roman" pitchFamily="18" charset="0"/>
                <a:ea typeface="SimHei" pitchFamily="49" charset="-122"/>
                <a:cs typeface="Times New Roman" pitchFamily="18" charset="0"/>
              </a:rPr>
              <a:t>përmban funksionalitetet që administrojnë bazën ligjore dhe rregulluese të inspektimeve. Kjo bazë shërben si referencë për të gjitha funksionet që lidhen me krijimin e një inspektimi dhe administrimin e tij.</a:t>
            </a:r>
            <a:endParaRPr lang="en-US" sz="1200" dirty="0" smtClean="0">
              <a:latin typeface="Times New Roman" pitchFamily="18" charset="0"/>
              <a:ea typeface="SimHei" pitchFamily="49" charset="-122"/>
              <a:cs typeface="Times New Roman" pitchFamily="18" charset="0"/>
            </a:endParaRPr>
          </a:p>
          <a:p>
            <a:pPr marL="285750" indent="-285750">
              <a:buAutoNum type="romanLcPeriod" startAt="2"/>
            </a:pPr>
            <a:r>
              <a:rPr lang="sq-AL" sz="1200" b="1" dirty="0" smtClean="0">
                <a:latin typeface="Times New Roman" pitchFamily="18" charset="0"/>
                <a:ea typeface="SimHei" pitchFamily="49" charset="-122"/>
                <a:cs typeface="Times New Roman" pitchFamily="18" charset="0"/>
              </a:rPr>
              <a:t>Moduli i raportimit </a:t>
            </a:r>
            <a:r>
              <a:rPr lang="sq-AL" sz="1200" dirty="0" smtClean="0">
                <a:latin typeface="Times New Roman" pitchFamily="18" charset="0"/>
                <a:ea typeface="SimHei" pitchFamily="49" charset="-122"/>
                <a:cs typeface="Times New Roman" pitchFamily="18" charset="0"/>
              </a:rPr>
              <a:t>shërben për të gjeneruar raporte sipas kërkesave të paracaktuara në lidhje me inspektoret, inspektimet dhe ecurinë e tyre. Rezultatet shfaqen në trajtën e raporteve që mund të përdoren dhe përpunohen lehtësisht nga përdoruesit.</a:t>
            </a: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9C936D52-512B-47DE-BC94-6C88A56CE986}" type="slidenum">
              <a:rPr lang="en-US" smtClean="0"/>
              <a:pPr/>
              <a:t>9</a:t>
            </a:fld>
            <a:endParaRPr lang="en-US"/>
          </a:p>
        </p:txBody>
      </p:sp>
    </p:spTree>
    <p:extLst>
      <p:ext uri="{BB962C8B-B14F-4D97-AF65-F5344CB8AC3E}">
        <p14:creationId xmlns="" xmlns:p14="http://schemas.microsoft.com/office/powerpoint/2010/main" val="904966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9C936D52-512B-47DE-BC94-6C88A56CE986}" type="slidenum">
              <a:rPr lang="en-US" smtClean="0"/>
              <a:pPr/>
              <a:t>11</a:t>
            </a:fld>
            <a:endParaRPr lang="en-US"/>
          </a:p>
        </p:txBody>
      </p:sp>
    </p:spTree>
    <p:extLst>
      <p:ext uri="{BB962C8B-B14F-4D97-AF65-F5344CB8AC3E}">
        <p14:creationId xmlns="" xmlns:p14="http://schemas.microsoft.com/office/powerpoint/2010/main" val="203092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E2F76A8-D7D8-45B4-A17B-2E68744AD378}"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B0986D3-A6AA-40EE-948B-19F3341821BB}"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A40821BC-07F0-4D59-99C2-957D42708283}" type="slidenum">
              <a:rPr lang="en-US"/>
              <a:pPr>
                <a:defRPr/>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40E76FB-8FDC-44C6-A23F-6DEB293FF35B}"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33CF7E0-F399-4E0F-80A8-3F8E87F5F343}"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96A6407-680E-4BE5-9F19-632FF094EE1E}"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95A3C414-2039-45CF-B109-51744B03C7A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384E3B4C-F180-4F38-91E1-BE35C6CB45C2}"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E9D41C5-C5F0-4439-A289-B488B4A81041}"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0342970-F74E-4025-A275-C56DF56F2B11}"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6E45538-7736-4018-8290-55BA938BA9A2}"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0964A96-2293-4D9D-8472-D04E9D875FF4}"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BE2D7F98-5831-492B-AA85-4A2AC8653A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1" r:id="rId1"/>
    <p:sldLayoutId id="2147483756" r:id="rId2"/>
    <p:sldLayoutId id="2147483762" r:id="rId3"/>
    <p:sldLayoutId id="2147483763" r:id="rId4"/>
    <p:sldLayoutId id="2147483764" r:id="rId5"/>
    <p:sldLayoutId id="2147483757" r:id="rId6"/>
    <p:sldLayoutId id="2147483765" r:id="rId7"/>
    <p:sldLayoutId id="2147483758" r:id="rId8"/>
    <p:sldLayoutId id="2147483766" r:id="rId9"/>
    <p:sldLayoutId id="2147483759" r:id="rId10"/>
    <p:sldLayoutId id="2147483767" r:id="rId11"/>
    <p:sldLayoutId id="2147483760" r:id="rId12"/>
  </p:sldLayoutIdLst>
  <p:transition>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itle 2"/>
          <p:cNvSpPr>
            <a:spLocks noGrp="1"/>
          </p:cNvSpPr>
          <p:nvPr>
            <p:ph type="subTitle" idx="1"/>
          </p:nvPr>
        </p:nvSpPr>
        <p:spPr>
          <a:xfrm>
            <a:off x="2362200" y="6049963"/>
            <a:ext cx="6705600" cy="685800"/>
          </a:xfrm>
        </p:spPr>
        <p:txBody>
          <a:bodyPr/>
          <a:lstStyle/>
          <a:p>
            <a:pPr algn="r" eaLnBrk="1" hangingPunct="1"/>
            <a:r>
              <a:rPr lang="en-US" dirty="0" smtClean="0"/>
              <a:t>www.inspektoratiqendror.gov.al</a:t>
            </a:r>
            <a:endParaRPr lang="sq-AL" dirty="0" smtClean="0"/>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38200" y="685800"/>
            <a:ext cx="685800" cy="8686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 name="Picture 2" descr="C:\Users\user\Desktop\logo.jpg"/>
          <p:cNvPicPr>
            <a:picLocks noChangeAspect="1" noChangeArrowheads="1"/>
          </p:cNvPicPr>
          <p:nvPr/>
        </p:nvPicPr>
        <p:blipFill>
          <a:blip r:embed="rId4" cstate="print"/>
          <a:srcRect/>
          <a:stretch>
            <a:fillRect/>
          </a:stretch>
        </p:blipFill>
        <p:spPr bwMode="auto">
          <a:xfrm>
            <a:off x="7391399" y="685800"/>
            <a:ext cx="654627" cy="731642"/>
          </a:xfrm>
          <a:prstGeom prst="rect">
            <a:avLst/>
          </a:prstGeom>
          <a:noFill/>
        </p:spPr>
      </p:pic>
      <p:sp>
        <p:nvSpPr>
          <p:cNvPr id="7" name="Rectangle 6"/>
          <p:cNvSpPr/>
          <p:nvPr/>
        </p:nvSpPr>
        <p:spPr>
          <a:xfrm>
            <a:off x="857456" y="2514600"/>
            <a:ext cx="7524544" cy="1569660"/>
          </a:xfrm>
          <a:prstGeom prst="rect">
            <a:avLst/>
          </a:prstGeom>
        </p:spPr>
        <p:txBody>
          <a:bodyPr wrap="square">
            <a:spAutoFit/>
          </a:bodyPr>
          <a:lstStyle/>
          <a:p>
            <a:pPr algn="ctr"/>
            <a:endParaRPr lang="en-US" sz="3200" dirty="0" smtClean="0">
              <a:latin typeface="Tw Cen MT Condensed Extra Bold" pitchFamily="34" charset="0"/>
            </a:endParaRPr>
          </a:p>
          <a:p>
            <a:pPr algn="ctr"/>
            <a:r>
              <a:rPr lang="en-US" sz="3200" dirty="0" smtClean="0">
                <a:latin typeface="Tw Cen MT Condensed Extra Bold" pitchFamily="34" charset="0"/>
              </a:rPr>
              <a:t>Central Inspectorate Albania</a:t>
            </a:r>
            <a:endParaRPr lang="en-US" sz="3200" dirty="0" smtClean="0">
              <a:latin typeface="Tw Cen MT Condensed Extra Bold" pitchFamily="34" charset="0"/>
            </a:endParaRPr>
          </a:p>
          <a:p>
            <a:pPr algn="ctr"/>
            <a:r>
              <a:rPr lang="en-US" sz="3200" dirty="0" smtClean="0">
                <a:latin typeface="Tw Cen MT Condensed Extra Bold" pitchFamily="34" charset="0"/>
              </a:rPr>
              <a:t>The general legal framework of inspection </a:t>
            </a:r>
            <a:endParaRPr lang="sq-AL" sz="3200" dirty="0">
              <a:latin typeface="Tw Cen MT Condensed Extra Bold" pitchFamily="34"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 inspection Portal </a:t>
            </a:r>
            <a:endParaRPr lang="en-GB" b="1" dirty="0"/>
          </a:p>
        </p:txBody>
      </p:sp>
      <p:sp>
        <p:nvSpPr>
          <p:cNvPr id="3" name="Content Placeholder 2"/>
          <p:cNvSpPr>
            <a:spLocks noGrp="1"/>
          </p:cNvSpPr>
          <p:nvPr>
            <p:ph sz="quarter" idx="1"/>
          </p:nvPr>
        </p:nvSpPr>
        <p:spPr>
          <a:xfrm>
            <a:off x="612648" y="1600200"/>
            <a:ext cx="8153400" cy="5029200"/>
          </a:xfrm>
        </p:spPr>
        <p:txBody>
          <a:bodyPr/>
          <a:lstStyle/>
          <a:p>
            <a:pPr>
              <a:buNone/>
            </a:pPr>
            <a:endParaRPr lang="en-US" sz="1800" dirty="0" smtClean="0"/>
          </a:p>
          <a:p>
            <a:pPr>
              <a:buNone/>
            </a:pPr>
            <a:r>
              <a:rPr lang="en-US" sz="1800" dirty="0" smtClean="0"/>
              <a:t>E</a:t>
            </a:r>
            <a:r>
              <a:rPr lang="en-US" sz="1800" dirty="0" smtClean="0"/>
              <a:t>nables the </a:t>
            </a:r>
            <a:r>
              <a:rPr lang="en-US" sz="1800" dirty="0" smtClean="0"/>
              <a:t>inspection procedures such as:</a:t>
            </a:r>
          </a:p>
          <a:p>
            <a:r>
              <a:rPr lang="en-US" sz="1800" dirty="0" smtClean="0"/>
              <a:t>Annual </a:t>
            </a:r>
            <a:r>
              <a:rPr lang="en-US" sz="1800" dirty="0" smtClean="0"/>
              <a:t>planning </a:t>
            </a:r>
            <a:r>
              <a:rPr lang="en-US" sz="1800" dirty="0" smtClean="0"/>
              <a:t>based on the </a:t>
            </a:r>
            <a:r>
              <a:rPr lang="en-US" sz="1800" dirty="0" smtClean="0"/>
              <a:t>risk assessment.</a:t>
            </a:r>
            <a:endParaRPr lang="en-US" sz="1800" dirty="0" smtClean="0"/>
          </a:p>
          <a:p>
            <a:r>
              <a:rPr lang="en-US" sz="1800" dirty="0" smtClean="0"/>
              <a:t>Monthly planning based on entities’ lists. </a:t>
            </a:r>
          </a:p>
          <a:p>
            <a:r>
              <a:rPr lang="en-US" sz="1800" dirty="0" smtClean="0"/>
              <a:t>Documentation management.</a:t>
            </a:r>
            <a:endParaRPr lang="en-US" sz="1800" dirty="0" smtClean="0"/>
          </a:p>
          <a:p>
            <a:r>
              <a:rPr lang="en-US" sz="1800" dirty="0" smtClean="0"/>
              <a:t>Completion of standardized formats and checks-list through their generation on the system. </a:t>
            </a:r>
          </a:p>
          <a:p>
            <a:r>
              <a:rPr lang="en-US" sz="1800" dirty="0" smtClean="0"/>
              <a:t>Process </a:t>
            </a:r>
            <a:r>
              <a:rPr lang="en-US" sz="1800" dirty="0" smtClean="0"/>
              <a:t>supervision.</a:t>
            </a:r>
            <a:endParaRPr lang="en-US" sz="1800" dirty="0" smtClean="0"/>
          </a:p>
          <a:p>
            <a:r>
              <a:rPr lang="en-US" sz="1800" dirty="0" smtClean="0"/>
              <a:t>Analysis and </a:t>
            </a:r>
            <a:r>
              <a:rPr lang="en-US" sz="1800" dirty="0" smtClean="0"/>
              <a:t>Reporting.</a:t>
            </a:r>
            <a:endParaRPr lang="en-US" sz="1800" dirty="0" smtClean="0"/>
          </a:p>
          <a:p>
            <a:r>
              <a:rPr lang="en-US" sz="1800" dirty="0" smtClean="0"/>
              <a:t>Digital </a:t>
            </a:r>
            <a:r>
              <a:rPr lang="en-US" sz="1800" dirty="0" smtClean="0"/>
              <a:t>archive.</a:t>
            </a:r>
            <a:endParaRPr lang="en-US" sz="1800" dirty="0" smtClean="0"/>
          </a:p>
          <a:p>
            <a:r>
              <a:rPr lang="en-US" sz="1800" dirty="0" smtClean="0"/>
              <a:t>Manages the national register of </a:t>
            </a:r>
            <a:r>
              <a:rPr lang="en-US" sz="1800" dirty="0" smtClean="0"/>
              <a:t>inspectors.</a:t>
            </a:r>
            <a:endParaRPr lang="en-US" sz="1800" dirty="0" smtClean="0"/>
          </a:p>
          <a:p>
            <a:r>
              <a:rPr lang="en-US" sz="1800" dirty="0" smtClean="0"/>
              <a:t>Communicates online with </a:t>
            </a:r>
            <a:r>
              <a:rPr lang="en-US" sz="1800" dirty="0" smtClean="0"/>
              <a:t>other </a:t>
            </a:r>
            <a:r>
              <a:rPr lang="en-US" sz="1800" dirty="0" smtClean="0"/>
              <a:t>official systems. </a:t>
            </a:r>
            <a:endParaRPr lang="sq-AL" sz="1800" dirty="0" smtClean="0"/>
          </a:p>
          <a:p>
            <a:endParaRPr lang="sq-AL" sz="18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10</a:t>
            </a:fld>
            <a:endParaRPr lang="en-US"/>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Advantages: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628650" y="1620988"/>
            <a:ext cx="7886700" cy="4749945"/>
          </a:xfrm>
        </p:spPr>
        <p:txBody>
          <a:bodyPr>
            <a:normAutofit/>
          </a:bodyPr>
          <a:lstStyle/>
          <a:p>
            <a:pPr>
              <a:buNone/>
            </a:pPr>
            <a:r>
              <a:rPr lang="en-US" sz="2400" dirty="0" smtClean="0">
                <a:latin typeface="+mj-lt"/>
                <a:cs typeface="Times New Roman" pitchFamily="18" charset="0"/>
              </a:rPr>
              <a:t>S</a:t>
            </a:r>
            <a:r>
              <a:rPr lang="en-US" sz="2400" dirty="0" smtClean="0">
                <a:latin typeface="+mj-lt"/>
                <a:cs typeface="Times New Roman" pitchFamily="18" charset="0"/>
              </a:rPr>
              <a:t>tandardization </a:t>
            </a:r>
            <a:r>
              <a:rPr lang="en-US" sz="2400" dirty="0" smtClean="0">
                <a:latin typeface="+mj-lt"/>
                <a:cs typeface="Times New Roman" pitchFamily="18" charset="0"/>
              </a:rPr>
              <a:t>of inspection activities induces: </a:t>
            </a:r>
          </a:p>
          <a:p>
            <a:pPr>
              <a:buFont typeface="Wingdings" pitchFamily="2" charset="2"/>
              <a:buChar char="ü"/>
            </a:pPr>
            <a:r>
              <a:rPr lang="en-US" sz="2400" dirty="0" smtClean="0">
                <a:latin typeface="+mj-lt"/>
                <a:cs typeface="Times New Roman" pitchFamily="18" charset="0"/>
              </a:rPr>
              <a:t>Unification of </a:t>
            </a:r>
            <a:r>
              <a:rPr lang="en-US" sz="2400" dirty="0" smtClean="0">
                <a:latin typeface="+mj-lt"/>
                <a:cs typeface="Times New Roman" pitchFamily="18" charset="0"/>
              </a:rPr>
              <a:t>inspection procedures.</a:t>
            </a:r>
            <a:endParaRPr lang="en-US" sz="2400" dirty="0" smtClean="0">
              <a:latin typeface="+mj-lt"/>
              <a:cs typeface="Times New Roman" pitchFamily="18" charset="0"/>
            </a:endParaRPr>
          </a:p>
          <a:p>
            <a:pPr>
              <a:buFont typeface="Wingdings" pitchFamily="2" charset="2"/>
              <a:buChar char="ü"/>
            </a:pPr>
            <a:r>
              <a:rPr lang="en-US" sz="2400" dirty="0" smtClean="0">
                <a:latin typeface="+mj-lt"/>
                <a:cs typeface="Times New Roman" pitchFamily="18" charset="0"/>
              </a:rPr>
              <a:t>Significant improvement of </a:t>
            </a:r>
            <a:r>
              <a:rPr lang="en-US" sz="2400" dirty="0" smtClean="0">
                <a:latin typeface="+mj-lt"/>
                <a:cs typeface="Times New Roman" pitchFamily="18" charset="0"/>
              </a:rPr>
              <a:t>inspectors’ performance. </a:t>
            </a:r>
            <a:endParaRPr lang="en-US" sz="2400" dirty="0" smtClean="0">
              <a:latin typeface="+mj-lt"/>
              <a:cs typeface="Times New Roman" pitchFamily="18" charset="0"/>
            </a:endParaRPr>
          </a:p>
          <a:p>
            <a:pPr>
              <a:buFont typeface="Wingdings" pitchFamily="2" charset="2"/>
              <a:buChar char="ü"/>
            </a:pPr>
            <a:r>
              <a:rPr lang="en-US" sz="2400" dirty="0" smtClean="0">
                <a:latin typeface="+mj-lt"/>
                <a:cs typeface="Times New Roman" pitchFamily="18" charset="0"/>
              </a:rPr>
              <a:t>Monitoring of the inspection </a:t>
            </a:r>
            <a:r>
              <a:rPr lang="en-US" sz="2400" dirty="0" smtClean="0">
                <a:latin typeface="+mj-lt"/>
                <a:cs typeface="Times New Roman" pitchFamily="18" charset="0"/>
              </a:rPr>
              <a:t>process.</a:t>
            </a:r>
            <a:endParaRPr lang="en-US" sz="2400" dirty="0" smtClean="0">
              <a:latin typeface="+mj-lt"/>
              <a:cs typeface="Times New Roman" pitchFamily="18" charset="0"/>
            </a:endParaRPr>
          </a:p>
          <a:p>
            <a:pPr>
              <a:buFont typeface="Wingdings" pitchFamily="2" charset="2"/>
              <a:buChar char="ü"/>
            </a:pPr>
            <a:r>
              <a:rPr lang="en-US" sz="2400" dirty="0" smtClean="0">
                <a:latin typeface="+mj-lt"/>
                <a:cs typeface="Times New Roman" pitchFamily="18" charset="0"/>
              </a:rPr>
              <a:t>Statistics on the inspectors </a:t>
            </a:r>
            <a:r>
              <a:rPr lang="en-US" sz="2400" dirty="0" smtClean="0">
                <a:latin typeface="+mj-lt"/>
                <a:cs typeface="Times New Roman" pitchFamily="18" charset="0"/>
              </a:rPr>
              <a:t>performance. </a:t>
            </a:r>
            <a:endParaRPr lang="en-US" sz="2400" dirty="0" smtClean="0">
              <a:latin typeface="+mj-lt"/>
              <a:cs typeface="Times New Roman" pitchFamily="18" charset="0"/>
            </a:endParaRPr>
          </a:p>
          <a:p>
            <a:pPr>
              <a:buFont typeface="Wingdings" pitchFamily="2" charset="2"/>
              <a:buChar char="ü"/>
            </a:pPr>
            <a:r>
              <a:rPr lang="en-US" sz="2400" dirty="0" smtClean="0">
                <a:latin typeface="+mj-lt"/>
                <a:cs typeface="Times New Roman" pitchFamily="18" charset="0"/>
              </a:rPr>
              <a:t>Facilitation </a:t>
            </a:r>
            <a:r>
              <a:rPr lang="en-US" sz="2400" dirty="0" smtClean="0">
                <a:latin typeface="+mj-lt"/>
                <a:cs typeface="Times New Roman" pitchFamily="18" charset="0"/>
              </a:rPr>
              <a:t>of </a:t>
            </a:r>
            <a:r>
              <a:rPr lang="en-US" sz="2400" dirty="0" smtClean="0">
                <a:latin typeface="+mj-lt"/>
                <a:cs typeface="Times New Roman" pitchFamily="18" charset="0"/>
              </a:rPr>
              <a:t>the administrative burden of </a:t>
            </a:r>
            <a:r>
              <a:rPr lang="en-US" sz="2400" dirty="0" smtClean="0">
                <a:latin typeface="+mj-lt"/>
                <a:cs typeface="Times New Roman" pitchFamily="18" charset="0"/>
              </a:rPr>
              <a:t>businesses.</a:t>
            </a:r>
            <a:endParaRPr lang="en-US" sz="2400" dirty="0" smtClean="0">
              <a:latin typeface="+mj-lt"/>
              <a:cs typeface="Times New Roman" pitchFamily="18" charset="0"/>
            </a:endParaRPr>
          </a:p>
          <a:p>
            <a:pPr>
              <a:buFont typeface="Wingdings" pitchFamily="2" charset="2"/>
              <a:buChar char="ü"/>
            </a:pPr>
            <a:r>
              <a:rPr lang="en-US" sz="2400" dirty="0" smtClean="0">
                <a:latin typeface="+mj-lt"/>
                <a:cs typeface="Times New Roman" pitchFamily="18" charset="0"/>
              </a:rPr>
              <a:t>Supervision access. </a:t>
            </a:r>
          </a:p>
          <a:p>
            <a:pPr>
              <a:buFont typeface="Wingdings" pitchFamily="2" charset="2"/>
              <a:buChar char="ü"/>
            </a:pPr>
            <a:r>
              <a:rPr lang="en-US" sz="2400" dirty="0" smtClean="0">
                <a:latin typeface="+mj-lt"/>
                <a:cs typeface="Times New Roman" pitchFamily="18" charset="0"/>
              </a:rPr>
              <a:t>Tracking </a:t>
            </a:r>
            <a:r>
              <a:rPr lang="en-US" sz="2400" dirty="0" smtClean="0">
                <a:latin typeface="+mj-lt"/>
                <a:cs typeface="Times New Roman" pitchFamily="18" charset="0"/>
              </a:rPr>
              <a:t>of </a:t>
            </a:r>
            <a:r>
              <a:rPr lang="en-US" sz="2400" dirty="0" smtClean="0">
                <a:latin typeface="+mj-lt"/>
                <a:cs typeface="Times New Roman" pitchFamily="18" charset="0"/>
              </a:rPr>
              <a:t>the records displayed on the </a:t>
            </a:r>
            <a:r>
              <a:rPr lang="en-US" sz="2400" dirty="0" smtClean="0">
                <a:latin typeface="+mj-lt"/>
                <a:cs typeface="Times New Roman" pitchFamily="18" charset="0"/>
              </a:rPr>
              <a:t>system.</a:t>
            </a:r>
            <a:endParaRPr lang="en-US" sz="2400" dirty="0" smtClean="0">
              <a:latin typeface="+mj-lt"/>
              <a:cs typeface="Times New Roman" pitchFamily="18" charset="0"/>
            </a:endParaRPr>
          </a:p>
          <a:p>
            <a:pPr>
              <a:buFont typeface="Wingdings" pitchFamily="2" charset="2"/>
              <a:buChar char="ü"/>
            </a:pPr>
            <a:r>
              <a:rPr lang="en-US" sz="2400" dirty="0" smtClean="0">
                <a:latin typeface="+mj-lt"/>
                <a:cs typeface="Times New Roman" pitchFamily="18" charset="0"/>
              </a:rPr>
              <a:t>Reduction of </a:t>
            </a:r>
            <a:r>
              <a:rPr lang="en-US" sz="2400" dirty="0" smtClean="0">
                <a:latin typeface="+mj-lt"/>
                <a:cs typeface="Times New Roman" pitchFamily="18" charset="0"/>
              </a:rPr>
              <a:t>corruption.</a:t>
            </a:r>
            <a:endParaRPr lang="en-US" sz="2400" dirty="0" smtClean="0">
              <a:latin typeface="+mj-lt"/>
              <a:cs typeface="Times New Roman" pitchFamily="18" charset="0"/>
            </a:endParaRPr>
          </a:p>
          <a:p>
            <a:pPr>
              <a:buFont typeface="Wingdings" pitchFamily="2" charset="2"/>
              <a:buChar char="ü"/>
            </a:pPr>
            <a:r>
              <a:rPr lang="en-US" sz="2400" dirty="0" smtClean="0">
                <a:latin typeface="+mj-lt"/>
                <a:cs typeface="Times New Roman" pitchFamily="18" charset="0"/>
              </a:rPr>
              <a:t>Public information. </a:t>
            </a:r>
            <a:endParaRPr lang="sq-AL" sz="2400" dirty="0" smtClean="0">
              <a:latin typeface="+mj-lt"/>
              <a:cs typeface="Times New Roman" pitchFamily="18" charset="0"/>
            </a:endParaRPr>
          </a:p>
          <a:p>
            <a:endParaRPr lang="sq-AL"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Evaluation process</a:t>
            </a:r>
            <a:endParaRPr lang="sq-AL" sz="3200" b="1" dirty="0"/>
          </a:p>
        </p:txBody>
      </p:sp>
      <p:sp>
        <p:nvSpPr>
          <p:cNvPr id="3" name="Content Placeholder 2"/>
          <p:cNvSpPr>
            <a:spLocks noGrp="1"/>
          </p:cNvSpPr>
          <p:nvPr>
            <p:ph sz="quarter" idx="1"/>
          </p:nvPr>
        </p:nvSpPr>
        <p:spPr>
          <a:xfrm>
            <a:off x="612648" y="1828800"/>
            <a:ext cx="8153400" cy="3505200"/>
          </a:xfrm>
        </p:spPr>
        <p:txBody>
          <a:bodyPr/>
          <a:lstStyle/>
          <a:p>
            <a:pPr>
              <a:buNone/>
            </a:pPr>
            <a:r>
              <a:rPr lang="en-US" sz="2000" dirty="0" smtClean="0"/>
              <a:t>Under the methodological guidance of the </a:t>
            </a:r>
            <a:r>
              <a:rPr lang="en-US" sz="2000" dirty="0" smtClean="0"/>
              <a:t>Central State </a:t>
            </a:r>
            <a:r>
              <a:rPr lang="en-US" sz="2000" dirty="0" smtClean="0"/>
              <a:t>Inspectorate:</a:t>
            </a:r>
          </a:p>
          <a:p>
            <a:r>
              <a:rPr lang="en-US" sz="2000" dirty="0" smtClean="0"/>
              <a:t>State Inspectorate of Education has adopted standard formats in accordance </a:t>
            </a:r>
            <a:r>
              <a:rPr lang="en-US" sz="2000" dirty="0" smtClean="0"/>
              <a:t>with </a:t>
            </a:r>
            <a:r>
              <a:rPr lang="en-US" sz="2000" dirty="0" smtClean="0"/>
              <a:t>department’s legislation </a:t>
            </a:r>
            <a:r>
              <a:rPr lang="en-US" sz="2000" dirty="0" smtClean="0"/>
              <a:t>and respective </a:t>
            </a:r>
            <a:r>
              <a:rPr lang="en-US" sz="2000" dirty="0" smtClean="0"/>
              <a:t>inspection fields they cover. </a:t>
            </a:r>
          </a:p>
          <a:p>
            <a:r>
              <a:rPr lang="en-US" sz="2000" dirty="0" smtClean="0"/>
              <a:t>It has compiled check lists, which are displayed in the unified "e-inspection“ </a:t>
            </a:r>
            <a:r>
              <a:rPr lang="en-US" sz="2000" dirty="0" smtClean="0"/>
              <a:t>portal.</a:t>
            </a:r>
            <a:endParaRPr lang="en-US" sz="2000" dirty="0" smtClean="0"/>
          </a:p>
          <a:p>
            <a:r>
              <a:rPr lang="en-US" sz="2000" dirty="0" smtClean="0"/>
              <a:t>It has just launched the application of this portal by SIE </a:t>
            </a:r>
            <a:r>
              <a:rPr lang="en-US" sz="2000" dirty="0" smtClean="0"/>
              <a:t>inspectors.</a:t>
            </a:r>
            <a:endParaRPr lang="en-US" sz="2000" dirty="0" smtClean="0"/>
          </a:p>
          <a:p>
            <a:pPr>
              <a:buNone/>
            </a:pPr>
            <a:endParaRPr lang="en-US" sz="2000" dirty="0" smtClean="0"/>
          </a:p>
          <a:p>
            <a:pPr>
              <a:buNone/>
            </a:pPr>
            <a:r>
              <a:rPr lang="en-US" sz="2000" dirty="0" smtClean="0"/>
              <a:t>Identify </a:t>
            </a:r>
            <a:r>
              <a:rPr lang="en-US" sz="2000" dirty="0" smtClean="0"/>
              <a:t>the problems in order to address them to the decision </a:t>
            </a:r>
            <a:r>
              <a:rPr lang="en-US" sz="2000" dirty="0" smtClean="0"/>
              <a:t>makers.</a:t>
            </a:r>
            <a:endParaRPr lang="en-US" sz="2000" dirty="0" smtClean="0"/>
          </a:p>
          <a:p>
            <a:endParaRPr lang="sq-AL" sz="2000" dirty="0" smtClean="0"/>
          </a:p>
          <a:p>
            <a:endParaRPr lang="sq-AL" sz="2000" dirty="0" smtClean="0"/>
          </a:p>
          <a:p>
            <a:endParaRPr lang="en-GB" sz="2000" dirty="0" smtClean="0"/>
          </a:p>
          <a:p>
            <a:pPr>
              <a:buNone/>
            </a:pPr>
            <a:r>
              <a:rPr lang="sq-AL" sz="2000" dirty="0" smtClean="0"/>
              <a:t> </a:t>
            </a:r>
            <a:endParaRPr lang="en-GB" sz="2000" dirty="0" smtClean="0"/>
          </a:p>
          <a:p>
            <a:endParaRPr lang="en-GB" sz="2000" dirty="0" smtClean="0"/>
          </a:p>
          <a:p>
            <a:endParaRPr lang="en-GB"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12</a:t>
            </a:fld>
            <a:endParaRPr lang="en-US"/>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Challenges: </a:t>
            </a:r>
            <a:endParaRPr lang="en-GB" b="1" dirty="0"/>
          </a:p>
        </p:txBody>
      </p:sp>
      <p:sp>
        <p:nvSpPr>
          <p:cNvPr id="3" name="Content Placeholder 2"/>
          <p:cNvSpPr>
            <a:spLocks noGrp="1"/>
          </p:cNvSpPr>
          <p:nvPr>
            <p:ph sz="quarter" idx="1"/>
          </p:nvPr>
        </p:nvSpPr>
        <p:spPr>
          <a:xfrm>
            <a:off x="612648" y="1828800"/>
            <a:ext cx="8153400" cy="4495800"/>
          </a:xfrm>
        </p:spPr>
        <p:txBody>
          <a:bodyPr/>
          <a:lstStyle/>
          <a:p>
            <a:r>
              <a:rPr lang="en-US" sz="2000" dirty="0" smtClean="0"/>
              <a:t>On-line  </a:t>
            </a:r>
            <a:r>
              <a:rPr lang="en-US" sz="2000" dirty="0" smtClean="0"/>
              <a:t>inspections </a:t>
            </a:r>
            <a:r>
              <a:rPr lang="en-US" sz="2000" dirty="0" smtClean="0"/>
              <a:t>starting by the end of </a:t>
            </a:r>
            <a:r>
              <a:rPr lang="en-US" sz="2000" dirty="0" smtClean="0"/>
              <a:t>2016.</a:t>
            </a:r>
            <a:endParaRPr lang="en-US" sz="2000" dirty="0" smtClean="0"/>
          </a:p>
          <a:p>
            <a:r>
              <a:rPr lang="en-US" sz="2000" dirty="0" smtClean="0"/>
              <a:t>Inspectors’  </a:t>
            </a:r>
            <a:r>
              <a:rPr lang="en-US" sz="2000" dirty="0" smtClean="0"/>
              <a:t>training. </a:t>
            </a:r>
            <a:endParaRPr lang="en-US" sz="2000" dirty="0" smtClean="0"/>
          </a:p>
          <a:p>
            <a:r>
              <a:rPr lang="en-US" sz="2000" dirty="0" smtClean="0"/>
              <a:t>Joint </a:t>
            </a:r>
            <a:r>
              <a:rPr lang="en-US" sz="2000" dirty="0" smtClean="0"/>
              <a:t>inspections.</a:t>
            </a:r>
            <a:endParaRPr lang="en-US" sz="2000" dirty="0" smtClean="0"/>
          </a:p>
          <a:p>
            <a:r>
              <a:rPr lang="en-US" sz="2000" dirty="0" smtClean="0"/>
              <a:t>Independent inspections, </a:t>
            </a:r>
            <a:r>
              <a:rPr lang="en-US" sz="2000" dirty="0" smtClean="0"/>
              <a:t>within </a:t>
            </a:r>
            <a:r>
              <a:rPr lang="en-US" sz="2000" dirty="0" smtClean="0"/>
              <a:t>the </a:t>
            </a:r>
            <a:r>
              <a:rPr lang="en-US" sz="2000" dirty="0" smtClean="0"/>
              <a:t>authority </a:t>
            </a:r>
            <a:r>
              <a:rPr lang="en-US" sz="2000" dirty="0" smtClean="0"/>
              <a:t>granted by </a:t>
            </a:r>
            <a:r>
              <a:rPr lang="en-US" sz="2000" dirty="0" smtClean="0"/>
              <a:t>law.</a:t>
            </a:r>
            <a:endParaRPr lang="en-US" sz="2000" dirty="0" smtClean="0"/>
          </a:p>
          <a:p>
            <a:r>
              <a:rPr lang="en-US" sz="2000" dirty="0" smtClean="0"/>
              <a:t>Transparent </a:t>
            </a:r>
            <a:r>
              <a:rPr lang="en-US" sz="2000" dirty="0" smtClean="0"/>
              <a:t>inspections.</a:t>
            </a:r>
            <a:endParaRPr lang="en-US" sz="2000" dirty="0" smtClean="0"/>
          </a:p>
          <a:p>
            <a:r>
              <a:rPr lang="en-US" sz="2000" dirty="0" smtClean="0"/>
              <a:t>Traceable </a:t>
            </a:r>
            <a:r>
              <a:rPr lang="en-US" sz="2000" dirty="0" smtClean="0"/>
              <a:t>Inspections.</a:t>
            </a:r>
            <a:endParaRPr lang="en-US" sz="2000" dirty="0" smtClean="0"/>
          </a:p>
          <a:p>
            <a:r>
              <a:rPr lang="en-US" sz="2000" dirty="0" smtClean="0"/>
              <a:t>Inspections based on risk </a:t>
            </a:r>
            <a:r>
              <a:rPr lang="en-US" sz="2000" dirty="0" smtClean="0"/>
              <a:t>assessment.</a:t>
            </a:r>
            <a:endParaRPr lang="en-US" sz="2000" dirty="0" smtClean="0"/>
          </a:p>
          <a:p>
            <a:endParaRPr lang="sq-AL"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13</a:t>
            </a:fld>
            <a:endParaRPr lang="en-US"/>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dirty="0" smtClean="0"/>
          </a:p>
          <a:p>
            <a:endParaRPr lang="en-US" dirty="0" smtClean="0"/>
          </a:p>
        </p:txBody>
      </p:sp>
      <p:sp>
        <p:nvSpPr>
          <p:cNvPr id="5" name="Title 4"/>
          <p:cNvSpPr>
            <a:spLocks noGrp="1"/>
          </p:cNvSpPr>
          <p:nvPr>
            <p:ph type="title"/>
          </p:nvPr>
        </p:nvSpPr>
        <p:spPr/>
        <p:txBody>
          <a:bodyPr/>
          <a:lstStyle/>
          <a:p>
            <a:r>
              <a:rPr lang="en-US" dirty="0" smtClean="0"/>
              <a:t>Thank you for your attention!</a:t>
            </a:r>
            <a:endParaRPr lang="sq-AL" dirty="0"/>
          </a:p>
        </p:txBody>
      </p:sp>
      <p:sp>
        <p:nvSpPr>
          <p:cNvPr id="3" name="Slide Number Placeholder 2"/>
          <p:cNvSpPr>
            <a:spLocks noGrp="1"/>
          </p:cNvSpPr>
          <p:nvPr>
            <p:ph type="sldNum" sz="quarter" idx="11"/>
          </p:nvPr>
        </p:nvSpPr>
        <p:spPr>
          <a:xfrm>
            <a:off x="0" y="1752601"/>
            <a:ext cx="533400" cy="304799"/>
          </a:xfrm>
        </p:spPr>
        <p:txBody>
          <a:bodyPr/>
          <a:lstStyle/>
          <a:p>
            <a:pPr>
              <a:defRPr/>
            </a:pPr>
            <a:fld id="{796A6407-680E-4BE5-9F19-632FF094EE1E}" type="slidenum">
              <a:rPr lang="en-US" smtClean="0"/>
              <a:pPr>
                <a:defRPr/>
              </a:pPr>
              <a:t>14</a:t>
            </a:fld>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b="1" dirty="0" smtClean="0"/>
              <a:t>Mission </a:t>
            </a:r>
            <a:endParaRPr lang="sq-AL" sz="3200" dirty="0" smtClean="0"/>
          </a:p>
        </p:txBody>
      </p:sp>
      <p:sp>
        <p:nvSpPr>
          <p:cNvPr id="3" name="Content Placeholder 2"/>
          <p:cNvSpPr>
            <a:spLocks noGrp="1"/>
          </p:cNvSpPr>
          <p:nvPr>
            <p:ph sz="quarter" idx="1"/>
          </p:nvPr>
        </p:nvSpPr>
        <p:spPr>
          <a:xfrm>
            <a:off x="533400" y="1828800"/>
            <a:ext cx="8458200" cy="3200400"/>
          </a:xfrm>
        </p:spPr>
        <p:txBody>
          <a:bodyPr/>
          <a:lstStyle/>
          <a:p>
            <a:pPr marL="0" indent="0">
              <a:buNone/>
            </a:pPr>
            <a:endParaRPr lang="sq-AL" sz="2000" dirty="0" smtClean="0"/>
          </a:p>
          <a:p>
            <a:pPr>
              <a:buFont typeface="Wingdings" pitchFamily="2" charset="2"/>
              <a:buChar char="ü"/>
            </a:pPr>
            <a:r>
              <a:rPr lang="en-US" sz="2000" dirty="0" smtClean="0"/>
              <a:t>Improving the effectiveness and accountability of inspection activities through</a:t>
            </a:r>
            <a:r>
              <a:rPr lang="en-US" sz="2000" dirty="0" smtClean="0"/>
              <a:t>:</a:t>
            </a:r>
          </a:p>
          <a:p>
            <a:pPr>
              <a:buNone/>
            </a:pPr>
            <a:endParaRPr lang="en-US" sz="2000" dirty="0" smtClean="0"/>
          </a:p>
          <a:p>
            <a:pPr>
              <a:buNone/>
            </a:pPr>
            <a:r>
              <a:rPr lang="en-US" sz="2000" dirty="0" smtClean="0"/>
              <a:t>- S</a:t>
            </a:r>
            <a:r>
              <a:rPr lang="en-US" sz="2000" dirty="0" smtClean="0"/>
              <a:t>ynchronization </a:t>
            </a:r>
            <a:r>
              <a:rPr lang="en-US" sz="2000" dirty="0" smtClean="0"/>
              <a:t>and improvement of the legal </a:t>
            </a:r>
            <a:r>
              <a:rPr lang="en-US" sz="2000" dirty="0" smtClean="0"/>
              <a:t>framework.</a:t>
            </a:r>
            <a:endParaRPr lang="en-US" sz="2000" dirty="0" smtClean="0"/>
          </a:p>
          <a:p>
            <a:pPr>
              <a:buNone/>
            </a:pPr>
            <a:r>
              <a:rPr lang="en-US" sz="2000" dirty="0" smtClean="0"/>
              <a:t>- Digitalization </a:t>
            </a:r>
            <a:r>
              <a:rPr lang="en-US" sz="2000" dirty="0" smtClean="0"/>
              <a:t>of inspections by implementing the unified inspection portal "</a:t>
            </a:r>
            <a:r>
              <a:rPr lang="en-US" sz="2000" dirty="0" smtClean="0"/>
              <a:t>e-Inspection” </a:t>
            </a:r>
            <a:r>
              <a:rPr lang="en-US" sz="2000" dirty="0" smtClean="0"/>
              <a:t>with the aim </a:t>
            </a:r>
            <a:r>
              <a:rPr lang="en-US" sz="2000" dirty="0" smtClean="0"/>
              <a:t>of:</a:t>
            </a:r>
            <a:endParaRPr lang="en-US" sz="2000" dirty="0" smtClean="0"/>
          </a:p>
          <a:p>
            <a:pPr lvl="1">
              <a:buFont typeface="Wingdings" pitchFamily="2" charset="2"/>
              <a:buChar char="ü"/>
            </a:pPr>
            <a:r>
              <a:rPr lang="en-US" sz="2000" i="1" dirty="0" smtClean="0"/>
              <a:t>Increasing </a:t>
            </a:r>
            <a:r>
              <a:rPr lang="en-US" sz="2000" i="1" dirty="0" smtClean="0"/>
              <a:t>the effectiveness and transparency of the inspection teams in order to prevent </a:t>
            </a:r>
            <a:r>
              <a:rPr lang="en-US" sz="2000" i="1" dirty="0" smtClean="0"/>
              <a:t>risks.</a:t>
            </a:r>
            <a:endParaRPr lang="en-US" sz="2000" i="1" dirty="0" smtClean="0"/>
          </a:p>
          <a:p>
            <a:pPr lvl="1">
              <a:buFont typeface="Wingdings" pitchFamily="2" charset="2"/>
              <a:buChar char="ü"/>
            </a:pPr>
            <a:r>
              <a:rPr lang="en-US" sz="2000" i="1" dirty="0" smtClean="0"/>
              <a:t>Consumer protection and reduction of the administrative burden towards the </a:t>
            </a:r>
            <a:r>
              <a:rPr lang="en-US" sz="2000" i="1" dirty="0" smtClean="0"/>
              <a:t>business.</a:t>
            </a:r>
            <a:endParaRPr lang="sq-AL" sz="2000" i="1" dirty="0" smtClean="0"/>
          </a:p>
          <a:p>
            <a:endParaRPr lang="sq-AL"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2</a:t>
            </a:fld>
            <a:endParaRPr lang="en-US"/>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GB" sz="3200" b="1" dirty="0" smtClean="0"/>
              <a:t> VISION </a:t>
            </a:r>
            <a:endParaRPr lang="en-US" sz="3200" b="1" dirty="0" smtClean="0"/>
          </a:p>
        </p:txBody>
      </p:sp>
      <p:sp>
        <p:nvSpPr>
          <p:cNvPr id="13316" name="Rectangle 3"/>
          <p:cNvSpPr>
            <a:spLocks noGrp="1" noChangeArrowheads="1"/>
          </p:cNvSpPr>
          <p:nvPr>
            <p:ph sz="quarter" idx="1"/>
          </p:nvPr>
        </p:nvSpPr>
        <p:spPr>
          <a:xfrm>
            <a:off x="381000" y="1828800"/>
            <a:ext cx="8385048" cy="4038600"/>
          </a:xfrm>
        </p:spPr>
        <p:txBody>
          <a:bodyPr/>
          <a:lstStyle/>
          <a:p>
            <a:pPr marL="514350" indent="-514350" algn="just">
              <a:buFont typeface="Wingdings" pitchFamily="2" charset="2"/>
              <a:buChar char="ü"/>
            </a:pPr>
            <a:r>
              <a:rPr lang="en-US" sz="2000" dirty="0" smtClean="0"/>
              <a:t>Online, transparent inspections, aiming to constantly reduce the harmful administrative burden on businesses </a:t>
            </a:r>
            <a:r>
              <a:rPr lang="en-US" sz="2000" dirty="0" smtClean="0"/>
              <a:t>and reduce </a:t>
            </a:r>
            <a:r>
              <a:rPr lang="en-US" sz="2000" dirty="0" smtClean="0"/>
              <a:t>the abusiveness of the inspection procedures. </a:t>
            </a:r>
            <a:endParaRPr lang="en-US" sz="2000" dirty="0" smtClean="0"/>
          </a:p>
          <a:p>
            <a:pPr marL="514350" indent="-514350" algn="just">
              <a:buNone/>
            </a:pPr>
            <a:endParaRPr lang="en-US" sz="2000" dirty="0" smtClean="0"/>
          </a:p>
          <a:p>
            <a:pPr marL="514350" indent="-514350" algn="just">
              <a:buFont typeface="Wingdings" pitchFamily="2" charset="2"/>
              <a:buChar char="ü"/>
            </a:pPr>
            <a:r>
              <a:rPr lang="en-US" sz="2000" b="1" dirty="0" smtClean="0"/>
              <a:t>This vision will be achieved through: </a:t>
            </a:r>
          </a:p>
          <a:p>
            <a:pPr marL="514350" indent="-514350" algn="just">
              <a:buFont typeface="Wingdings" pitchFamily="2" charset="2"/>
              <a:buChar char="ü"/>
            </a:pPr>
            <a:r>
              <a:rPr lang="en-US" sz="2000" i="1" dirty="0" smtClean="0"/>
              <a:t>An increased coordination and cooperation between </a:t>
            </a:r>
            <a:r>
              <a:rPr lang="en-US" sz="2000" i="1" dirty="0" smtClean="0"/>
              <a:t>the Central Inspectorate and the Education Inspectorate in Albania. </a:t>
            </a:r>
            <a:endParaRPr lang="en-US" sz="2000" i="1" dirty="0" smtClean="0"/>
          </a:p>
          <a:p>
            <a:pPr marL="514350" indent="-514350" algn="just">
              <a:buFont typeface="Wingdings" pitchFamily="2" charset="2"/>
              <a:buChar char="ü"/>
            </a:pPr>
            <a:r>
              <a:rPr lang="en-US" sz="2000" i="1" dirty="0" smtClean="0"/>
              <a:t>Approximation of departments </a:t>
            </a:r>
            <a:r>
              <a:rPr lang="en-US" sz="2000" i="1" dirty="0" smtClean="0"/>
              <a:t>l</a:t>
            </a:r>
            <a:r>
              <a:rPr lang="en-US" sz="2000" i="1" dirty="0" smtClean="0"/>
              <a:t>egislation </a:t>
            </a:r>
            <a:r>
              <a:rPr lang="en-US" sz="2000" i="1" dirty="0" smtClean="0"/>
              <a:t>with the international </a:t>
            </a:r>
            <a:r>
              <a:rPr lang="en-US" sz="2000" i="1" dirty="0" smtClean="0"/>
              <a:t>standards. </a:t>
            </a:r>
            <a:endParaRPr lang="en-US" sz="2000" i="1" dirty="0" smtClean="0"/>
          </a:p>
          <a:p>
            <a:pPr marL="514350" indent="-514350" algn="just">
              <a:buFont typeface="Wingdings" pitchFamily="2" charset="2"/>
              <a:buChar char="ü"/>
            </a:pPr>
            <a:r>
              <a:rPr lang="en-US" sz="2000" i="1" dirty="0" smtClean="0"/>
              <a:t>The unification process of inspection </a:t>
            </a:r>
            <a:r>
              <a:rPr lang="en-US" sz="2000" i="1" dirty="0" smtClean="0"/>
              <a:t>activity.</a:t>
            </a:r>
            <a:endParaRPr lang="en-US" sz="2000" i="1" dirty="0" smtClean="0"/>
          </a:p>
          <a:p>
            <a:pPr marL="514350" indent="-514350" algn="just">
              <a:buFont typeface="Wingdings" pitchFamily="2" charset="2"/>
              <a:buChar char="ü"/>
            </a:pPr>
            <a:r>
              <a:rPr lang="en-US" sz="2000" i="1" dirty="0" smtClean="0"/>
              <a:t>The </a:t>
            </a:r>
            <a:r>
              <a:rPr lang="en-US" sz="2000" i="1" dirty="0" smtClean="0"/>
              <a:t>use of "e-inspection“- portal  by </a:t>
            </a:r>
            <a:r>
              <a:rPr lang="en-US" sz="2000" i="1" dirty="0" smtClean="0"/>
              <a:t>the Education Inspectorate</a:t>
            </a:r>
            <a:endParaRPr lang="en-US" sz="2000" i="1" dirty="0" smtClean="0"/>
          </a:p>
          <a:p>
            <a:pPr marL="514350" indent="-514350" algn="just">
              <a:buFont typeface="Wingdings" pitchFamily="2" charset="2"/>
              <a:buChar char="ü"/>
            </a:pPr>
            <a:r>
              <a:rPr lang="en-US" sz="2000" i="1" dirty="0" smtClean="0"/>
              <a:t>Inspections based on risk assessment and </a:t>
            </a:r>
            <a:r>
              <a:rPr lang="en-US" sz="2000" i="1" dirty="0" smtClean="0"/>
              <a:t>analysis.</a:t>
            </a:r>
            <a:endParaRPr lang="en-US" sz="2000" i="1" dirty="0" smtClean="0"/>
          </a:p>
          <a:p>
            <a:pPr marL="514350" indent="-514350" algn="just">
              <a:buFont typeface="Wingdings" pitchFamily="2" charset="2"/>
              <a:buChar char="ü"/>
            </a:pPr>
            <a:r>
              <a:rPr lang="en-US" sz="2000" i="1" dirty="0" smtClean="0"/>
              <a:t>Human resources </a:t>
            </a:r>
            <a:r>
              <a:rPr lang="en-US" sz="2000" i="1" dirty="0" smtClean="0"/>
              <a:t>training. </a:t>
            </a:r>
            <a:endParaRPr lang="sq-AL" sz="2000" i="1" dirty="0" smtClean="0"/>
          </a:p>
          <a:p>
            <a:pPr marL="514350" lvl="0" indent="-514350" algn="just">
              <a:buNone/>
            </a:pPr>
            <a:endParaRPr lang="sq-AL" sz="2000" dirty="0" smtClean="0"/>
          </a:p>
          <a:p>
            <a:pPr marL="514350" lvl="0" indent="-514350" algn="just">
              <a:buFont typeface="Wingdings" pitchFamily="2" charset="2"/>
              <a:buChar char="ü"/>
            </a:pPr>
            <a:endParaRPr lang="sq-AL" sz="2000" dirty="0" smtClean="0"/>
          </a:p>
          <a:p>
            <a:endParaRPr lang="sq-AL" sz="2000" dirty="0" smtClean="0"/>
          </a:p>
        </p:txBody>
      </p:sp>
      <p:sp>
        <p:nvSpPr>
          <p:cNvPr id="5"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eaLnBrk="1" hangingPunct="1">
              <a:defRPr/>
            </a:pPr>
            <a:fld id="{879893B7-A838-4EFA-8575-BA0A835776B0}" type="slidenum">
              <a:rPr lang="en-US" sz="1400" b="1">
                <a:solidFill>
                  <a:srgbClr val="FFFFFF"/>
                </a:solidFill>
              </a:rPr>
              <a:pPr algn="ctr" eaLnBrk="1" hangingPunct="1">
                <a:defRPr/>
              </a:pPr>
              <a:t>3</a:t>
            </a:fld>
            <a:endParaRPr lang="en-US" sz="1400" b="1">
              <a:solidFill>
                <a:srgbClr val="FFFFFF"/>
              </a:solidFill>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3</a:t>
            </a:fld>
            <a:endParaRPr lang="en-US"/>
          </a:p>
        </p:txBody>
      </p:sp>
    </p:spTree>
    <p:extLst>
      <p:ext uri="{BB962C8B-B14F-4D97-AF65-F5344CB8AC3E}">
        <p14:creationId xmlns="" xmlns:p14="http://schemas.microsoft.com/office/powerpoint/2010/main" val="1867272533"/>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
            </a:r>
            <a:br>
              <a:rPr lang="en-US" sz="3200" b="1" dirty="0" smtClean="0"/>
            </a:br>
            <a:r>
              <a:rPr lang="en-US" sz="3200" b="1" dirty="0" smtClean="0"/>
              <a:t>P</a:t>
            </a:r>
            <a:r>
              <a:rPr lang="en-US" sz="3200" b="1" dirty="0" smtClean="0"/>
              <a:t>urpose </a:t>
            </a:r>
            <a:r>
              <a:rPr lang="en-US" sz="3200" b="1" dirty="0" smtClean="0"/>
              <a:t>of </a:t>
            </a:r>
            <a:r>
              <a:rPr lang="en-US" sz="3200" b="1" dirty="0" smtClean="0"/>
              <a:t>policies</a:t>
            </a:r>
            <a:endParaRPr lang="sq-AL" sz="3200" b="1" dirty="0"/>
          </a:p>
        </p:txBody>
      </p:sp>
      <p:sp>
        <p:nvSpPr>
          <p:cNvPr id="3" name="Content Placeholder 2"/>
          <p:cNvSpPr>
            <a:spLocks noGrp="1"/>
          </p:cNvSpPr>
          <p:nvPr>
            <p:ph sz="quarter" idx="1"/>
          </p:nvPr>
        </p:nvSpPr>
        <p:spPr>
          <a:xfrm>
            <a:off x="457200" y="1600200"/>
            <a:ext cx="8153400" cy="2590800"/>
          </a:xfrm>
        </p:spPr>
        <p:txBody>
          <a:bodyPr/>
          <a:lstStyle/>
          <a:p>
            <a:pPr algn="just"/>
            <a:endParaRPr lang="en-US" sz="3200" i="1" dirty="0" smtClean="0"/>
          </a:p>
          <a:p>
            <a:pPr algn="just"/>
            <a:r>
              <a:rPr lang="en-US" sz="3200" dirty="0" smtClean="0"/>
              <a:t>T</a:t>
            </a:r>
            <a:r>
              <a:rPr lang="en-US" sz="3200" dirty="0" smtClean="0"/>
              <a:t>o </a:t>
            </a:r>
            <a:r>
              <a:rPr lang="en-US" sz="3200" dirty="0" smtClean="0"/>
              <a:t>provide harmonization of a legal and unified </a:t>
            </a:r>
            <a:r>
              <a:rPr lang="en-US" sz="3200" dirty="0" smtClean="0"/>
              <a:t>framework of </a:t>
            </a:r>
            <a:r>
              <a:rPr lang="en-US" sz="3200" dirty="0" smtClean="0"/>
              <a:t>inspection, technological innovation, strengthening of inspectors integrity, in order to offer transparency, public protection, security and support for the institutions.</a:t>
            </a:r>
            <a:endParaRPr lang="sq-AL" sz="3200" i="1" dirty="0" smtClean="0"/>
          </a:p>
          <a:p>
            <a:pPr algn="just">
              <a:buNone/>
            </a:pPr>
            <a:endParaRPr lang="sq-AL" sz="32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4</a:t>
            </a:fld>
            <a:endParaRPr lang="en-US"/>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Policies to be followed : </a:t>
            </a:r>
            <a:endParaRPr lang="sq-AL" sz="3200" b="1" dirty="0"/>
          </a:p>
        </p:txBody>
      </p:sp>
      <p:sp>
        <p:nvSpPr>
          <p:cNvPr id="3" name="Content Placeholder 2"/>
          <p:cNvSpPr>
            <a:spLocks noGrp="1"/>
          </p:cNvSpPr>
          <p:nvPr>
            <p:ph sz="quarter" idx="1"/>
          </p:nvPr>
        </p:nvSpPr>
        <p:spPr>
          <a:xfrm>
            <a:off x="609600" y="1905000"/>
            <a:ext cx="8153400" cy="2514600"/>
          </a:xfrm>
        </p:spPr>
        <p:txBody>
          <a:bodyPr/>
          <a:lstStyle/>
          <a:p>
            <a:pPr>
              <a:buFont typeface="Wingdings" pitchFamily="2" charset="2"/>
              <a:buChar char="ü"/>
            </a:pPr>
            <a:r>
              <a:rPr lang="en-US" sz="2400" dirty="0" smtClean="0"/>
              <a:t>Inspections based on the risk </a:t>
            </a:r>
            <a:r>
              <a:rPr lang="en-US" sz="2400" dirty="0" smtClean="0"/>
              <a:t>analysis.</a:t>
            </a:r>
            <a:endParaRPr lang="en-US" sz="2400" dirty="0" smtClean="0"/>
          </a:p>
          <a:p>
            <a:pPr>
              <a:buFont typeface="Wingdings" pitchFamily="2" charset="2"/>
              <a:buChar char="ü"/>
            </a:pPr>
            <a:r>
              <a:rPr lang="en-US" sz="2400" dirty="0" smtClean="0"/>
              <a:t>Planned </a:t>
            </a:r>
            <a:r>
              <a:rPr lang="en-US" sz="2400" dirty="0" smtClean="0"/>
              <a:t>inspections.</a:t>
            </a:r>
            <a:endParaRPr lang="en-US" sz="2400" dirty="0" smtClean="0"/>
          </a:p>
          <a:p>
            <a:pPr>
              <a:buFont typeface="Wingdings" pitchFamily="2" charset="2"/>
              <a:buChar char="ü"/>
            </a:pPr>
            <a:r>
              <a:rPr lang="en-US" sz="2400" dirty="0" smtClean="0"/>
              <a:t>Coordinated </a:t>
            </a:r>
            <a:r>
              <a:rPr lang="en-US" sz="2400" dirty="0" smtClean="0"/>
              <a:t>inspections. </a:t>
            </a:r>
            <a:endParaRPr lang="en-US" sz="2400" dirty="0" smtClean="0"/>
          </a:p>
          <a:p>
            <a:pPr>
              <a:buFont typeface="Wingdings" pitchFamily="2" charset="2"/>
              <a:buChar char="ü"/>
            </a:pPr>
            <a:r>
              <a:rPr lang="en-US" sz="2400" dirty="0" smtClean="0"/>
              <a:t>E-inspection. </a:t>
            </a:r>
            <a:endParaRPr lang="en-US" sz="2400" dirty="0" smtClean="0"/>
          </a:p>
          <a:p>
            <a:pPr>
              <a:buFont typeface="Wingdings" pitchFamily="2" charset="2"/>
              <a:buChar char="ü"/>
            </a:pPr>
            <a:r>
              <a:rPr lang="en-US" sz="2400" dirty="0" smtClean="0"/>
              <a:t>Supervision of law enforcement during the inspections and department </a:t>
            </a:r>
            <a:r>
              <a:rPr lang="en-US" sz="2400" dirty="0" smtClean="0"/>
              <a:t>laws. </a:t>
            </a:r>
            <a:endParaRPr lang="en-US" sz="2400" dirty="0" smtClean="0"/>
          </a:p>
          <a:p>
            <a:pPr>
              <a:buFont typeface="Wingdings" pitchFamily="2" charset="2"/>
              <a:buChar char="ü"/>
            </a:pPr>
            <a:r>
              <a:rPr lang="en-US" sz="2400" dirty="0" smtClean="0"/>
              <a:t>Informing the public and the businesses about new </a:t>
            </a:r>
            <a:r>
              <a:rPr lang="en-US" sz="2400" dirty="0" smtClean="0"/>
              <a:t>approaches.</a:t>
            </a:r>
            <a:endParaRPr lang="sq-AL" sz="2400" dirty="0" smtClean="0"/>
          </a:p>
          <a:p>
            <a:endParaRPr lang="sq-AL" sz="24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5</a:t>
            </a:fld>
            <a:endParaRPr lang="en-US"/>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sz="quarter" idx="1"/>
          </p:nvPr>
        </p:nvSpPr>
        <p:spPr>
          <a:xfrm>
            <a:off x="609600" y="1752600"/>
            <a:ext cx="8153400" cy="4495800"/>
          </a:xfrm>
        </p:spPr>
        <p:txBody>
          <a:bodyPr/>
          <a:lstStyle/>
          <a:p>
            <a:pPr marL="471488" lvl="1" indent="0">
              <a:buNone/>
            </a:pPr>
            <a:r>
              <a:rPr lang="en-US" sz="2800" b="1" dirty="0" smtClean="0"/>
              <a:t>Overall objectives:</a:t>
            </a:r>
          </a:p>
          <a:p>
            <a:pPr marL="814388" lvl="1" indent="-342900">
              <a:buNone/>
            </a:pPr>
            <a:endParaRPr lang="en-US" sz="1400" dirty="0" smtClean="0"/>
          </a:p>
          <a:p>
            <a:pPr marL="814388" lvl="1" indent="-342900"/>
            <a:r>
              <a:rPr lang="en-US" sz="2000" dirty="0" smtClean="0"/>
              <a:t>Elimination of unnecessary administrative burden and costs in order to achieve law enforcement on business </a:t>
            </a:r>
            <a:r>
              <a:rPr lang="en-US" sz="2000" dirty="0" smtClean="0"/>
              <a:t>activity.</a:t>
            </a:r>
            <a:endParaRPr lang="en-US" sz="2000" dirty="0" smtClean="0"/>
          </a:p>
          <a:p>
            <a:pPr marL="814388" lvl="1" indent="-342900"/>
            <a:r>
              <a:rPr lang="en-US" sz="2000" dirty="0" smtClean="0"/>
              <a:t>Commitment to reduce the phenomenon of informal economy and fight against corruption.</a:t>
            </a:r>
          </a:p>
          <a:p>
            <a:pPr marL="814388" lvl="1" indent="-342900"/>
            <a:r>
              <a:rPr lang="en-US" sz="2000" dirty="0" smtClean="0"/>
              <a:t>Digitization of inspections through the use of an unified "e-inspection" </a:t>
            </a:r>
            <a:r>
              <a:rPr lang="en-US" sz="2000" dirty="0" smtClean="0"/>
              <a:t>portal.</a:t>
            </a:r>
            <a:endParaRPr lang="en-US" sz="2000" dirty="0" smtClean="0"/>
          </a:p>
          <a:p>
            <a:pPr marL="814388" lvl="1" indent="-342900"/>
            <a:r>
              <a:rPr lang="en-US" sz="2000" dirty="0" smtClean="0"/>
              <a:t>Traceable and transparent </a:t>
            </a:r>
            <a:r>
              <a:rPr lang="en-US" sz="2000" dirty="0" smtClean="0"/>
              <a:t>inspections.</a:t>
            </a:r>
            <a:endParaRPr lang="sq-AL" sz="2000" dirty="0" smtClean="0"/>
          </a:p>
          <a:p>
            <a:pPr marL="0" indent="0">
              <a:buNone/>
            </a:pPr>
            <a:r>
              <a:rPr lang="sq-AL" sz="3200" dirty="0" smtClean="0"/>
              <a:t/>
            </a:r>
            <a:br>
              <a:rPr lang="sq-AL" sz="3200" dirty="0" smtClean="0"/>
            </a:br>
            <a:endParaRPr lang="sq-AL" sz="4400" dirty="0" smtClean="0"/>
          </a:p>
          <a:p>
            <a:pPr marL="814388" lvl="1" indent="-342900"/>
            <a:endParaRPr lang="sq-AL" sz="2000" dirty="0" smtClean="0"/>
          </a:p>
          <a:p>
            <a:pPr marL="471488" lvl="1" indent="0">
              <a:buNone/>
            </a:pPr>
            <a:endParaRPr lang="sq-AL" sz="2000" dirty="0" smtClean="0"/>
          </a:p>
          <a:p>
            <a:pPr marL="966788" lvl="1" indent="-495300"/>
            <a:endParaRPr lang="sq-AL" sz="2000" dirty="0" smtClean="0"/>
          </a:p>
          <a:p>
            <a:pPr marL="471488" lvl="1" indent="0">
              <a:buNone/>
            </a:pPr>
            <a:endParaRPr lang="sq-AL" sz="2000" dirty="0" smtClean="0"/>
          </a:p>
        </p:txBody>
      </p:sp>
      <p:sp>
        <p:nvSpPr>
          <p:cNvPr id="9" name="Rectangle 2"/>
          <p:cNvSpPr txBox="1">
            <a:spLocks noChangeArrowheads="1"/>
          </p:cNvSpPr>
          <p:nvPr/>
        </p:nvSpPr>
        <p:spPr bwMode="auto">
          <a:xfrm>
            <a:off x="609600" y="457200"/>
            <a:ext cx="81534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eaLnBrk="1" hangingPunct="1"/>
            <a:endParaRPr lang="en-US" sz="3200" b="1" dirty="0" smtClean="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6</a:t>
            </a:fld>
            <a:endParaRPr lang="en-US"/>
          </a:p>
        </p:txBody>
      </p:sp>
    </p:spTree>
    <p:extLst>
      <p:ext uri="{BB962C8B-B14F-4D97-AF65-F5344CB8AC3E}">
        <p14:creationId xmlns="" xmlns:p14="http://schemas.microsoft.com/office/powerpoint/2010/main" val="2763544575"/>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400" dirty="0" smtClean="0">
                <a:solidFill>
                  <a:prstClr val="black"/>
                </a:solidFill>
              </a:rPr>
              <a:t/>
            </a:r>
            <a:br>
              <a:rPr lang="en-US" sz="2400" dirty="0" smtClean="0">
                <a:solidFill>
                  <a:prstClr val="black"/>
                </a:solidFill>
              </a:rPr>
            </a:br>
            <a:r>
              <a:rPr lang="en-US" sz="2400" dirty="0" smtClean="0">
                <a:solidFill>
                  <a:prstClr val="black"/>
                </a:solidFill>
              </a:rPr>
              <a:t/>
            </a:r>
            <a:br>
              <a:rPr lang="en-US" sz="2400" dirty="0" smtClean="0">
                <a:solidFill>
                  <a:prstClr val="black"/>
                </a:solidFill>
              </a:rPr>
            </a:br>
            <a:r>
              <a:rPr lang="en-US" sz="2400" dirty="0" smtClean="0">
                <a:solidFill>
                  <a:prstClr val="black"/>
                </a:solidFill>
              </a:rPr>
              <a:t/>
            </a:r>
            <a:br>
              <a:rPr lang="en-US" sz="2400" dirty="0" smtClean="0">
                <a:solidFill>
                  <a:prstClr val="black"/>
                </a:solidFill>
              </a:rPr>
            </a:br>
            <a:r>
              <a:rPr lang="en-US" sz="2400" dirty="0" smtClean="0">
                <a:solidFill>
                  <a:prstClr val="black"/>
                </a:solidFill>
              </a:rPr>
              <a:t/>
            </a:r>
            <a:br>
              <a:rPr lang="en-US" sz="2400" dirty="0" smtClean="0">
                <a:solidFill>
                  <a:prstClr val="black"/>
                </a:solidFill>
              </a:rPr>
            </a:br>
            <a:endParaRPr lang="sq-AL" dirty="0"/>
          </a:p>
        </p:txBody>
      </p:sp>
      <p:sp>
        <p:nvSpPr>
          <p:cNvPr id="3" name="Content Placeholder 2"/>
          <p:cNvSpPr>
            <a:spLocks noGrp="1"/>
          </p:cNvSpPr>
          <p:nvPr>
            <p:ph sz="quarter" idx="1"/>
          </p:nvPr>
        </p:nvSpPr>
        <p:spPr>
          <a:xfrm>
            <a:off x="457200" y="1600200"/>
            <a:ext cx="8308848" cy="4495800"/>
          </a:xfrm>
        </p:spPr>
        <p:txBody>
          <a:bodyPr/>
          <a:lstStyle/>
          <a:p>
            <a:pPr marL="814388" lvl="1" indent="-342900">
              <a:buClr>
                <a:srgbClr val="B2A2C7"/>
              </a:buClr>
              <a:buNone/>
            </a:pPr>
            <a:r>
              <a:rPr lang="en-US" sz="2400" b="1" dirty="0" smtClean="0">
                <a:solidFill>
                  <a:prstClr val="black"/>
                </a:solidFill>
              </a:rPr>
              <a:t>Operational objectives</a:t>
            </a:r>
            <a:r>
              <a:rPr lang="en-US" sz="2400" b="1" dirty="0" smtClean="0">
                <a:solidFill>
                  <a:prstClr val="black"/>
                </a:solidFill>
              </a:rPr>
              <a:t>:</a:t>
            </a:r>
          </a:p>
          <a:p>
            <a:pPr marL="814388" lvl="1" indent="-342900">
              <a:buClr>
                <a:srgbClr val="B2A2C7"/>
              </a:buClr>
              <a:buNone/>
            </a:pPr>
            <a:endParaRPr lang="en-US" sz="2400" b="1" dirty="0" smtClean="0">
              <a:solidFill>
                <a:prstClr val="black"/>
              </a:solidFill>
            </a:endParaRPr>
          </a:p>
          <a:p>
            <a:pPr marL="814388" lvl="1" indent="-342900">
              <a:buClr>
                <a:srgbClr val="B2A2C7"/>
              </a:buClr>
            </a:pPr>
            <a:r>
              <a:rPr lang="en-US" sz="2000" dirty="0" smtClean="0">
                <a:solidFill>
                  <a:prstClr val="black"/>
                </a:solidFill>
              </a:rPr>
              <a:t>To ensure that risk assessment will be the base of all inspections’ platforms. </a:t>
            </a:r>
          </a:p>
          <a:p>
            <a:pPr marL="814388" lvl="1" indent="-342900">
              <a:buClr>
                <a:srgbClr val="B2A2C7"/>
              </a:buClr>
            </a:pPr>
            <a:r>
              <a:rPr lang="en-US" sz="2000" dirty="0" smtClean="0">
                <a:solidFill>
                  <a:prstClr val="black"/>
                </a:solidFill>
              </a:rPr>
              <a:t>To change the  inspections approach, by avoiding sanctions and providing advice in order to prevent them. </a:t>
            </a:r>
          </a:p>
          <a:p>
            <a:pPr marL="814388" lvl="1" indent="-342900">
              <a:buClr>
                <a:srgbClr val="B2A2C7"/>
              </a:buClr>
            </a:pPr>
            <a:r>
              <a:rPr lang="en-US" sz="2000" dirty="0" smtClean="0">
                <a:solidFill>
                  <a:prstClr val="black"/>
                </a:solidFill>
              </a:rPr>
              <a:t>To unify and standardize the inspection procedures and </a:t>
            </a:r>
            <a:r>
              <a:rPr lang="en-US" sz="2000" dirty="0" smtClean="0">
                <a:solidFill>
                  <a:prstClr val="black"/>
                </a:solidFill>
              </a:rPr>
              <a:t>documentation.</a:t>
            </a:r>
            <a:endParaRPr lang="en-US" sz="2000" dirty="0" smtClean="0">
              <a:solidFill>
                <a:prstClr val="black"/>
              </a:solidFill>
            </a:endParaRPr>
          </a:p>
          <a:p>
            <a:pPr marL="814388" lvl="1" indent="-342900">
              <a:buClr>
                <a:srgbClr val="B2A2C7"/>
              </a:buClr>
            </a:pPr>
            <a:r>
              <a:rPr lang="en-US" sz="2000" dirty="0" smtClean="0">
                <a:solidFill>
                  <a:prstClr val="black"/>
                </a:solidFill>
              </a:rPr>
              <a:t>To establish accountability mechanisms concerning the performance of inspectors and the inspection process. </a:t>
            </a:r>
            <a:endParaRPr lang="sq-AL" sz="2000" dirty="0">
              <a:solidFill>
                <a:prstClr val="black"/>
              </a:solidFill>
            </a:endParaRPr>
          </a:p>
          <a:p>
            <a:endParaRPr lang="sq-AL" sz="16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7</a:t>
            </a:fld>
            <a:endParaRPr lang="en-US"/>
          </a:p>
        </p:txBody>
      </p:sp>
    </p:spTree>
    <p:extLst>
      <p:ext uri="{BB962C8B-B14F-4D97-AF65-F5344CB8AC3E}">
        <p14:creationId xmlns="" xmlns:p14="http://schemas.microsoft.com/office/powerpoint/2010/main" val="2182817745"/>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80248" cy="838200"/>
          </a:xfrm>
        </p:spPr>
        <p:txBody>
          <a:bodyPr/>
          <a:lstStyle/>
          <a:p>
            <a:pPr algn="ctr"/>
            <a:r>
              <a:rPr lang="en-GB" sz="3200" b="1" dirty="0" smtClean="0"/>
              <a:t/>
            </a:r>
            <a:br>
              <a:rPr lang="en-GB" sz="3200" b="1" dirty="0" smtClean="0"/>
            </a:br>
            <a:r>
              <a:rPr lang="en-GB" sz="3200" dirty="0" smtClean="0">
                <a:latin typeface="Tw Cen MT Condensed Extra Bold" pitchFamily="34" charset="0"/>
              </a:rPr>
              <a:t>The </a:t>
            </a:r>
            <a:r>
              <a:rPr lang="en-GB" sz="3200" dirty="0" smtClean="0">
                <a:latin typeface="Tw Cen MT Condensed Extra Bold" pitchFamily="34" charset="0"/>
              </a:rPr>
              <a:t>Central Inspectorate </a:t>
            </a:r>
            <a:r>
              <a:rPr lang="en-GB" sz="3200" dirty="0" smtClean="0">
                <a:latin typeface="Tw Cen MT Condensed Extra Bold" pitchFamily="34" charset="0"/>
              </a:rPr>
              <a:t>as a leader institution </a:t>
            </a:r>
            <a:r>
              <a:rPr lang="en-GB" sz="3200" dirty="0" smtClean="0">
                <a:latin typeface="Tw Cen MT Condensed Extra Bold" pitchFamily="34" charset="0"/>
              </a:rPr>
              <a:t/>
            </a:r>
            <a:br>
              <a:rPr lang="en-GB" sz="3200" dirty="0" smtClean="0">
                <a:latin typeface="Tw Cen MT Condensed Extra Bold" pitchFamily="34" charset="0"/>
              </a:rPr>
            </a:br>
            <a:r>
              <a:rPr lang="en-GB" sz="3200" dirty="0" smtClean="0">
                <a:latin typeface="Tw Cen MT Condensed Extra Bold" pitchFamily="34" charset="0"/>
              </a:rPr>
              <a:t>in </a:t>
            </a:r>
            <a:r>
              <a:rPr lang="en-GB" sz="3200" dirty="0" smtClean="0">
                <a:latin typeface="Tw Cen MT Condensed Extra Bold" pitchFamily="34" charset="0"/>
              </a:rPr>
              <a:t>the inspection field: </a:t>
            </a:r>
            <a:r>
              <a:rPr lang="en-GB" sz="3200" b="1" dirty="0" smtClean="0"/>
              <a:t/>
            </a:r>
            <a:br>
              <a:rPr lang="en-GB" sz="3200" b="1" dirty="0" smtClean="0"/>
            </a:br>
            <a:endParaRPr lang="en-GB" sz="3200" dirty="0"/>
          </a:p>
        </p:txBody>
      </p:sp>
      <p:sp>
        <p:nvSpPr>
          <p:cNvPr id="3" name="Content Placeholder 2"/>
          <p:cNvSpPr>
            <a:spLocks noGrp="1"/>
          </p:cNvSpPr>
          <p:nvPr>
            <p:ph sz="quarter" idx="1"/>
          </p:nvPr>
        </p:nvSpPr>
        <p:spPr>
          <a:xfrm>
            <a:off x="612648" y="1981200"/>
            <a:ext cx="8153400" cy="2895600"/>
          </a:xfrm>
        </p:spPr>
        <p:txBody>
          <a:bodyPr/>
          <a:lstStyle/>
          <a:p>
            <a:pPr algn="just">
              <a:buFont typeface="Wingdings" pitchFamily="2" charset="2"/>
              <a:buChar char="Ø"/>
            </a:pPr>
            <a:r>
              <a:rPr lang="en-US" sz="2000" dirty="0" smtClean="0"/>
              <a:t>Coordinates and supports the activities of state inspectors, other inspection teams as well as the local </a:t>
            </a:r>
            <a:r>
              <a:rPr lang="en-US" sz="2000" dirty="0" smtClean="0"/>
              <a:t>inspectorates.</a:t>
            </a:r>
            <a:endParaRPr lang="en-US" sz="2000" dirty="0" smtClean="0"/>
          </a:p>
          <a:p>
            <a:pPr algn="just">
              <a:buFont typeface="Wingdings" pitchFamily="2" charset="2"/>
              <a:buChar char="Ø"/>
            </a:pPr>
            <a:r>
              <a:rPr lang="en-US" sz="2000" dirty="0" smtClean="0"/>
              <a:t>Provides advice upon any legislation actions and policies in order to harmonize legislation in the field of inspection with the  EU orientations. </a:t>
            </a:r>
          </a:p>
          <a:p>
            <a:pPr algn="just">
              <a:buFont typeface="Wingdings" pitchFamily="2" charset="2"/>
              <a:buChar char="Ø"/>
            </a:pPr>
            <a:r>
              <a:rPr lang="en-US" sz="2000" dirty="0" smtClean="0"/>
              <a:t>Adopt rules upon methodology of the risk </a:t>
            </a:r>
            <a:r>
              <a:rPr lang="en-US" sz="2000" dirty="0" smtClean="0"/>
              <a:t>assessment.</a:t>
            </a:r>
            <a:endParaRPr lang="en-US" sz="2000" dirty="0" smtClean="0"/>
          </a:p>
          <a:p>
            <a:pPr algn="just">
              <a:buFont typeface="Wingdings" pitchFamily="2" charset="2"/>
              <a:buChar char="Ø"/>
            </a:pPr>
            <a:r>
              <a:rPr lang="en-US" sz="2000" dirty="0" smtClean="0"/>
              <a:t>Defines the inspections’ </a:t>
            </a:r>
            <a:r>
              <a:rPr lang="en-US" sz="2000" dirty="0" smtClean="0"/>
              <a:t>priorities.</a:t>
            </a:r>
            <a:endParaRPr lang="en-US" sz="2000" dirty="0" smtClean="0"/>
          </a:p>
          <a:p>
            <a:pPr algn="just">
              <a:buFont typeface="Wingdings" pitchFamily="2" charset="2"/>
              <a:buChar char="Ø"/>
            </a:pPr>
            <a:r>
              <a:rPr lang="en-US" sz="2000" dirty="0" smtClean="0"/>
              <a:t>Documents the inspection </a:t>
            </a:r>
            <a:r>
              <a:rPr lang="en-US" sz="2000" dirty="0" smtClean="0"/>
              <a:t>activities.</a:t>
            </a:r>
            <a:endParaRPr lang="en-US" sz="2000" dirty="0" smtClean="0"/>
          </a:p>
          <a:p>
            <a:pPr algn="just">
              <a:buFont typeface="Wingdings" pitchFamily="2" charset="2"/>
              <a:buChar char="Ø"/>
            </a:pPr>
            <a:r>
              <a:rPr lang="en-US" sz="2000" dirty="0" smtClean="0"/>
              <a:t>Supervises the implementation of laws and policies. </a:t>
            </a:r>
          </a:p>
          <a:p>
            <a:pPr algn="just">
              <a:buFont typeface="Wingdings" pitchFamily="2" charset="2"/>
              <a:buChar char="Ø"/>
            </a:pPr>
            <a:r>
              <a:rPr lang="en-US" sz="2000" dirty="0" smtClean="0"/>
              <a:t>Co-ordinates training and qualification </a:t>
            </a:r>
            <a:r>
              <a:rPr lang="en-US" sz="2000" dirty="0" smtClean="0"/>
              <a:t>activities </a:t>
            </a:r>
            <a:r>
              <a:rPr lang="en-US" sz="2000" dirty="0" smtClean="0"/>
              <a:t>of </a:t>
            </a:r>
            <a:r>
              <a:rPr lang="en-US" sz="2000" dirty="0" smtClean="0"/>
              <a:t>inspectors.</a:t>
            </a:r>
            <a:endParaRPr lang="en-US" sz="2000" dirty="0" smtClean="0"/>
          </a:p>
          <a:p>
            <a:pPr algn="just">
              <a:buFont typeface="Wingdings" pitchFamily="2" charset="2"/>
              <a:buChar char="Ø"/>
            </a:pPr>
            <a:endParaRPr lang="en-GB" sz="2000" dirty="0" smtClean="0"/>
          </a:p>
          <a:p>
            <a:endParaRPr lang="en-GB"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D33CF7E0-F399-4E0F-80A8-3F8E87F5F343}" type="slidenum">
              <a:rPr lang="en-US" smtClean="0"/>
              <a:pPr>
                <a:defRPr/>
              </a:pPr>
              <a:t>8</a:t>
            </a:fld>
            <a:endParaRPr lang="en-US"/>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smtClean="0">
                <a:cs typeface="Times New Roman" pitchFamily="18" charset="0"/>
              </a:rPr>
              <a:t>“E-inspection” Portal</a:t>
            </a:r>
            <a:r>
              <a:rPr lang="sq-AL" sz="3200" b="1" dirty="0" smtClean="0">
                <a:cs typeface="Times New Roman" pitchFamily="18" charset="0"/>
              </a:rPr>
              <a:t> </a:t>
            </a:r>
            <a:r>
              <a:rPr lang="en-US" sz="3200" b="1" dirty="0" smtClean="0">
                <a:cs typeface="Times New Roman" pitchFamily="18" charset="0"/>
              </a:rPr>
              <a:t> </a:t>
            </a:r>
            <a:endParaRPr lang="sq-AL" sz="3200" b="1" dirty="0"/>
          </a:p>
        </p:txBody>
      </p:sp>
      <p:sp>
        <p:nvSpPr>
          <p:cNvPr id="3" name="Content Placeholder 2"/>
          <p:cNvSpPr>
            <a:spLocks noGrp="1"/>
          </p:cNvSpPr>
          <p:nvPr>
            <p:ph idx="1"/>
          </p:nvPr>
        </p:nvSpPr>
        <p:spPr>
          <a:xfrm>
            <a:off x="628650" y="1510145"/>
            <a:ext cx="7905750" cy="5119255"/>
          </a:xfrm>
        </p:spPr>
        <p:txBody>
          <a:bodyPr>
            <a:noAutofit/>
          </a:bodyPr>
          <a:lstStyle/>
          <a:p>
            <a:pPr marL="571500" lvl="0" indent="-571500">
              <a:lnSpc>
                <a:spcPct val="100000"/>
              </a:lnSpc>
              <a:buNone/>
            </a:pPr>
            <a:r>
              <a:rPr lang="sq-AL" sz="1800" dirty="0" smtClean="0">
                <a:latin typeface="Times New Roman" pitchFamily="18" charset="0"/>
                <a:cs typeface="Times New Roman" pitchFamily="18" charset="0"/>
              </a:rPr>
              <a:t> </a:t>
            </a:r>
            <a:endParaRPr lang="en-US" sz="1800" dirty="0" smtClean="0"/>
          </a:p>
          <a:p>
            <a:pPr lvl="0">
              <a:buNone/>
            </a:pPr>
            <a:r>
              <a:rPr lang="en-US" sz="1800" dirty="0" smtClean="0"/>
              <a:t>The portal consists of 9 </a:t>
            </a:r>
            <a:r>
              <a:rPr lang="en-US" sz="1800" dirty="0" smtClean="0"/>
              <a:t>components/modules </a:t>
            </a:r>
            <a:r>
              <a:rPr lang="en-US" sz="1800" dirty="0" smtClean="0"/>
              <a:t>that  help to manage all stages of an inspection process:</a:t>
            </a:r>
          </a:p>
          <a:p>
            <a:pPr lvl="0"/>
            <a:r>
              <a:rPr lang="en-US" sz="1800" dirty="0" smtClean="0"/>
              <a:t>W</a:t>
            </a:r>
            <a:r>
              <a:rPr lang="en-US" sz="1800" dirty="0" smtClean="0"/>
              <a:t>ebsite</a:t>
            </a:r>
            <a:r>
              <a:rPr lang="en-US" sz="1800" dirty="0" smtClean="0"/>
              <a:t>:  </a:t>
            </a:r>
            <a:r>
              <a:rPr lang="en-US" sz="1800" b="1" dirty="0" smtClean="0"/>
              <a:t>e-Inspektimi.gov.al</a:t>
            </a:r>
          </a:p>
          <a:p>
            <a:pPr lvl="0"/>
            <a:r>
              <a:rPr lang="en-US" sz="1800" dirty="0" smtClean="0"/>
              <a:t>Data Module of </a:t>
            </a:r>
            <a:r>
              <a:rPr lang="en-US" sz="1800" dirty="0" smtClean="0"/>
              <a:t>inspectorates </a:t>
            </a:r>
            <a:r>
              <a:rPr lang="en-US" sz="1800" dirty="0" smtClean="0"/>
              <a:t>and </a:t>
            </a:r>
            <a:r>
              <a:rPr lang="en-US" sz="1800" dirty="0" smtClean="0"/>
              <a:t>inspectors.</a:t>
            </a:r>
            <a:endParaRPr lang="en-US" sz="1800" dirty="0" smtClean="0"/>
          </a:p>
          <a:p>
            <a:pPr lvl="0"/>
            <a:r>
              <a:rPr lang="en-US" sz="1800" dirty="0" smtClean="0"/>
              <a:t>M</a:t>
            </a:r>
            <a:r>
              <a:rPr lang="en-US" sz="1800" dirty="0" smtClean="0"/>
              <a:t>odule </a:t>
            </a:r>
            <a:r>
              <a:rPr lang="en-US" sz="1800" dirty="0" smtClean="0"/>
              <a:t>of </a:t>
            </a:r>
            <a:r>
              <a:rPr lang="en-US" sz="1800" dirty="0" smtClean="0"/>
              <a:t>institutions </a:t>
            </a:r>
            <a:r>
              <a:rPr lang="en-US" sz="1800" dirty="0" smtClean="0"/>
              <a:t>to be inspected </a:t>
            </a:r>
            <a:r>
              <a:rPr lang="en-US" sz="1800" dirty="0" smtClean="0"/>
              <a:t>and </a:t>
            </a:r>
            <a:r>
              <a:rPr lang="en-US" sz="1800" dirty="0" smtClean="0"/>
              <a:t>the purposes of the inspection. </a:t>
            </a:r>
          </a:p>
          <a:p>
            <a:pPr lvl="0"/>
            <a:r>
              <a:rPr lang="en-US" sz="1800" dirty="0" smtClean="0"/>
              <a:t>Risk assessment </a:t>
            </a:r>
            <a:r>
              <a:rPr lang="en-US" sz="1800" dirty="0" smtClean="0"/>
              <a:t>module.</a:t>
            </a:r>
            <a:endParaRPr lang="en-US" sz="1800" dirty="0" smtClean="0"/>
          </a:p>
          <a:p>
            <a:pPr lvl="0"/>
            <a:r>
              <a:rPr lang="en-US" sz="1800" dirty="0" smtClean="0"/>
              <a:t>Planning </a:t>
            </a:r>
            <a:r>
              <a:rPr lang="en-US" sz="1800" dirty="0" smtClean="0"/>
              <a:t>module. </a:t>
            </a:r>
            <a:endParaRPr lang="en-US" sz="1800" dirty="0" smtClean="0"/>
          </a:p>
          <a:p>
            <a:pPr lvl="0"/>
            <a:r>
              <a:rPr lang="en-US" sz="1800" dirty="0" smtClean="0"/>
              <a:t>Module for administering the </a:t>
            </a:r>
            <a:r>
              <a:rPr lang="en-US" sz="1800" dirty="0" smtClean="0"/>
              <a:t>inspection issues. </a:t>
            </a:r>
          </a:p>
          <a:p>
            <a:pPr lvl="0"/>
            <a:r>
              <a:rPr lang="en-US" sz="1800" dirty="0" smtClean="0"/>
              <a:t>Knowledge acquisition and learning </a:t>
            </a:r>
            <a:r>
              <a:rPr lang="en-US" sz="1800" dirty="0" smtClean="0"/>
              <a:t>module.</a:t>
            </a:r>
            <a:endParaRPr lang="en-US" sz="1800" dirty="0" smtClean="0"/>
          </a:p>
          <a:p>
            <a:pPr lvl="0"/>
            <a:r>
              <a:rPr lang="en-US" sz="1800" dirty="0" smtClean="0"/>
              <a:t>R</a:t>
            </a:r>
            <a:r>
              <a:rPr lang="en-US" sz="1800" dirty="0" smtClean="0"/>
              <a:t>eporting Module.</a:t>
            </a:r>
            <a:endParaRPr lang="en-US" sz="1800" dirty="0" smtClean="0"/>
          </a:p>
          <a:p>
            <a:pPr lvl="0"/>
            <a:r>
              <a:rPr lang="en-US" sz="1800" dirty="0" smtClean="0"/>
              <a:t>Interaction </a:t>
            </a:r>
            <a:r>
              <a:rPr lang="en-US" sz="1800" dirty="0" smtClean="0"/>
              <a:t>and communication </a:t>
            </a:r>
            <a:r>
              <a:rPr lang="en-US" sz="1800" dirty="0" smtClean="0"/>
              <a:t>module.</a:t>
            </a:r>
            <a:endParaRPr lang="sq-AL" sz="1800" dirty="0" smtClean="0"/>
          </a:p>
          <a:p>
            <a:pPr marL="571500" indent="-571500">
              <a:lnSpc>
                <a:spcPct val="100000"/>
              </a:lnSpc>
              <a:buFont typeface="+mj-lt"/>
              <a:buAutoNum type="romanLcPeriod"/>
            </a:pPr>
            <a:endParaRPr lang="sq-AL" sz="1800"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1F497D"/>
      </a:dk2>
      <a:lt2>
        <a:srgbClr val="EEECE1"/>
      </a:lt2>
      <a:accent1>
        <a:srgbClr val="B2A2C7"/>
      </a:accent1>
      <a:accent2>
        <a:srgbClr val="FEB2FF"/>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5174</TotalTime>
  <Words>1172</Words>
  <Application>Microsoft Office PowerPoint</Application>
  <PresentationFormat>On-screen Show (4:3)</PresentationFormat>
  <Paragraphs>143</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Slide 1</vt:lpstr>
      <vt:lpstr>Mission </vt:lpstr>
      <vt:lpstr> VISION </vt:lpstr>
      <vt:lpstr> Purpose of policies</vt:lpstr>
      <vt:lpstr>Policies to be followed : </vt:lpstr>
      <vt:lpstr>Slide 6</vt:lpstr>
      <vt:lpstr>    </vt:lpstr>
      <vt:lpstr> The Central Inspectorate as a leader institution  in the inspection field:  </vt:lpstr>
      <vt:lpstr>“E-inspection” Portal  </vt:lpstr>
      <vt:lpstr>E- inspection Portal </vt:lpstr>
      <vt:lpstr>Advantages:</vt:lpstr>
      <vt:lpstr>Evaluation process</vt:lpstr>
      <vt:lpstr>Challenges: </vt:lpstr>
      <vt:lpstr>Thank you for your attention!</vt:lpstr>
    </vt:vector>
  </TitlesOfParts>
  <Company>ShAPO cONSULATING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DoPA Inception report</dc:title>
  <dc:creator>Zhani Shapo</dc:creator>
  <cp:lastModifiedBy>dena</cp:lastModifiedBy>
  <cp:revision>503</cp:revision>
  <cp:lastPrinted>1601-01-01T00:00:00Z</cp:lastPrinted>
  <dcterms:created xsi:type="dcterms:W3CDTF">2006-09-16T14:46:52Z</dcterms:created>
  <dcterms:modified xsi:type="dcterms:W3CDTF">2016-12-08T11:43:37Z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TC010903001033</vt:lpwstr>
  </property>
</Properties>
</file>