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7" r:id="rId2"/>
    <p:sldId id="264" r:id="rId3"/>
    <p:sldId id="263" r:id="rId4"/>
    <p:sldId id="259" r:id="rId5"/>
    <p:sldId id="262" r:id="rId6"/>
    <p:sldId id="261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728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797D38-C44F-400B-9215-F6E70CF74F9D}" type="datetimeFigureOut">
              <a:rPr lang="cs-CZ" altLang="cs-CZ"/>
              <a:pPr/>
              <a:t>18.11.2013</a:t>
            </a:fld>
            <a:endParaRPr lang="cs-CZ" alt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04734A-254F-4986-B015-9FD40112D37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CA7812-8D4D-4178-8A7F-0BEA88F44D80}" type="slidenum">
              <a:rPr lang="cs-CZ" altLang="cs-CZ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EEC0DD-74EB-4D3F-855E-F40A62870C66}" type="datetime1">
              <a:rPr lang="cs-CZ" altLang="cs-CZ"/>
              <a:pPr/>
              <a:t>18.11.2013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D52E1-A46F-4D91-837B-F3C3761A2B2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0AF227-F570-42B5-9F95-C0DBB2A86D21}" type="datetime1">
              <a:rPr lang="cs-CZ" altLang="cs-CZ"/>
              <a:pPr/>
              <a:t>18.11.2013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A54C4-D207-4446-A43B-8554576486E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47394F-72DB-4658-8F87-B4955F40F06D}" type="datetime1">
              <a:rPr lang="cs-CZ" altLang="cs-CZ"/>
              <a:pPr/>
              <a:t>18.11.2013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BC80D-70A6-420B-B3C0-71C3BF200EF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32FE28-19A2-4E58-A47F-16CC76362C06}" type="datetime1">
              <a:rPr lang="cs-CZ" altLang="cs-CZ"/>
              <a:pPr/>
              <a:t>18.11.2013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FDDA6-DA0A-4728-A991-7DD7B32CC36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C68C54-89E4-43CB-A703-9C6E36C4DB36}" type="datetime1">
              <a:rPr lang="cs-CZ" altLang="cs-CZ"/>
              <a:pPr/>
              <a:t>18.11.2013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DF69C-7992-4B70-AE2D-937E313E951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3F16B3-4456-4210-BDB0-9399E5DF172A}" type="datetime1">
              <a:rPr lang="cs-CZ" altLang="cs-CZ"/>
              <a:pPr/>
              <a:t>18.11.2013</a:t>
            </a:fld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7C99E-ED80-49B5-95D8-F4C979C5E1F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E78B0F-7CAF-447D-8C80-86B63B70A677}" type="datetime1">
              <a:rPr lang="cs-CZ" altLang="cs-CZ"/>
              <a:pPr/>
              <a:t>18.11.2013</a:t>
            </a:fld>
            <a:endParaRPr lang="cs-CZ" alt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AC78D-D2B4-4A9E-9D58-8552119AA85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A868C-4DE8-4AE6-BEDD-E689D8530108}" type="datetime1">
              <a:rPr lang="cs-CZ" altLang="cs-CZ"/>
              <a:pPr/>
              <a:t>18.11.2013</a:t>
            </a:fld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12848-5326-42FA-A88D-5A673E2BE92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399097-1B3D-4699-9DF7-2DE5FAD1DD4D}" type="datetime1">
              <a:rPr lang="cs-CZ" altLang="cs-CZ"/>
              <a:pPr/>
              <a:t>18.11.2013</a:t>
            </a:fld>
            <a:endParaRPr lang="cs-CZ" alt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AFD4E-74F3-490B-A01A-642DBFD3245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8CE890-2885-45F1-B956-BA64CC87554D}" type="datetime1">
              <a:rPr lang="cs-CZ" altLang="cs-CZ"/>
              <a:pPr/>
              <a:t>18.11.2013</a:t>
            </a:fld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1B475-8550-425B-840F-087FA6EF136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4B3F60-71B0-4ECC-BD1E-E7E0AFFBC12F}" type="datetime1">
              <a:rPr lang="cs-CZ" altLang="cs-CZ"/>
              <a:pPr/>
              <a:t>18.11.2013</a:t>
            </a:fld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3836E-C667-4310-AC61-E1B254AF991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9FF0C2DC-CD4D-4F12-977A-DF9C042F70F4}" type="datetime1">
              <a:rPr lang="cs-CZ" altLang="cs-CZ"/>
              <a:pPr/>
              <a:t>18.11.2013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5340AA8-A844-4A36-88B2-566B41C90284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smtClean="0"/>
              <a:t>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GB" altLang="cs-CZ" sz="3600" smtClean="0">
                <a:solidFill>
                  <a:srgbClr val="0070C0"/>
                </a:solidFill>
              </a:rPr>
              <a:t>International S</a:t>
            </a:r>
            <a:r>
              <a:rPr lang="cs-CZ" altLang="cs-CZ" sz="3600" smtClean="0">
                <a:solidFill>
                  <a:srgbClr val="0070C0"/>
                </a:solidFill>
              </a:rPr>
              <a:t>tudies </a:t>
            </a:r>
            <a:r>
              <a:rPr lang="en-GB" altLang="cs-CZ" sz="3600" smtClean="0">
                <a:solidFill>
                  <a:srgbClr val="0070C0"/>
                </a:solidFill>
              </a:rPr>
              <a:t>and Data Collection </a:t>
            </a:r>
            <a:br>
              <a:rPr lang="en-GB" altLang="cs-CZ" sz="3600" smtClean="0">
                <a:solidFill>
                  <a:srgbClr val="0070C0"/>
                </a:solidFill>
              </a:rPr>
            </a:br>
            <a:r>
              <a:rPr lang="en-GB" altLang="cs-CZ" sz="3600" smtClean="0">
                <a:solidFill>
                  <a:srgbClr val="0070C0"/>
                </a:solidFill>
              </a:rPr>
              <a:t>as an </a:t>
            </a:r>
            <a:r>
              <a:rPr lang="cs-CZ" altLang="cs-CZ" sz="3600" smtClean="0">
                <a:solidFill>
                  <a:srgbClr val="0070C0"/>
                </a:solidFill>
              </a:rPr>
              <a:t>A</a:t>
            </a:r>
            <a:r>
              <a:rPr lang="en-GB" altLang="cs-CZ" sz="3600" smtClean="0">
                <a:solidFill>
                  <a:srgbClr val="0070C0"/>
                </a:solidFill>
              </a:rPr>
              <a:t>genda of the CSI</a:t>
            </a:r>
          </a:p>
          <a:p>
            <a:pPr marL="0" indent="0" algn="ctr" eaLnBrk="1" hangingPunct="1">
              <a:buFont typeface="Arial" charset="0"/>
              <a:buNone/>
            </a:pPr>
            <a:endParaRPr lang="cs-CZ" altLang="cs-CZ" smtClean="0">
              <a:solidFill>
                <a:srgbClr val="FF0000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cs-CZ" altLang="cs-CZ" smtClean="0"/>
              <a:t>Josef Basl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cs-CZ" altLang="cs-CZ" sz="2400" smtClean="0">
                <a:solidFill>
                  <a:srgbClr val="0070C0"/>
                </a:solidFill>
              </a:rPr>
              <a:t>josef.basl@csicr.cz</a:t>
            </a:r>
            <a:endParaRPr lang="en-US" altLang="cs-CZ" sz="2400" smtClean="0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333375"/>
            <a:ext cx="16811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Obrázek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476250"/>
            <a:ext cx="2668588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November</a:t>
            </a:r>
            <a:r>
              <a:rPr lang="cs-CZ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22, 2013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70C0"/>
                </a:solidFill>
              </a:rPr>
              <a:t>Challenges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032250"/>
          </a:xfrm>
        </p:spPr>
        <p:txBody>
          <a:bodyPr/>
          <a:lstStyle/>
          <a:p>
            <a:pPr eaLnBrk="1" hangingPunct="1"/>
            <a:r>
              <a:rPr lang="cs-CZ" altLang="cs-CZ" smtClean="0"/>
              <a:t>Feedback – school coordinators</a:t>
            </a:r>
          </a:p>
          <a:p>
            <a:pPr eaLnBrk="1" hangingPunct="1"/>
            <a:r>
              <a:rPr lang="cs-CZ" altLang="cs-CZ" smtClean="0"/>
              <a:t>National quality monitoring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Test administration</a:t>
            </a:r>
          </a:p>
          <a:p>
            <a:pPr eaLnBrk="1" hangingPunct="1"/>
            <a:r>
              <a:rPr lang="cs-CZ" altLang="cs-CZ" smtClean="0"/>
              <a:t>School inspector </a:t>
            </a:r>
            <a:r>
              <a:rPr lang="cs-CZ" altLang="cs-CZ" smtClean="0">
                <a:solidFill>
                  <a:srgbClr val="FF0000"/>
                </a:solidFill>
              </a:rPr>
              <a:t>Vs. </a:t>
            </a:r>
            <a:r>
              <a:rPr lang="cs-CZ" altLang="cs-CZ" smtClean="0"/>
              <a:t>Teacher 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11268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356350"/>
            <a:ext cx="82073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937250"/>
            <a:ext cx="1287463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Obrázek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5937250"/>
            <a:ext cx="26701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70C0"/>
                </a:solidFill>
              </a:rPr>
              <a:t>Concluding remarks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032250"/>
          </a:xfrm>
        </p:spPr>
        <p:txBody>
          <a:bodyPr/>
          <a:lstStyle/>
          <a:p>
            <a:pPr eaLnBrk="1" hangingPunct="1"/>
            <a:r>
              <a:rPr lang="en-GB" altLang="cs-CZ" smtClean="0"/>
              <a:t>Test administrators – some level of „authority“ </a:t>
            </a:r>
          </a:p>
          <a:p>
            <a:pPr eaLnBrk="1" hangingPunct="1"/>
            <a:endParaRPr lang="en-GB" altLang="cs-CZ" smtClean="0"/>
          </a:p>
          <a:p>
            <a:pPr eaLnBrk="1" hangingPunct="1"/>
            <a:r>
              <a:rPr lang="cs-CZ" altLang="cs-CZ" smtClean="0"/>
              <a:t>Example - u</a:t>
            </a:r>
            <a:r>
              <a:rPr lang="en-GB" altLang="cs-CZ" smtClean="0"/>
              <a:t>niversity students as test administrators</a:t>
            </a:r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en-GB" altLang="cs-CZ" smtClean="0"/>
              <a:t>Teachers</a:t>
            </a:r>
            <a:endParaRPr lang="cs-CZ" altLang="cs-CZ" smtClean="0"/>
          </a:p>
          <a:p>
            <a:pPr eaLnBrk="1" hangingPunct="1"/>
            <a:r>
              <a:rPr lang="en-GB" altLang="cs-CZ" smtClean="0"/>
              <a:t>School inspectors</a:t>
            </a:r>
          </a:p>
        </p:txBody>
      </p:sp>
      <p:sp>
        <p:nvSpPr>
          <p:cNvPr id="12292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356350"/>
            <a:ext cx="82073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937250"/>
            <a:ext cx="1287463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4" name="Obrázek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5937250"/>
            <a:ext cx="26701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68313" y="14128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70C0"/>
                </a:solidFill>
              </a:rPr>
              <a:t>Thank you for your attention!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68313" y="3500438"/>
            <a:ext cx="8229600" cy="13684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cs-CZ" altLang="cs-CZ" smtClean="0"/>
              <a:t>josef.basl@csicr.cz</a:t>
            </a:r>
          </a:p>
        </p:txBody>
      </p:sp>
      <p:sp>
        <p:nvSpPr>
          <p:cNvPr id="13316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356350"/>
            <a:ext cx="82073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937250"/>
            <a:ext cx="1287463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8" name="Obrázek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5937250"/>
            <a:ext cx="26701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70C0"/>
                </a:solidFill>
              </a:rPr>
              <a:t>Outline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3673475"/>
          </a:xfrm>
        </p:spPr>
        <p:txBody>
          <a:bodyPr/>
          <a:lstStyle/>
          <a:p>
            <a:pPr eaLnBrk="1" hangingPunct="1"/>
            <a:r>
              <a:rPr lang="cs-CZ" altLang="cs-CZ" smtClean="0"/>
              <a:t>International Studies</a:t>
            </a:r>
          </a:p>
          <a:p>
            <a:pPr eaLnBrk="1" hangingPunct="1"/>
            <a:r>
              <a:rPr lang="cs-CZ" altLang="cs-CZ" smtClean="0"/>
              <a:t>Test administration - Why?</a:t>
            </a:r>
          </a:p>
          <a:p>
            <a:pPr eaLnBrk="1" hangingPunct="1"/>
            <a:r>
              <a:rPr lang="cs-CZ" altLang="cs-CZ" smtClean="0"/>
              <a:t>Test administration - How?</a:t>
            </a:r>
          </a:p>
          <a:p>
            <a:pPr eaLnBrk="1" hangingPunct="1"/>
            <a:r>
              <a:rPr lang="cs-CZ" altLang="cs-CZ" smtClean="0"/>
              <a:t>Challenges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3076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356350"/>
            <a:ext cx="82073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937250"/>
            <a:ext cx="1287463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Obrázek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5937250"/>
            <a:ext cx="26701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70C0"/>
                </a:solidFill>
              </a:rPr>
              <a:t>International studies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cs-CZ" altLang="cs-CZ" smtClean="0"/>
              <a:t>PISA</a:t>
            </a:r>
          </a:p>
          <a:p>
            <a:pPr eaLnBrk="1" hangingPunct="1"/>
            <a:r>
              <a:rPr lang="cs-CZ" altLang="cs-CZ" smtClean="0"/>
              <a:t>TIMSS</a:t>
            </a:r>
          </a:p>
          <a:p>
            <a:pPr eaLnBrk="1" hangingPunct="1"/>
            <a:r>
              <a:rPr lang="cs-CZ" altLang="cs-CZ" smtClean="0"/>
              <a:t>PIRLS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„Paper + Pencil“ design </a:t>
            </a:r>
          </a:p>
          <a:p>
            <a:pPr eaLnBrk="1" hangingPunct="1"/>
            <a:r>
              <a:rPr lang="cs-CZ" altLang="cs-CZ" smtClean="0"/>
              <a:t>Institute for Information on Education</a:t>
            </a:r>
          </a:p>
          <a:p>
            <a:pPr eaLnBrk="1" hangingPunct="1"/>
            <a:r>
              <a:rPr lang="cs-CZ" altLang="cs-CZ" smtClean="0"/>
              <a:t>Cooperation with Czech School Inspectorate</a:t>
            </a:r>
          </a:p>
          <a:p>
            <a:pPr eaLnBrk="1" hangingPunct="1"/>
            <a:r>
              <a:rPr lang="cs-CZ" altLang="cs-CZ" smtClean="0"/>
              <a:t>Test administration</a:t>
            </a:r>
          </a:p>
        </p:txBody>
      </p:sp>
      <p:sp>
        <p:nvSpPr>
          <p:cNvPr id="4100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356350"/>
            <a:ext cx="82073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937250"/>
            <a:ext cx="1287463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Obrázek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5937250"/>
            <a:ext cx="26701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70C0"/>
                </a:solidFill>
              </a:rPr>
              <a:t>International studies - PISA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cs-CZ" altLang="cs-CZ" smtClean="0"/>
              <a:t>OECD</a:t>
            </a:r>
          </a:p>
          <a:p>
            <a:pPr eaLnBrk="1" hangingPunct="1"/>
            <a:r>
              <a:rPr lang="cs-CZ" altLang="cs-CZ" smtClean="0"/>
              <a:t>Programme for International Student Assessmenet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PISA 2000, 2003, 2006, 2009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5124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356350"/>
            <a:ext cx="82073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937250"/>
            <a:ext cx="1287463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Obrázek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5937250"/>
            <a:ext cx="26701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70C0"/>
                </a:solidFill>
              </a:rPr>
              <a:t>International </a:t>
            </a:r>
            <a:r>
              <a:rPr lang="cs-CZ" dirty="0" err="1" smtClean="0">
                <a:solidFill>
                  <a:srgbClr val="0070C0"/>
                </a:solidFill>
              </a:rPr>
              <a:t>studies</a:t>
            </a:r>
            <a:r>
              <a:rPr lang="cs-CZ" dirty="0" smtClean="0">
                <a:solidFill>
                  <a:srgbClr val="0070C0"/>
                </a:solidFill>
              </a:rPr>
              <a:t> – TIMSS, PIRLS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cs-CZ" altLang="cs-CZ" smtClean="0"/>
              <a:t>Trends in International Mathematics and Science Study</a:t>
            </a:r>
          </a:p>
          <a:p>
            <a:pPr eaLnBrk="1" hangingPunct="1"/>
            <a:r>
              <a:rPr lang="cs-CZ" altLang="cs-CZ" smtClean="0"/>
              <a:t>TIMSS 1995, 1999, 2007, 2011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Progress in International Reading Literacy Study</a:t>
            </a:r>
          </a:p>
          <a:p>
            <a:pPr eaLnBrk="1" hangingPunct="1"/>
            <a:r>
              <a:rPr lang="cs-CZ" altLang="cs-CZ" smtClean="0"/>
              <a:t>PIRLS 2001, 2011</a:t>
            </a:r>
          </a:p>
        </p:txBody>
      </p:sp>
      <p:sp>
        <p:nvSpPr>
          <p:cNvPr id="6148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356350"/>
            <a:ext cx="82073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937250"/>
            <a:ext cx="1287463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Obrázek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5937250"/>
            <a:ext cx="26701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70C0"/>
                </a:solidFill>
              </a:rPr>
              <a:t>International studies - CSI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/>
            <a:r>
              <a:rPr lang="cs-CZ" altLang="cs-CZ" smtClean="0"/>
              <a:t>PISA 2012 (MS)</a:t>
            </a:r>
          </a:p>
          <a:p>
            <a:pPr eaLnBrk="1" hangingPunct="1"/>
            <a:r>
              <a:rPr lang="cs-CZ" altLang="cs-CZ" smtClean="0"/>
              <a:t>ICILS 2013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Test administration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PISA 2015</a:t>
            </a:r>
          </a:p>
          <a:p>
            <a:pPr eaLnBrk="1" hangingPunct="1"/>
            <a:r>
              <a:rPr lang="cs-CZ" altLang="cs-CZ" smtClean="0"/>
              <a:t>TIMSS 2015</a:t>
            </a:r>
          </a:p>
        </p:txBody>
      </p:sp>
      <p:sp>
        <p:nvSpPr>
          <p:cNvPr id="7172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356350"/>
            <a:ext cx="82073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937250"/>
            <a:ext cx="1287463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Obrázek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5937250"/>
            <a:ext cx="26701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70C0"/>
                </a:solidFill>
              </a:rPr>
              <a:t>Test administration - Why? (1)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032250"/>
          </a:xfrm>
        </p:spPr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r>
              <a:rPr lang="en-GB" altLang="cs-CZ" smtClean="0"/>
              <a:t>School inspectors as TAs</a:t>
            </a:r>
          </a:p>
          <a:p>
            <a:pPr eaLnBrk="1" hangingPunct="1"/>
            <a:r>
              <a:rPr lang="en-GB" altLang="cs-CZ" smtClean="0"/>
              <a:t>Inspectorates, regional structure</a:t>
            </a:r>
          </a:p>
          <a:p>
            <a:pPr eaLnBrk="1" hangingPunct="1"/>
            <a:r>
              <a:rPr lang="en-GB" altLang="cs-CZ" smtClean="0"/>
              <a:t>Objectivity, administration under control, cheating prevention</a:t>
            </a:r>
          </a:p>
          <a:p>
            <a:pPr eaLnBrk="1" hangingPunct="1"/>
            <a:endParaRPr lang="cs-CZ" altLang="cs-CZ" smtClean="0"/>
          </a:p>
        </p:txBody>
      </p:sp>
      <p:sp>
        <p:nvSpPr>
          <p:cNvPr id="8196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356350"/>
            <a:ext cx="82073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937250"/>
            <a:ext cx="1287463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Obrázek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5937250"/>
            <a:ext cx="26701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70C0"/>
                </a:solidFill>
              </a:rPr>
              <a:t>Test administration - Why? (2)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032250"/>
          </a:xfrm>
        </p:spPr>
        <p:txBody>
          <a:bodyPr/>
          <a:lstStyle/>
          <a:p>
            <a:pPr eaLnBrk="1" hangingPunct="1"/>
            <a:r>
              <a:rPr lang="cs-CZ" altLang="cs-CZ" smtClean="0"/>
              <a:t>Differences </a:t>
            </a:r>
          </a:p>
          <a:p>
            <a:pPr eaLnBrk="1" hangingPunct="1"/>
            <a:r>
              <a:rPr lang="cs-CZ" altLang="cs-CZ" smtClean="0"/>
              <a:t>„Paper + Pencil“</a:t>
            </a:r>
          </a:p>
          <a:p>
            <a:pPr eaLnBrk="1" hangingPunct="1">
              <a:buFont typeface="Arial" charset="0"/>
              <a:buNone/>
            </a:pPr>
            <a:r>
              <a:rPr lang="cs-CZ" altLang="cs-CZ" smtClean="0"/>
              <a:t>Vs.</a:t>
            </a:r>
          </a:p>
          <a:p>
            <a:pPr eaLnBrk="1" hangingPunct="1"/>
            <a:r>
              <a:rPr lang="cs-CZ" altLang="cs-CZ" smtClean="0"/>
              <a:t>„CBA“ – computer based assessment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mtClean="0"/>
              <a:t>Access, Security of materials</a:t>
            </a:r>
          </a:p>
        </p:txBody>
      </p:sp>
      <p:sp>
        <p:nvSpPr>
          <p:cNvPr id="9220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356350"/>
            <a:ext cx="82073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937250"/>
            <a:ext cx="1287463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Obrázek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5937250"/>
            <a:ext cx="26701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0070C0"/>
                </a:solidFill>
              </a:rPr>
              <a:t>Test administration - How?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032250"/>
          </a:xfrm>
        </p:spPr>
        <p:txBody>
          <a:bodyPr/>
          <a:lstStyle/>
          <a:p>
            <a:pPr eaLnBrk="1" hangingPunct="1"/>
            <a:r>
              <a:rPr lang="en-GB" altLang="cs-CZ" smtClean="0"/>
              <a:t>Test administrator manual</a:t>
            </a:r>
          </a:p>
          <a:p>
            <a:pPr eaLnBrk="1" hangingPunct="1"/>
            <a:r>
              <a:rPr lang="en-GB" altLang="cs-CZ" smtClean="0"/>
              <a:t>Options – test administrator</a:t>
            </a:r>
          </a:p>
          <a:p>
            <a:pPr eaLnBrk="1" hangingPunct="1"/>
            <a:r>
              <a:rPr lang="en-GB" altLang="cs-CZ" smtClean="0"/>
              <a:t>Training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Aims </a:t>
            </a:r>
            <a:endParaRPr lang="en-GB" altLang="cs-CZ" smtClean="0"/>
          </a:p>
          <a:p>
            <a:pPr eaLnBrk="1" hangingPunct="1"/>
            <a:endParaRPr lang="en-GB" altLang="cs-CZ" smtClean="0"/>
          </a:p>
          <a:p>
            <a:pPr eaLnBrk="1" hangingPunct="1"/>
            <a:r>
              <a:rPr lang="en-GB" altLang="cs-CZ" smtClean="0"/>
              <a:t>Monitoring – national, international</a:t>
            </a:r>
          </a:p>
        </p:txBody>
      </p:sp>
      <p:sp>
        <p:nvSpPr>
          <p:cNvPr id="10244" name="Zástupný symbol pro zápatí 2"/>
          <p:cNvSpPr>
            <a:spLocks noGrp="1"/>
          </p:cNvSpPr>
          <p:nvPr>
            <p:ph type="ftr" sz="quarter" idx="11"/>
          </p:nvPr>
        </p:nvSpPr>
        <p:spPr bwMode="auto">
          <a:xfrm>
            <a:off x="468313" y="6356350"/>
            <a:ext cx="8207375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cs-CZ" altLang="cs-CZ"/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937250"/>
            <a:ext cx="1287463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Obrázek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9575" y="5937250"/>
            <a:ext cx="2670175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230</Words>
  <Application>Microsoft Office PowerPoint</Application>
  <PresentationFormat>Předvádění na obrazovce (4:3)</PresentationFormat>
  <Paragraphs>74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Calibri</vt:lpstr>
      <vt:lpstr>Arial</vt:lpstr>
      <vt:lpstr>Motiv systému Office</vt:lpstr>
      <vt:lpstr>Snímek 1</vt:lpstr>
      <vt:lpstr>Outline</vt:lpstr>
      <vt:lpstr>International studies</vt:lpstr>
      <vt:lpstr>International studies - PISA</vt:lpstr>
      <vt:lpstr>International studies – TIMSS, PIRLS</vt:lpstr>
      <vt:lpstr>International studies - CSI</vt:lpstr>
      <vt:lpstr>Test administration - Why? (1)</vt:lpstr>
      <vt:lpstr>Test administration - Why? (2)</vt:lpstr>
      <vt:lpstr>Test administration - How?</vt:lpstr>
      <vt:lpstr>Challenges</vt:lpstr>
      <vt:lpstr>Concluding remarks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repub</dc:title>
  <dc:creator>Drábek Petr</dc:creator>
  <cp:lastModifiedBy>Novotná Hana</cp:lastModifiedBy>
  <cp:revision>16</cp:revision>
  <dcterms:created xsi:type="dcterms:W3CDTF">2012-05-06T19:46:18Z</dcterms:created>
  <dcterms:modified xsi:type="dcterms:W3CDTF">2013-11-18T11:28:40Z</dcterms:modified>
</cp:coreProperties>
</file>