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7" r:id="rId1"/>
  </p:sldMasterIdLst>
  <p:notesMasterIdLst>
    <p:notesMasterId r:id="rId25"/>
  </p:notesMasterIdLst>
  <p:sldIdLst>
    <p:sldId id="668" r:id="rId2"/>
    <p:sldId id="718" r:id="rId3"/>
    <p:sldId id="703" r:id="rId4"/>
    <p:sldId id="724" r:id="rId5"/>
    <p:sldId id="739" r:id="rId6"/>
    <p:sldId id="727" r:id="rId7"/>
    <p:sldId id="717" r:id="rId8"/>
    <p:sldId id="722" r:id="rId9"/>
    <p:sldId id="728" r:id="rId10"/>
    <p:sldId id="679" r:id="rId11"/>
    <p:sldId id="709" r:id="rId12"/>
    <p:sldId id="731" r:id="rId13"/>
    <p:sldId id="732" r:id="rId14"/>
    <p:sldId id="719" r:id="rId15"/>
    <p:sldId id="721" r:id="rId16"/>
    <p:sldId id="744" r:id="rId17"/>
    <p:sldId id="740" r:id="rId18"/>
    <p:sldId id="741" r:id="rId19"/>
    <p:sldId id="737" r:id="rId20"/>
    <p:sldId id="738" r:id="rId21"/>
    <p:sldId id="745" r:id="rId22"/>
    <p:sldId id="746" r:id="rId23"/>
    <p:sldId id="696" r:id="rId2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2" pos="14830" userDrawn="1">
          <p15:clr>
            <a:srgbClr val="A4A3A4"/>
          </p15:clr>
        </p15:guide>
        <p15:guide id="3" pos="526" userDrawn="1">
          <p15:clr>
            <a:srgbClr val="A4A3A4"/>
          </p15:clr>
        </p15:guide>
        <p15:guide id="5" orient="horz" pos="528" userDrawn="1">
          <p15:clr>
            <a:srgbClr val="A4A3A4"/>
          </p15:clr>
        </p15:guide>
        <p15:guide id="41" pos="7678" userDrawn="1">
          <p15:clr>
            <a:srgbClr val="A4A3A4"/>
          </p15:clr>
        </p15:guide>
        <p15:guide id="46" orient="horz" pos="43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Mancini" initials="LM" lastIdx="1" clrIdx="0">
    <p:extLst>
      <p:ext uri="{19B8F6BF-5375-455C-9EA6-DF929625EA0E}">
        <p15:presenceInfo xmlns:p15="http://schemas.microsoft.com/office/powerpoint/2012/main" userId="S-1-5-21-934479403-1586318555-1541874228-53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7C"/>
    <a:srgbClr val="242C35"/>
    <a:srgbClr val="CC9900"/>
    <a:srgbClr val="54AEC9"/>
    <a:srgbClr val="5194CF"/>
    <a:srgbClr val="F4F4F1"/>
    <a:srgbClr val="C5D6E6"/>
    <a:srgbClr val="7F7F7F"/>
    <a:srgbClr val="06919A"/>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4" autoAdjust="0"/>
    <p:restoredTop sz="96411" autoAdjust="0"/>
  </p:normalViewPr>
  <p:slideViewPr>
    <p:cSldViewPr snapToGrid="0" snapToObjects="1">
      <p:cViewPr varScale="1">
        <p:scale>
          <a:sx n="29" d="100"/>
          <a:sy n="29" d="100"/>
        </p:scale>
        <p:origin x="1282" y="26"/>
      </p:cViewPr>
      <p:guideLst>
        <p:guide orient="horz" pos="8112"/>
        <p:guide pos="14830"/>
        <p:guide pos="526"/>
        <p:guide orient="horz" pos="528"/>
        <p:guide pos="7678"/>
        <p:guide orient="horz" pos="4344"/>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E0A31-581B-4B41-AC8B-2897898A2EB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it-IT"/>
        </a:p>
      </dgm:t>
    </dgm:pt>
    <dgm:pt modelId="{B536C261-8E29-4D0C-95AB-47067D459078}">
      <dgm:prSet phldrT="[Testo]" custT="1"/>
      <dgm:spPr>
        <a:solidFill>
          <a:srgbClr val="EBCB7C"/>
        </a:solidFill>
      </dgm:spPr>
      <dgm:t>
        <a:bodyPr/>
        <a:lstStyle/>
        <a:p>
          <a:r>
            <a:rPr lang="it-IT" sz="6600" b="1" dirty="0"/>
            <a:t>Background and </a:t>
          </a:r>
          <a:r>
            <a:rPr lang="it-IT" sz="6600" b="1" dirty="0" err="1"/>
            <a:t>resources</a:t>
          </a:r>
          <a:endParaRPr lang="it-IT" sz="6600" b="1" dirty="0"/>
        </a:p>
      </dgm:t>
    </dgm:pt>
    <dgm:pt modelId="{6099D69B-F051-4FC8-B83F-241C80C9A3BC}" type="parTrans" cxnId="{C486AFCA-BB5B-4712-8D1D-92B798B56306}">
      <dgm:prSet/>
      <dgm:spPr/>
      <dgm:t>
        <a:bodyPr/>
        <a:lstStyle/>
        <a:p>
          <a:endParaRPr lang="it-IT"/>
        </a:p>
      </dgm:t>
    </dgm:pt>
    <dgm:pt modelId="{3C0AB9F2-D8CB-4758-9BBA-C282A5B65811}" type="sibTrans" cxnId="{C486AFCA-BB5B-4712-8D1D-92B798B56306}">
      <dgm:prSet/>
      <dgm:spPr/>
      <dgm:t>
        <a:bodyPr/>
        <a:lstStyle/>
        <a:p>
          <a:endParaRPr lang="it-IT"/>
        </a:p>
      </dgm:t>
    </dgm:pt>
    <dgm:pt modelId="{6045E821-0DBA-4C52-A64F-F912EE0F027A}">
      <dgm:prSet phldrT="[Testo]" custT="1"/>
      <dgm:spPr>
        <a:solidFill>
          <a:schemeClr val="accent1">
            <a:lumMod val="90000"/>
            <a:alpha val="90000"/>
          </a:schemeClr>
        </a:solidFill>
      </dgm:spPr>
      <dgm:t>
        <a:bodyPr/>
        <a:lstStyle/>
        <a:p>
          <a:r>
            <a:rPr lang="it-IT" sz="4000" dirty="0" err="1"/>
            <a:t>Geografical</a:t>
          </a:r>
          <a:r>
            <a:rPr lang="it-IT" sz="4000" dirty="0"/>
            <a:t> </a:t>
          </a:r>
          <a:r>
            <a:rPr lang="it-IT" sz="4000" dirty="0" err="1"/>
            <a:t>context</a:t>
          </a:r>
          <a:endParaRPr lang="it-IT" sz="4000" dirty="0"/>
        </a:p>
      </dgm:t>
    </dgm:pt>
    <dgm:pt modelId="{76F19AC7-4C49-461D-9AFD-08C0C76C00EA}" type="parTrans" cxnId="{F4C52988-BC44-447B-8C4E-2A281594F198}">
      <dgm:prSet/>
      <dgm:spPr/>
      <dgm:t>
        <a:bodyPr/>
        <a:lstStyle/>
        <a:p>
          <a:endParaRPr lang="it-IT"/>
        </a:p>
      </dgm:t>
    </dgm:pt>
    <dgm:pt modelId="{EFEDEB58-D4C6-4D3C-B23E-CAF150E651EA}" type="sibTrans" cxnId="{F4C52988-BC44-447B-8C4E-2A281594F198}">
      <dgm:prSet/>
      <dgm:spPr/>
      <dgm:t>
        <a:bodyPr/>
        <a:lstStyle/>
        <a:p>
          <a:endParaRPr lang="it-IT"/>
        </a:p>
      </dgm:t>
    </dgm:pt>
    <dgm:pt modelId="{FE59B5FD-3829-4F89-9872-C5B0CAB413C6}">
      <dgm:prSet phldrT="[Testo]" custT="1"/>
      <dgm:spPr>
        <a:solidFill>
          <a:srgbClr val="EBCB7C"/>
        </a:solidFill>
      </dgm:spPr>
      <dgm:t>
        <a:bodyPr/>
        <a:lstStyle/>
        <a:p>
          <a:r>
            <a:rPr lang="it-IT" sz="6600" b="1" dirty="0" err="1"/>
            <a:t>Results</a:t>
          </a:r>
          <a:endParaRPr lang="it-IT" sz="6600" b="1" dirty="0"/>
        </a:p>
      </dgm:t>
    </dgm:pt>
    <dgm:pt modelId="{EE57F10C-7C90-4EB1-9058-773253C552BD}" type="parTrans" cxnId="{F88929EE-AB57-48B3-821E-AA2B5FF72F97}">
      <dgm:prSet/>
      <dgm:spPr/>
      <dgm:t>
        <a:bodyPr/>
        <a:lstStyle/>
        <a:p>
          <a:endParaRPr lang="it-IT"/>
        </a:p>
      </dgm:t>
    </dgm:pt>
    <dgm:pt modelId="{74428BC2-1E44-4797-8AEF-BE59FB6D5AD1}" type="sibTrans" cxnId="{F88929EE-AB57-48B3-821E-AA2B5FF72F97}">
      <dgm:prSet/>
      <dgm:spPr/>
      <dgm:t>
        <a:bodyPr/>
        <a:lstStyle/>
        <a:p>
          <a:endParaRPr lang="it-IT"/>
        </a:p>
      </dgm:t>
    </dgm:pt>
    <dgm:pt modelId="{41D3595E-1344-4EAD-A64C-3E04988275A9}">
      <dgm:prSet phldrT="[Testo]" custT="1"/>
      <dgm:spPr>
        <a:solidFill>
          <a:schemeClr val="accent1">
            <a:lumMod val="90000"/>
            <a:alpha val="90000"/>
          </a:schemeClr>
        </a:solidFill>
      </dgm:spPr>
      <dgm:t>
        <a:bodyPr/>
        <a:lstStyle/>
        <a:p>
          <a:r>
            <a:rPr lang="it-IT" sz="4000" dirty="0"/>
            <a:t>National </a:t>
          </a:r>
          <a:r>
            <a:rPr lang="it-IT" sz="4000" dirty="0" err="1"/>
            <a:t>standardised</a:t>
          </a:r>
          <a:r>
            <a:rPr lang="it-IT" sz="4000" dirty="0"/>
            <a:t> test</a:t>
          </a:r>
        </a:p>
      </dgm:t>
    </dgm:pt>
    <dgm:pt modelId="{CAA588D8-EFF0-4129-BBA6-DFB033D5A9A5}" type="parTrans" cxnId="{3CF49314-E290-4319-8466-F6E43FBC8B69}">
      <dgm:prSet/>
      <dgm:spPr/>
      <dgm:t>
        <a:bodyPr/>
        <a:lstStyle/>
        <a:p>
          <a:endParaRPr lang="it-IT"/>
        </a:p>
      </dgm:t>
    </dgm:pt>
    <dgm:pt modelId="{AE30EBE0-CF4A-4CCA-B4D4-66DA35C66C1C}" type="sibTrans" cxnId="{3CF49314-E290-4319-8466-F6E43FBC8B69}">
      <dgm:prSet/>
      <dgm:spPr/>
      <dgm:t>
        <a:bodyPr/>
        <a:lstStyle/>
        <a:p>
          <a:endParaRPr lang="it-IT"/>
        </a:p>
      </dgm:t>
    </dgm:pt>
    <dgm:pt modelId="{9E40D715-3E32-4D73-9F7F-E692ACF72043}">
      <dgm:prSet phldrT="[Testo]" custT="1"/>
      <dgm:spPr>
        <a:solidFill>
          <a:srgbClr val="EBCB7C"/>
        </a:solidFill>
      </dgm:spPr>
      <dgm:t>
        <a:bodyPr/>
        <a:lstStyle/>
        <a:p>
          <a:r>
            <a:rPr lang="it-IT" sz="6600" b="1" dirty="0" err="1"/>
            <a:t>Processes</a:t>
          </a:r>
          <a:endParaRPr lang="it-IT" sz="6600" b="1" dirty="0"/>
        </a:p>
      </dgm:t>
    </dgm:pt>
    <dgm:pt modelId="{1E4B9BAA-AA63-4DA6-AE29-0A88BF845ED0}" type="parTrans" cxnId="{025AE2B7-A6FC-4E66-88C4-EFC2113036F2}">
      <dgm:prSet/>
      <dgm:spPr/>
      <dgm:t>
        <a:bodyPr/>
        <a:lstStyle/>
        <a:p>
          <a:endParaRPr lang="it-IT"/>
        </a:p>
      </dgm:t>
    </dgm:pt>
    <dgm:pt modelId="{F3343ACB-1E29-4797-BF55-3ED1AE577102}" type="sibTrans" cxnId="{025AE2B7-A6FC-4E66-88C4-EFC2113036F2}">
      <dgm:prSet/>
      <dgm:spPr/>
      <dgm:t>
        <a:bodyPr/>
        <a:lstStyle/>
        <a:p>
          <a:endParaRPr lang="it-IT"/>
        </a:p>
      </dgm:t>
    </dgm:pt>
    <dgm:pt modelId="{8447FBA6-7037-4B2E-9E18-D191997895DC}">
      <dgm:prSet phldrT="[Testo]" custT="1"/>
      <dgm:spPr>
        <a:solidFill>
          <a:schemeClr val="accent1">
            <a:lumMod val="90000"/>
            <a:alpha val="90000"/>
          </a:schemeClr>
        </a:solidFill>
      </dgm:spPr>
      <dgm:t>
        <a:bodyPr/>
        <a:lstStyle/>
        <a:p>
          <a:r>
            <a:rPr lang="it-IT" sz="4000" dirty="0" err="1"/>
            <a:t>Economic</a:t>
          </a:r>
          <a:r>
            <a:rPr lang="it-IT" sz="4000" dirty="0"/>
            <a:t> and </a:t>
          </a:r>
          <a:r>
            <a:rPr lang="it-IT" sz="4000" dirty="0" err="1"/>
            <a:t>material</a:t>
          </a:r>
          <a:r>
            <a:rPr lang="it-IT" sz="4000" dirty="0"/>
            <a:t> </a:t>
          </a:r>
          <a:r>
            <a:rPr lang="it-IT" sz="4000" dirty="0" err="1"/>
            <a:t>resources</a:t>
          </a:r>
          <a:endParaRPr lang="it-IT" sz="4000" dirty="0"/>
        </a:p>
      </dgm:t>
    </dgm:pt>
    <dgm:pt modelId="{1FCEFCB9-D1BD-4729-9360-DC01C56F886D}" type="parTrans" cxnId="{63968D73-35A2-490A-9749-EB4A9516D3AF}">
      <dgm:prSet/>
      <dgm:spPr/>
      <dgm:t>
        <a:bodyPr/>
        <a:lstStyle/>
        <a:p>
          <a:endParaRPr lang="it-IT"/>
        </a:p>
      </dgm:t>
    </dgm:pt>
    <dgm:pt modelId="{3D887548-3CA3-49D5-BC0F-89086A067B8A}" type="sibTrans" cxnId="{63968D73-35A2-490A-9749-EB4A9516D3AF}">
      <dgm:prSet/>
      <dgm:spPr/>
      <dgm:t>
        <a:bodyPr/>
        <a:lstStyle/>
        <a:p>
          <a:endParaRPr lang="it-IT"/>
        </a:p>
      </dgm:t>
    </dgm:pt>
    <dgm:pt modelId="{D68B466B-E68C-472D-9340-46298EA8499C}">
      <dgm:prSet phldrT="[Testo]" custT="1"/>
      <dgm:spPr>
        <a:solidFill>
          <a:schemeClr val="accent1">
            <a:lumMod val="90000"/>
            <a:alpha val="90000"/>
          </a:schemeClr>
        </a:solidFill>
      </dgm:spPr>
      <dgm:t>
        <a:bodyPr/>
        <a:lstStyle/>
        <a:p>
          <a:r>
            <a:rPr lang="it-IT" sz="4000" dirty="0" err="1"/>
            <a:t>Structures</a:t>
          </a:r>
          <a:r>
            <a:rPr lang="it-IT" sz="4000" dirty="0"/>
            <a:t> and </a:t>
          </a:r>
          <a:r>
            <a:rPr lang="it-IT" sz="4000" dirty="0" err="1"/>
            <a:t>infrastructures</a:t>
          </a:r>
          <a:endParaRPr lang="it-IT" sz="4000" dirty="0"/>
        </a:p>
      </dgm:t>
    </dgm:pt>
    <dgm:pt modelId="{ABAEF9E3-F397-4533-8562-18E4A7A87CA7}" type="parTrans" cxnId="{43A3F14E-E714-4936-8837-63EC4DD04A70}">
      <dgm:prSet/>
      <dgm:spPr/>
      <dgm:t>
        <a:bodyPr/>
        <a:lstStyle/>
        <a:p>
          <a:endParaRPr lang="it-IT"/>
        </a:p>
      </dgm:t>
    </dgm:pt>
    <dgm:pt modelId="{447B9525-7F08-4B52-9F35-6267EEB4C317}" type="sibTrans" cxnId="{43A3F14E-E714-4936-8837-63EC4DD04A70}">
      <dgm:prSet/>
      <dgm:spPr/>
      <dgm:t>
        <a:bodyPr/>
        <a:lstStyle/>
        <a:p>
          <a:endParaRPr lang="it-IT"/>
        </a:p>
      </dgm:t>
    </dgm:pt>
    <dgm:pt modelId="{D38F7EEB-3E9E-43EE-A970-4846FB1D521A}">
      <dgm:prSet phldrT="[Testo]" custT="1"/>
      <dgm:spPr>
        <a:solidFill>
          <a:schemeClr val="accent1">
            <a:lumMod val="90000"/>
            <a:alpha val="90000"/>
          </a:schemeClr>
        </a:solidFill>
      </dgm:spPr>
      <dgm:t>
        <a:bodyPr/>
        <a:lstStyle/>
        <a:p>
          <a:r>
            <a:rPr lang="it-IT" sz="4000" dirty="0" err="1" smtClean="0"/>
            <a:t>European</a:t>
          </a:r>
          <a:r>
            <a:rPr lang="it-IT" sz="4000" dirty="0" smtClean="0"/>
            <a:t> </a:t>
          </a:r>
          <a:r>
            <a:rPr lang="it-IT" sz="4000" dirty="0" err="1" smtClean="0"/>
            <a:t>key</a:t>
          </a:r>
          <a:r>
            <a:rPr lang="it-IT" sz="4000" dirty="0" smtClean="0"/>
            <a:t> </a:t>
          </a:r>
          <a:r>
            <a:rPr lang="it-IT" sz="4000" dirty="0" err="1"/>
            <a:t>competences</a:t>
          </a:r>
          <a:endParaRPr lang="it-IT" sz="4000" dirty="0"/>
        </a:p>
      </dgm:t>
    </dgm:pt>
    <dgm:pt modelId="{A1A0DE3D-398B-4A57-8D76-484A00CD1FDB}" type="parTrans" cxnId="{594EA64B-D972-4101-A79F-4E10091B485A}">
      <dgm:prSet/>
      <dgm:spPr/>
      <dgm:t>
        <a:bodyPr/>
        <a:lstStyle/>
        <a:p>
          <a:endParaRPr lang="it-IT"/>
        </a:p>
      </dgm:t>
    </dgm:pt>
    <dgm:pt modelId="{A0349CFF-986C-4320-8239-D9B5859AE0C7}" type="sibTrans" cxnId="{594EA64B-D972-4101-A79F-4E10091B485A}">
      <dgm:prSet/>
      <dgm:spPr/>
      <dgm:t>
        <a:bodyPr/>
        <a:lstStyle/>
        <a:p>
          <a:endParaRPr lang="it-IT"/>
        </a:p>
      </dgm:t>
    </dgm:pt>
    <dgm:pt modelId="{271F0A64-D0B8-40C8-9F6C-1DAF2FB09C2A}">
      <dgm:prSet phldrT="[Testo]" custT="1"/>
      <dgm:spPr>
        <a:solidFill>
          <a:schemeClr val="accent1">
            <a:lumMod val="90000"/>
            <a:alpha val="90000"/>
          </a:schemeClr>
        </a:solidFill>
      </dgm:spPr>
      <dgm:t>
        <a:bodyPr/>
        <a:lstStyle/>
        <a:p>
          <a:r>
            <a:rPr lang="it-IT" sz="4000" dirty="0"/>
            <a:t>Long-</a:t>
          </a:r>
          <a:r>
            <a:rPr lang="it-IT" sz="4000" dirty="0" err="1"/>
            <a:t>term</a:t>
          </a:r>
          <a:r>
            <a:rPr lang="it-IT" sz="4000" dirty="0"/>
            <a:t> </a:t>
          </a:r>
          <a:r>
            <a:rPr lang="it-IT" sz="4000" dirty="0" err="1"/>
            <a:t>results</a:t>
          </a:r>
          <a:endParaRPr lang="it-IT" sz="4000" dirty="0"/>
        </a:p>
      </dgm:t>
    </dgm:pt>
    <dgm:pt modelId="{DBE4F092-EC18-4E93-8641-01F72AA821C9}" type="parTrans" cxnId="{588F8469-1E27-4A53-9000-2F2378E4FAD4}">
      <dgm:prSet/>
      <dgm:spPr/>
      <dgm:t>
        <a:bodyPr/>
        <a:lstStyle/>
        <a:p>
          <a:endParaRPr lang="it-IT"/>
        </a:p>
      </dgm:t>
    </dgm:pt>
    <dgm:pt modelId="{DF66898B-AFDA-40F4-9145-1230D25D6108}" type="sibTrans" cxnId="{588F8469-1E27-4A53-9000-2F2378E4FAD4}">
      <dgm:prSet/>
      <dgm:spPr/>
      <dgm:t>
        <a:bodyPr/>
        <a:lstStyle/>
        <a:p>
          <a:endParaRPr lang="it-IT"/>
        </a:p>
      </dgm:t>
    </dgm:pt>
    <dgm:pt modelId="{B87F7444-5338-4E10-B465-E7BBFF6D78AB}">
      <dgm:prSet phldrT="[Testo]" custT="1"/>
      <dgm:spPr>
        <a:solidFill>
          <a:schemeClr val="accent1">
            <a:lumMod val="90000"/>
            <a:alpha val="90000"/>
          </a:schemeClr>
        </a:solidFill>
      </dgm:spPr>
      <dgm:t>
        <a:bodyPr/>
        <a:lstStyle/>
        <a:p>
          <a:r>
            <a:rPr lang="it-IT" sz="3200" dirty="0" err="1"/>
            <a:t>Inclusion</a:t>
          </a:r>
          <a:r>
            <a:rPr lang="it-IT" sz="3200" dirty="0"/>
            <a:t> and </a:t>
          </a:r>
          <a:r>
            <a:rPr lang="it-IT" sz="3200" dirty="0" err="1"/>
            <a:t>differentiation</a:t>
          </a:r>
          <a:r>
            <a:rPr lang="it-IT" sz="3200" dirty="0"/>
            <a:t> </a:t>
          </a:r>
          <a:r>
            <a:rPr lang="it-IT" sz="3200" dirty="0" err="1"/>
            <a:t>strategies</a:t>
          </a:r>
          <a:endParaRPr lang="it-IT" sz="3200" dirty="0"/>
        </a:p>
      </dgm:t>
    </dgm:pt>
    <dgm:pt modelId="{103D80E0-922E-47A2-9E5E-B22B3B44B9BF}" type="parTrans" cxnId="{F5F42DF6-AF33-454B-ACD5-97F3BFA9D722}">
      <dgm:prSet/>
      <dgm:spPr/>
      <dgm:t>
        <a:bodyPr/>
        <a:lstStyle/>
        <a:p>
          <a:endParaRPr lang="it-IT"/>
        </a:p>
      </dgm:t>
    </dgm:pt>
    <dgm:pt modelId="{38F2DB34-152D-41A5-B918-8223B1A2B741}" type="sibTrans" cxnId="{F5F42DF6-AF33-454B-ACD5-97F3BFA9D722}">
      <dgm:prSet/>
      <dgm:spPr/>
      <dgm:t>
        <a:bodyPr/>
        <a:lstStyle/>
        <a:p>
          <a:endParaRPr lang="it-IT"/>
        </a:p>
      </dgm:t>
    </dgm:pt>
    <dgm:pt modelId="{33C9400E-35A5-4D9E-9C49-4D62B7D98DC9}">
      <dgm:prSet phldrT="[Testo]" custT="1"/>
      <dgm:spPr>
        <a:solidFill>
          <a:schemeClr val="accent1">
            <a:lumMod val="90000"/>
            <a:alpha val="90000"/>
          </a:schemeClr>
        </a:solidFill>
      </dgm:spPr>
      <dgm:t>
        <a:bodyPr/>
        <a:lstStyle/>
        <a:p>
          <a:r>
            <a:rPr lang="it-IT" sz="3200" dirty="0" err="1"/>
            <a:t>Continuity</a:t>
          </a:r>
          <a:r>
            <a:rPr lang="it-IT" sz="3200" dirty="0"/>
            <a:t> of Learning and </a:t>
          </a:r>
          <a:r>
            <a:rPr lang="it-IT" sz="3200" dirty="0" err="1"/>
            <a:t>counseling</a:t>
          </a:r>
          <a:endParaRPr lang="it-IT" sz="3200" dirty="0"/>
        </a:p>
      </dgm:t>
    </dgm:pt>
    <dgm:pt modelId="{312E121F-AFF7-40AD-A8EE-E3E279B781BF}" type="parTrans" cxnId="{6F8D14B1-DA35-49CC-B81D-304E68723919}">
      <dgm:prSet/>
      <dgm:spPr/>
      <dgm:t>
        <a:bodyPr/>
        <a:lstStyle/>
        <a:p>
          <a:endParaRPr lang="it-IT"/>
        </a:p>
      </dgm:t>
    </dgm:pt>
    <dgm:pt modelId="{914A2A78-0189-4794-AB4B-65C115E1B80C}" type="sibTrans" cxnId="{6F8D14B1-DA35-49CC-B81D-304E68723919}">
      <dgm:prSet/>
      <dgm:spPr/>
      <dgm:t>
        <a:bodyPr/>
        <a:lstStyle/>
        <a:p>
          <a:endParaRPr lang="it-IT"/>
        </a:p>
      </dgm:t>
    </dgm:pt>
    <dgm:pt modelId="{202B6C47-AD0D-410D-823A-76A5C3EE5D88}">
      <dgm:prSet phldrT="[Testo]" custT="1"/>
      <dgm:spPr>
        <a:solidFill>
          <a:schemeClr val="accent1">
            <a:lumMod val="90000"/>
            <a:alpha val="90000"/>
          </a:schemeClr>
        </a:solidFill>
      </dgm:spPr>
      <dgm:t>
        <a:bodyPr/>
        <a:lstStyle/>
        <a:p>
          <a:r>
            <a:rPr lang="it-IT" sz="3200" dirty="0"/>
            <a:t>Management and leadership</a:t>
          </a:r>
        </a:p>
      </dgm:t>
    </dgm:pt>
    <dgm:pt modelId="{034C6CBD-ED8D-4741-B36F-61E227EE53D3}" type="parTrans" cxnId="{8D657702-CC89-455B-A4CD-B3B1ED35C3E9}">
      <dgm:prSet/>
      <dgm:spPr/>
      <dgm:t>
        <a:bodyPr/>
        <a:lstStyle/>
        <a:p>
          <a:endParaRPr lang="it-IT"/>
        </a:p>
      </dgm:t>
    </dgm:pt>
    <dgm:pt modelId="{DB1815F2-6B9B-45A2-A49E-64904E4A6F0C}" type="sibTrans" cxnId="{8D657702-CC89-455B-A4CD-B3B1ED35C3E9}">
      <dgm:prSet/>
      <dgm:spPr/>
      <dgm:t>
        <a:bodyPr/>
        <a:lstStyle/>
        <a:p>
          <a:endParaRPr lang="it-IT"/>
        </a:p>
      </dgm:t>
    </dgm:pt>
    <dgm:pt modelId="{C7E6C737-1935-4025-9AB7-0537833640F8}">
      <dgm:prSet phldrT="[Testo]" custT="1"/>
      <dgm:spPr>
        <a:solidFill>
          <a:schemeClr val="accent1">
            <a:lumMod val="90000"/>
            <a:alpha val="90000"/>
          </a:schemeClr>
        </a:solidFill>
      </dgm:spPr>
      <dgm:t>
        <a:bodyPr/>
        <a:lstStyle/>
        <a:p>
          <a:r>
            <a:rPr lang="it-IT" sz="3200" dirty="0" err="1"/>
            <a:t>School’s</a:t>
          </a:r>
          <a:r>
            <a:rPr lang="it-IT" sz="3200" dirty="0"/>
            <a:t> curricula</a:t>
          </a:r>
        </a:p>
      </dgm:t>
    </dgm:pt>
    <dgm:pt modelId="{12EFA2AA-F939-4F63-B4AE-4F9B9B10252F}" type="parTrans" cxnId="{15ACAD90-C0D3-4F7F-A80C-CD7B72DD1378}">
      <dgm:prSet/>
      <dgm:spPr/>
      <dgm:t>
        <a:bodyPr/>
        <a:lstStyle/>
        <a:p>
          <a:endParaRPr lang="it-IT"/>
        </a:p>
      </dgm:t>
    </dgm:pt>
    <dgm:pt modelId="{43EE62BD-EF6F-44D8-BCEB-C17FA54E7ECC}" type="sibTrans" cxnId="{15ACAD90-C0D3-4F7F-A80C-CD7B72DD1378}">
      <dgm:prSet/>
      <dgm:spPr/>
      <dgm:t>
        <a:bodyPr/>
        <a:lstStyle/>
        <a:p>
          <a:endParaRPr lang="it-IT"/>
        </a:p>
      </dgm:t>
    </dgm:pt>
    <dgm:pt modelId="{66FEC03C-8A54-4C50-9609-FA8FBD2FBF93}">
      <dgm:prSet phldrT="[Testo]" custT="1"/>
      <dgm:spPr>
        <a:solidFill>
          <a:schemeClr val="accent1">
            <a:lumMod val="90000"/>
            <a:alpha val="90000"/>
          </a:schemeClr>
        </a:solidFill>
      </dgm:spPr>
      <dgm:t>
        <a:bodyPr/>
        <a:lstStyle/>
        <a:p>
          <a:r>
            <a:rPr lang="it-IT" sz="4000" dirty="0" err="1"/>
            <a:t>Results</a:t>
          </a:r>
          <a:r>
            <a:rPr lang="it-IT" sz="4000" dirty="0"/>
            <a:t> </a:t>
          </a:r>
          <a:r>
            <a:rPr lang="it-IT" sz="4000" dirty="0" err="1"/>
            <a:t>achieved</a:t>
          </a:r>
          <a:r>
            <a:rPr lang="it-IT" sz="4000" dirty="0"/>
            <a:t> by </a:t>
          </a:r>
          <a:r>
            <a:rPr lang="it-IT" sz="4000" dirty="0" err="1"/>
            <a:t>students</a:t>
          </a:r>
          <a:endParaRPr lang="it-IT" sz="4000" dirty="0"/>
        </a:p>
      </dgm:t>
    </dgm:pt>
    <dgm:pt modelId="{1BE9A364-456B-420A-AD73-70B18BEDECBA}" type="parTrans" cxnId="{FE21932F-23F0-4B66-A18D-8710BE15214B}">
      <dgm:prSet/>
      <dgm:spPr/>
      <dgm:t>
        <a:bodyPr/>
        <a:lstStyle/>
        <a:p>
          <a:endParaRPr lang="it-IT"/>
        </a:p>
      </dgm:t>
    </dgm:pt>
    <dgm:pt modelId="{F51C9894-180D-4369-940F-52EC6DD6AA44}" type="sibTrans" cxnId="{FE21932F-23F0-4B66-A18D-8710BE15214B}">
      <dgm:prSet/>
      <dgm:spPr/>
      <dgm:t>
        <a:bodyPr/>
        <a:lstStyle/>
        <a:p>
          <a:endParaRPr lang="it-IT"/>
        </a:p>
      </dgm:t>
    </dgm:pt>
    <dgm:pt modelId="{5AFE5DED-CBD2-4DDC-8F9B-879C33CE1E48}">
      <dgm:prSet phldrT="[Testo]" custT="1"/>
      <dgm:spPr>
        <a:solidFill>
          <a:schemeClr val="accent1">
            <a:lumMod val="90000"/>
            <a:alpha val="90000"/>
          </a:schemeClr>
        </a:solidFill>
      </dgm:spPr>
      <dgm:t>
        <a:bodyPr/>
        <a:lstStyle/>
        <a:p>
          <a:r>
            <a:rPr lang="it-IT" sz="3200" dirty="0"/>
            <a:t>Relations with </a:t>
          </a:r>
          <a:r>
            <a:rPr lang="it-IT" sz="3200" dirty="0" err="1" smtClean="0"/>
            <a:t>context</a:t>
          </a:r>
          <a:r>
            <a:rPr lang="it-IT" sz="3200" dirty="0" smtClean="0"/>
            <a:t> </a:t>
          </a:r>
          <a:r>
            <a:rPr lang="it-IT" sz="3200" dirty="0"/>
            <a:t>and families</a:t>
          </a:r>
        </a:p>
      </dgm:t>
    </dgm:pt>
    <dgm:pt modelId="{6D463394-3571-466A-B3B7-00AF45CCCE78}" type="parTrans" cxnId="{2402FA4C-8547-4168-AB3D-6B41B9C298E4}">
      <dgm:prSet/>
      <dgm:spPr/>
      <dgm:t>
        <a:bodyPr/>
        <a:lstStyle/>
        <a:p>
          <a:endParaRPr lang="it-IT"/>
        </a:p>
      </dgm:t>
    </dgm:pt>
    <dgm:pt modelId="{A94F72D4-1802-41EE-BFBA-549357026FBD}" type="sibTrans" cxnId="{2402FA4C-8547-4168-AB3D-6B41B9C298E4}">
      <dgm:prSet/>
      <dgm:spPr/>
      <dgm:t>
        <a:bodyPr/>
        <a:lstStyle/>
        <a:p>
          <a:endParaRPr lang="it-IT"/>
        </a:p>
      </dgm:t>
    </dgm:pt>
    <dgm:pt modelId="{9F74B91E-7113-4C04-9A14-A8AF19F80E5E}">
      <dgm:prSet phldrT="[Testo]" custT="1"/>
      <dgm:spPr>
        <a:solidFill>
          <a:schemeClr val="accent1">
            <a:lumMod val="90000"/>
            <a:alpha val="90000"/>
          </a:schemeClr>
        </a:solidFill>
      </dgm:spPr>
      <dgm:t>
        <a:bodyPr/>
        <a:lstStyle/>
        <a:p>
          <a:r>
            <a:rPr lang="it-IT" sz="3200" dirty="0"/>
            <a:t>Development of human </a:t>
          </a:r>
          <a:r>
            <a:rPr lang="it-IT" sz="3200" dirty="0" err="1"/>
            <a:t>resources</a:t>
          </a:r>
          <a:endParaRPr lang="it-IT" sz="3200" dirty="0"/>
        </a:p>
      </dgm:t>
    </dgm:pt>
    <dgm:pt modelId="{A1BF3613-FF4E-4F01-AAFC-B33EA968C51A}" type="parTrans" cxnId="{69E4EE29-9144-4FFC-A5B0-BAEB0CFE46FD}">
      <dgm:prSet/>
      <dgm:spPr/>
      <dgm:t>
        <a:bodyPr/>
        <a:lstStyle/>
        <a:p>
          <a:endParaRPr lang="it-IT"/>
        </a:p>
      </dgm:t>
    </dgm:pt>
    <dgm:pt modelId="{34D8C8D4-B9AE-4AFD-AAEA-A43D849B828F}" type="sibTrans" cxnId="{69E4EE29-9144-4FFC-A5B0-BAEB0CFE46FD}">
      <dgm:prSet/>
      <dgm:spPr/>
      <dgm:t>
        <a:bodyPr/>
        <a:lstStyle/>
        <a:p>
          <a:endParaRPr lang="it-IT"/>
        </a:p>
      </dgm:t>
    </dgm:pt>
    <dgm:pt modelId="{F94461F5-2C6C-412D-A97C-EA2E08A29CB3}">
      <dgm:prSet phldrT="[Testo]" custT="1"/>
      <dgm:spPr>
        <a:solidFill>
          <a:schemeClr val="accent1">
            <a:lumMod val="90000"/>
            <a:alpha val="90000"/>
          </a:schemeClr>
        </a:solidFill>
      </dgm:spPr>
      <dgm:t>
        <a:bodyPr/>
        <a:lstStyle/>
        <a:p>
          <a:r>
            <a:rPr lang="it-IT" sz="3200" dirty="0"/>
            <a:t>Learning </a:t>
          </a:r>
          <a:r>
            <a:rPr lang="it-IT" sz="3200" dirty="0" err="1"/>
            <a:t>environment</a:t>
          </a:r>
          <a:endParaRPr lang="it-IT" sz="3200" dirty="0"/>
        </a:p>
      </dgm:t>
    </dgm:pt>
    <dgm:pt modelId="{DB1ACF18-BFD0-4B10-883C-FB7C5D289263}" type="parTrans" cxnId="{9B70FB18-EFB4-49A9-ADED-E4EE6E2AFF74}">
      <dgm:prSet/>
      <dgm:spPr/>
      <dgm:t>
        <a:bodyPr/>
        <a:lstStyle/>
        <a:p>
          <a:endParaRPr lang="it-IT"/>
        </a:p>
      </dgm:t>
    </dgm:pt>
    <dgm:pt modelId="{4E71B108-F08E-479E-AA3C-F00263612A1B}" type="sibTrans" cxnId="{9B70FB18-EFB4-49A9-ADED-E4EE6E2AFF74}">
      <dgm:prSet/>
      <dgm:spPr/>
      <dgm:t>
        <a:bodyPr/>
        <a:lstStyle/>
        <a:p>
          <a:endParaRPr lang="it-IT"/>
        </a:p>
      </dgm:t>
    </dgm:pt>
    <dgm:pt modelId="{AD94078E-955E-4288-901E-D2BFED5AE97A}" type="pres">
      <dgm:prSet presAssocID="{8ADE0A31-581B-4B41-AC8B-2897898A2EB4}" presName="Name0" presStyleCnt="0">
        <dgm:presLayoutVars>
          <dgm:dir/>
          <dgm:animLvl val="lvl"/>
          <dgm:resizeHandles val="exact"/>
        </dgm:presLayoutVars>
      </dgm:prSet>
      <dgm:spPr/>
      <dgm:t>
        <a:bodyPr/>
        <a:lstStyle/>
        <a:p>
          <a:endParaRPr lang="it-IT"/>
        </a:p>
      </dgm:t>
    </dgm:pt>
    <dgm:pt modelId="{6A27E143-A5F6-42A7-B660-DF1D813A49EF}" type="pres">
      <dgm:prSet presAssocID="{B536C261-8E29-4D0C-95AB-47067D459078}" presName="linNode" presStyleCnt="0"/>
      <dgm:spPr/>
    </dgm:pt>
    <dgm:pt modelId="{79DA4106-B02B-41C2-BB53-4BE49E54B8EA}" type="pres">
      <dgm:prSet presAssocID="{B536C261-8E29-4D0C-95AB-47067D459078}" presName="parentText" presStyleLbl="node1" presStyleIdx="0" presStyleCnt="3" custLinFactNeighborX="2513">
        <dgm:presLayoutVars>
          <dgm:chMax val="1"/>
          <dgm:bulletEnabled val="1"/>
        </dgm:presLayoutVars>
      </dgm:prSet>
      <dgm:spPr/>
      <dgm:t>
        <a:bodyPr/>
        <a:lstStyle/>
        <a:p>
          <a:endParaRPr lang="it-IT"/>
        </a:p>
      </dgm:t>
    </dgm:pt>
    <dgm:pt modelId="{646A0EDA-D769-484E-BDB0-67FB97D968B1}" type="pres">
      <dgm:prSet presAssocID="{B536C261-8E29-4D0C-95AB-47067D459078}" presName="descendantText" presStyleLbl="alignAccFollowNode1" presStyleIdx="0" presStyleCnt="3" custLinFactNeighborX="0" custLinFactNeighborY="0">
        <dgm:presLayoutVars>
          <dgm:bulletEnabled val="1"/>
        </dgm:presLayoutVars>
      </dgm:prSet>
      <dgm:spPr/>
      <dgm:t>
        <a:bodyPr/>
        <a:lstStyle/>
        <a:p>
          <a:endParaRPr lang="it-IT"/>
        </a:p>
      </dgm:t>
    </dgm:pt>
    <dgm:pt modelId="{8EB46A72-B3E3-45FD-AB1F-804BA9C72FD3}" type="pres">
      <dgm:prSet presAssocID="{3C0AB9F2-D8CB-4758-9BBA-C282A5B65811}" presName="sp" presStyleCnt="0"/>
      <dgm:spPr/>
    </dgm:pt>
    <dgm:pt modelId="{AD31DBC9-B08D-4E31-9ECC-19F5534C9241}" type="pres">
      <dgm:prSet presAssocID="{FE59B5FD-3829-4F89-9872-C5B0CAB413C6}" presName="linNode" presStyleCnt="0"/>
      <dgm:spPr/>
    </dgm:pt>
    <dgm:pt modelId="{D218F8D7-E12F-41AA-BEF5-C96013DFF631}" type="pres">
      <dgm:prSet presAssocID="{FE59B5FD-3829-4F89-9872-C5B0CAB413C6}" presName="parentText" presStyleLbl="node1" presStyleIdx="1" presStyleCnt="3" custLinFactNeighborX="2803" custLinFactNeighborY="779">
        <dgm:presLayoutVars>
          <dgm:chMax val="1"/>
          <dgm:bulletEnabled val="1"/>
        </dgm:presLayoutVars>
      </dgm:prSet>
      <dgm:spPr/>
      <dgm:t>
        <a:bodyPr/>
        <a:lstStyle/>
        <a:p>
          <a:endParaRPr lang="it-IT"/>
        </a:p>
      </dgm:t>
    </dgm:pt>
    <dgm:pt modelId="{B875B052-A2D0-432B-B97A-1F1328F88FB2}" type="pres">
      <dgm:prSet presAssocID="{FE59B5FD-3829-4F89-9872-C5B0CAB413C6}" presName="descendantText" presStyleLbl="alignAccFollowNode1" presStyleIdx="1" presStyleCnt="3" custScaleY="114781">
        <dgm:presLayoutVars>
          <dgm:bulletEnabled val="1"/>
        </dgm:presLayoutVars>
      </dgm:prSet>
      <dgm:spPr/>
      <dgm:t>
        <a:bodyPr/>
        <a:lstStyle/>
        <a:p>
          <a:endParaRPr lang="it-IT"/>
        </a:p>
      </dgm:t>
    </dgm:pt>
    <dgm:pt modelId="{A2ABD07A-FDBB-480E-93D1-0AEB55F6FAA8}" type="pres">
      <dgm:prSet presAssocID="{74428BC2-1E44-4797-8AEF-BE59FB6D5AD1}" presName="sp" presStyleCnt="0"/>
      <dgm:spPr/>
    </dgm:pt>
    <dgm:pt modelId="{85EE3495-7416-4867-AB65-66658B333307}" type="pres">
      <dgm:prSet presAssocID="{9E40D715-3E32-4D73-9F7F-E692ACF72043}" presName="linNode" presStyleCnt="0"/>
      <dgm:spPr/>
    </dgm:pt>
    <dgm:pt modelId="{97C61C8A-CD9A-43BE-A07D-E2429C14D436}" type="pres">
      <dgm:prSet presAssocID="{9E40D715-3E32-4D73-9F7F-E692ACF72043}" presName="parentText" presStyleLbl="node1" presStyleIdx="2" presStyleCnt="3" custScaleX="98889" custScaleY="116296" custLinFactNeighborX="2663" custLinFactNeighborY="5161">
        <dgm:presLayoutVars>
          <dgm:chMax val="1"/>
          <dgm:bulletEnabled val="1"/>
        </dgm:presLayoutVars>
      </dgm:prSet>
      <dgm:spPr/>
      <dgm:t>
        <a:bodyPr/>
        <a:lstStyle/>
        <a:p>
          <a:endParaRPr lang="it-IT"/>
        </a:p>
      </dgm:t>
    </dgm:pt>
    <dgm:pt modelId="{9DC2B92A-E1B3-415E-BAFA-B0637D80A882}" type="pres">
      <dgm:prSet presAssocID="{9E40D715-3E32-4D73-9F7F-E692ACF72043}" presName="descendantText" presStyleLbl="alignAccFollowNode1" presStyleIdx="2" presStyleCnt="3" custScaleY="138328" custLinFactX="29949" custLinFactNeighborX="100000" custLinFactNeighborY="-1448">
        <dgm:presLayoutVars>
          <dgm:bulletEnabled val="1"/>
        </dgm:presLayoutVars>
      </dgm:prSet>
      <dgm:spPr/>
      <dgm:t>
        <a:bodyPr/>
        <a:lstStyle/>
        <a:p>
          <a:endParaRPr lang="it-IT"/>
        </a:p>
      </dgm:t>
    </dgm:pt>
  </dgm:ptLst>
  <dgm:cxnLst>
    <dgm:cxn modelId="{09637D7D-DF22-4DD7-847A-1766ABCE170C}" type="presOf" srcId="{271F0A64-D0B8-40C8-9F6C-1DAF2FB09C2A}" destId="{B875B052-A2D0-432B-B97A-1F1328F88FB2}" srcOrd="0" destOrd="3" presId="urn:microsoft.com/office/officeart/2005/8/layout/vList5"/>
    <dgm:cxn modelId="{DB49276B-0121-440A-BF38-F6D27E262E50}" type="presOf" srcId="{F94461F5-2C6C-412D-A97C-EA2E08A29CB3}" destId="{9DC2B92A-E1B3-415E-BAFA-B0637D80A882}" srcOrd="0" destOrd="1" presId="urn:microsoft.com/office/officeart/2005/8/layout/vList5"/>
    <dgm:cxn modelId="{69E4EE29-9144-4FFC-A5B0-BAEB0CFE46FD}" srcId="{9E40D715-3E32-4D73-9F7F-E692ACF72043}" destId="{9F74B91E-7113-4C04-9A14-A8AF19F80E5E}" srcOrd="5" destOrd="0" parTransId="{A1BF3613-FF4E-4F01-AAFC-B33EA968C51A}" sibTransId="{34D8C8D4-B9AE-4AFD-AAEA-A43D849B828F}"/>
    <dgm:cxn modelId="{F5F42DF6-AF33-454B-ACD5-97F3BFA9D722}" srcId="{9E40D715-3E32-4D73-9F7F-E692ACF72043}" destId="{B87F7444-5338-4E10-B465-E7BBFF6D78AB}" srcOrd="2" destOrd="0" parTransId="{103D80E0-922E-47A2-9E5E-B22B3B44B9BF}" sibTransId="{38F2DB34-152D-41A5-B918-8223B1A2B741}"/>
    <dgm:cxn modelId="{B7431DA3-E100-488F-A0C9-365F2C20056C}" type="presOf" srcId="{9F74B91E-7113-4C04-9A14-A8AF19F80E5E}" destId="{9DC2B92A-E1B3-415E-BAFA-B0637D80A882}" srcOrd="0" destOrd="5" presId="urn:microsoft.com/office/officeart/2005/8/layout/vList5"/>
    <dgm:cxn modelId="{DD91E087-A43C-4994-9B4A-5BB604692413}" type="presOf" srcId="{66FEC03C-8A54-4C50-9609-FA8FBD2FBF93}" destId="{B875B052-A2D0-432B-B97A-1F1328F88FB2}" srcOrd="0" destOrd="0" presId="urn:microsoft.com/office/officeart/2005/8/layout/vList5"/>
    <dgm:cxn modelId="{63968D73-35A2-490A-9749-EB4A9516D3AF}" srcId="{B536C261-8E29-4D0C-95AB-47067D459078}" destId="{8447FBA6-7037-4B2E-9E18-D191997895DC}" srcOrd="1" destOrd="0" parTransId="{1FCEFCB9-D1BD-4729-9360-DC01C56F886D}" sibTransId="{3D887548-3CA3-49D5-BC0F-89086A067B8A}"/>
    <dgm:cxn modelId="{15ACAD90-C0D3-4F7F-A80C-CD7B72DD1378}" srcId="{9E40D715-3E32-4D73-9F7F-E692ACF72043}" destId="{C7E6C737-1935-4025-9AB7-0537833640F8}" srcOrd="0" destOrd="0" parTransId="{12EFA2AA-F939-4F63-B4AE-4F9B9B10252F}" sibTransId="{43EE62BD-EF6F-44D8-BCEB-C17FA54E7ECC}"/>
    <dgm:cxn modelId="{6F8D14B1-DA35-49CC-B81D-304E68723919}" srcId="{9E40D715-3E32-4D73-9F7F-E692ACF72043}" destId="{33C9400E-35A5-4D9E-9C49-4D62B7D98DC9}" srcOrd="3" destOrd="0" parTransId="{312E121F-AFF7-40AD-A8EE-E3E279B781BF}" sibTransId="{914A2A78-0189-4794-AB4B-65C115E1B80C}"/>
    <dgm:cxn modelId="{94A6312F-31C4-489E-ACDD-2563C4A72907}" type="presOf" srcId="{C7E6C737-1935-4025-9AB7-0537833640F8}" destId="{9DC2B92A-E1B3-415E-BAFA-B0637D80A882}" srcOrd="0" destOrd="0" presId="urn:microsoft.com/office/officeart/2005/8/layout/vList5"/>
    <dgm:cxn modelId="{F9A08E4D-D3ED-40F1-A13E-356843E599BF}" type="presOf" srcId="{D68B466B-E68C-472D-9340-46298EA8499C}" destId="{646A0EDA-D769-484E-BDB0-67FB97D968B1}" srcOrd="0" destOrd="2" presId="urn:microsoft.com/office/officeart/2005/8/layout/vList5"/>
    <dgm:cxn modelId="{588F8469-1E27-4A53-9000-2F2378E4FAD4}" srcId="{FE59B5FD-3829-4F89-9872-C5B0CAB413C6}" destId="{271F0A64-D0B8-40C8-9F6C-1DAF2FB09C2A}" srcOrd="3" destOrd="0" parTransId="{DBE4F092-EC18-4E93-8641-01F72AA821C9}" sibTransId="{DF66898B-AFDA-40F4-9145-1230D25D6108}"/>
    <dgm:cxn modelId="{97748E95-511D-4345-88B8-72D97E32E889}" type="presOf" srcId="{8447FBA6-7037-4B2E-9E18-D191997895DC}" destId="{646A0EDA-D769-484E-BDB0-67FB97D968B1}" srcOrd="0" destOrd="1" presId="urn:microsoft.com/office/officeart/2005/8/layout/vList5"/>
    <dgm:cxn modelId="{F4C52988-BC44-447B-8C4E-2A281594F198}" srcId="{B536C261-8E29-4D0C-95AB-47067D459078}" destId="{6045E821-0DBA-4C52-A64F-F912EE0F027A}" srcOrd="0" destOrd="0" parTransId="{76F19AC7-4C49-461D-9AFD-08C0C76C00EA}" sibTransId="{EFEDEB58-D4C6-4D3C-B23E-CAF150E651EA}"/>
    <dgm:cxn modelId="{73BCD1D0-3105-455B-9865-F23D439081FB}" type="presOf" srcId="{FE59B5FD-3829-4F89-9872-C5B0CAB413C6}" destId="{D218F8D7-E12F-41AA-BEF5-C96013DFF631}" srcOrd="0" destOrd="0" presId="urn:microsoft.com/office/officeart/2005/8/layout/vList5"/>
    <dgm:cxn modelId="{B2238283-B875-458E-93A6-04EA13A067C8}" type="presOf" srcId="{33C9400E-35A5-4D9E-9C49-4D62B7D98DC9}" destId="{9DC2B92A-E1B3-415E-BAFA-B0637D80A882}" srcOrd="0" destOrd="3" presId="urn:microsoft.com/office/officeart/2005/8/layout/vList5"/>
    <dgm:cxn modelId="{ED738C9F-BEF6-4F39-A472-809C1066202B}" type="presOf" srcId="{41D3595E-1344-4EAD-A64C-3E04988275A9}" destId="{B875B052-A2D0-432B-B97A-1F1328F88FB2}" srcOrd="0" destOrd="1" presId="urn:microsoft.com/office/officeart/2005/8/layout/vList5"/>
    <dgm:cxn modelId="{2A4C728A-F76D-42E6-B0E2-AFF71FEA04DF}" type="presOf" srcId="{B87F7444-5338-4E10-B465-E7BBFF6D78AB}" destId="{9DC2B92A-E1B3-415E-BAFA-B0637D80A882}" srcOrd="0" destOrd="2" presId="urn:microsoft.com/office/officeart/2005/8/layout/vList5"/>
    <dgm:cxn modelId="{3A001211-5F4D-483A-83F1-01E97E47D2ED}" type="presOf" srcId="{6045E821-0DBA-4C52-A64F-F912EE0F027A}" destId="{646A0EDA-D769-484E-BDB0-67FB97D968B1}" srcOrd="0" destOrd="0" presId="urn:microsoft.com/office/officeart/2005/8/layout/vList5"/>
    <dgm:cxn modelId="{8D657702-CC89-455B-A4CD-B3B1ED35C3E9}" srcId="{9E40D715-3E32-4D73-9F7F-E692ACF72043}" destId="{202B6C47-AD0D-410D-823A-76A5C3EE5D88}" srcOrd="4" destOrd="0" parTransId="{034C6CBD-ED8D-4741-B36F-61E227EE53D3}" sibTransId="{DB1815F2-6B9B-45A2-A49E-64904E4A6F0C}"/>
    <dgm:cxn modelId="{F88929EE-AB57-48B3-821E-AA2B5FF72F97}" srcId="{8ADE0A31-581B-4B41-AC8B-2897898A2EB4}" destId="{FE59B5FD-3829-4F89-9872-C5B0CAB413C6}" srcOrd="1" destOrd="0" parTransId="{EE57F10C-7C90-4EB1-9058-773253C552BD}" sibTransId="{74428BC2-1E44-4797-8AEF-BE59FB6D5AD1}"/>
    <dgm:cxn modelId="{FE21932F-23F0-4B66-A18D-8710BE15214B}" srcId="{FE59B5FD-3829-4F89-9872-C5B0CAB413C6}" destId="{66FEC03C-8A54-4C50-9609-FA8FBD2FBF93}" srcOrd="0" destOrd="0" parTransId="{1BE9A364-456B-420A-AD73-70B18BEDECBA}" sibTransId="{F51C9894-180D-4369-940F-52EC6DD6AA44}"/>
    <dgm:cxn modelId="{594EA64B-D972-4101-A79F-4E10091B485A}" srcId="{FE59B5FD-3829-4F89-9872-C5B0CAB413C6}" destId="{D38F7EEB-3E9E-43EE-A970-4846FB1D521A}" srcOrd="2" destOrd="0" parTransId="{A1A0DE3D-398B-4A57-8D76-484A00CD1FDB}" sibTransId="{A0349CFF-986C-4320-8239-D9B5859AE0C7}"/>
    <dgm:cxn modelId="{30FFEB15-DFB7-42B1-8E6E-D33114A85ED4}" type="presOf" srcId="{8ADE0A31-581B-4B41-AC8B-2897898A2EB4}" destId="{AD94078E-955E-4288-901E-D2BFED5AE97A}" srcOrd="0" destOrd="0" presId="urn:microsoft.com/office/officeart/2005/8/layout/vList5"/>
    <dgm:cxn modelId="{C486AFCA-BB5B-4712-8D1D-92B798B56306}" srcId="{8ADE0A31-581B-4B41-AC8B-2897898A2EB4}" destId="{B536C261-8E29-4D0C-95AB-47067D459078}" srcOrd="0" destOrd="0" parTransId="{6099D69B-F051-4FC8-B83F-241C80C9A3BC}" sibTransId="{3C0AB9F2-D8CB-4758-9BBA-C282A5B65811}"/>
    <dgm:cxn modelId="{6405B930-9048-43E5-ACA4-6CDBEF381D49}" type="presOf" srcId="{B536C261-8E29-4D0C-95AB-47067D459078}" destId="{79DA4106-B02B-41C2-BB53-4BE49E54B8EA}" srcOrd="0" destOrd="0" presId="urn:microsoft.com/office/officeart/2005/8/layout/vList5"/>
    <dgm:cxn modelId="{3CF49314-E290-4319-8466-F6E43FBC8B69}" srcId="{FE59B5FD-3829-4F89-9872-C5B0CAB413C6}" destId="{41D3595E-1344-4EAD-A64C-3E04988275A9}" srcOrd="1" destOrd="0" parTransId="{CAA588D8-EFF0-4129-BBA6-DFB033D5A9A5}" sibTransId="{AE30EBE0-CF4A-4CCA-B4D4-66DA35C66C1C}"/>
    <dgm:cxn modelId="{43A3F14E-E714-4936-8837-63EC4DD04A70}" srcId="{B536C261-8E29-4D0C-95AB-47067D459078}" destId="{D68B466B-E68C-472D-9340-46298EA8499C}" srcOrd="2" destOrd="0" parTransId="{ABAEF9E3-F397-4533-8562-18E4A7A87CA7}" sibTransId="{447B9525-7F08-4B52-9F35-6267EEB4C317}"/>
    <dgm:cxn modelId="{9B70FB18-EFB4-49A9-ADED-E4EE6E2AFF74}" srcId="{9E40D715-3E32-4D73-9F7F-E692ACF72043}" destId="{F94461F5-2C6C-412D-A97C-EA2E08A29CB3}" srcOrd="1" destOrd="0" parTransId="{DB1ACF18-BFD0-4B10-883C-FB7C5D289263}" sibTransId="{4E71B108-F08E-479E-AA3C-F00263612A1B}"/>
    <dgm:cxn modelId="{1EC35D7D-5025-4E0C-BCD6-373A5933AD8C}" type="presOf" srcId="{D38F7EEB-3E9E-43EE-A970-4846FB1D521A}" destId="{B875B052-A2D0-432B-B97A-1F1328F88FB2}" srcOrd="0" destOrd="2" presId="urn:microsoft.com/office/officeart/2005/8/layout/vList5"/>
    <dgm:cxn modelId="{C093F8B8-4AB7-4A45-AE4E-6F0D7FFE7671}" type="presOf" srcId="{202B6C47-AD0D-410D-823A-76A5C3EE5D88}" destId="{9DC2B92A-E1B3-415E-BAFA-B0637D80A882}" srcOrd="0" destOrd="4" presId="urn:microsoft.com/office/officeart/2005/8/layout/vList5"/>
    <dgm:cxn modelId="{A5421DC3-712C-463D-A72D-734BCEF443B0}" type="presOf" srcId="{5AFE5DED-CBD2-4DDC-8F9B-879C33CE1E48}" destId="{9DC2B92A-E1B3-415E-BAFA-B0637D80A882}" srcOrd="0" destOrd="6" presId="urn:microsoft.com/office/officeart/2005/8/layout/vList5"/>
    <dgm:cxn modelId="{025AE2B7-A6FC-4E66-88C4-EFC2113036F2}" srcId="{8ADE0A31-581B-4B41-AC8B-2897898A2EB4}" destId="{9E40D715-3E32-4D73-9F7F-E692ACF72043}" srcOrd="2" destOrd="0" parTransId="{1E4B9BAA-AA63-4DA6-AE29-0A88BF845ED0}" sibTransId="{F3343ACB-1E29-4797-BF55-3ED1AE577102}"/>
    <dgm:cxn modelId="{BBD56356-2E67-4C70-98BD-91666CF8A6CC}" type="presOf" srcId="{9E40D715-3E32-4D73-9F7F-E692ACF72043}" destId="{97C61C8A-CD9A-43BE-A07D-E2429C14D436}" srcOrd="0" destOrd="0" presId="urn:microsoft.com/office/officeart/2005/8/layout/vList5"/>
    <dgm:cxn modelId="{2402FA4C-8547-4168-AB3D-6B41B9C298E4}" srcId="{9E40D715-3E32-4D73-9F7F-E692ACF72043}" destId="{5AFE5DED-CBD2-4DDC-8F9B-879C33CE1E48}" srcOrd="6" destOrd="0" parTransId="{6D463394-3571-466A-B3B7-00AF45CCCE78}" sibTransId="{A94F72D4-1802-41EE-BFBA-549357026FBD}"/>
    <dgm:cxn modelId="{FA579D39-46D5-41FF-9FC2-9BB9178220C3}" type="presParOf" srcId="{AD94078E-955E-4288-901E-D2BFED5AE97A}" destId="{6A27E143-A5F6-42A7-B660-DF1D813A49EF}" srcOrd="0" destOrd="0" presId="urn:microsoft.com/office/officeart/2005/8/layout/vList5"/>
    <dgm:cxn modelId="{323AC53A-C52A-4750-90E9-2FFBEA9DC3FF}" type="presParOf" srcId="{6A27E143-A5F6-42A7-B660-DF1D813A49EF}" destId="{79DA4106-B02B-41C2-BB53-4BE49E54B8EA}" srcOrd="0" destOrd="0" presId="urn:microsoft.com/office/officeart/2005/8/layout/vList5"/>
    <dgm:cxn modelId="{50E33722-5655-4287-9800-4292B02ABB65}" type="presParOf" srcId="{6A27E143-A5F6-42A7-B660-DF1D813A49EF}" destId="{646A0EDA-D769-484E-BDB0-67FB97D968B1}" srcOrd="1" destOrd="0" presId="urn:microsoft.com/office/officeart/2005/8/layout/vList5"/>
    <dgm:cxn modelId="{BE26D930-0E5B-44B7-800C-03E23AFA203B}" type="presParOf" srcId="{AD94078E-955E-4288-901E-D2BFED5AE97A}" destId="{8EB46A72-B3E3-45FD-AB1F-804BA9C72FD3}" srcOrd="1" destOrd="0" presId="urn:microsoft.com/office/officeart/2005/8/layout/vList5"/>
    <dgm:cxn modelId="{D4ACE454-4E5B-4AC8-B38F-39E1821EFC48}" type="presParOf" srcId="{AD94078E-955E-4288-901E-D2BFED5AE97A}" destId="{AD31DBC9-B08D-4E31-9ECC-19F5534C9241}" srcOrd="2" destOrd="0" presId="urn:microsoft.com/office/officeart/2005/8/layout/vList5"/>
    <dgm:cxn modelId="{C471E44B-94FE-4EC1-AC15-ECB24FCB6103}" type="presParOf" srcId="{AD31DBC9-B08D-4E31-9ECC-19F5534C9241}" destId="{D218F8D7-E12F-41AA-BEF5-C96013DFF631}" srcOrd="0" destOrd="0" presId="urn:microsoft.com/office/officeart/2005/8/layout/vList5"/>
    <dgm:cxn modelId="{694AF794-77BE-479E-B628-D95FDEA6528E}" type="presParOf" srcId="{AD31DBC9-B08D-4E31-9ECC-19F5534C9241}" destId="{B875B052-A2D0-432B-B97A-1F1328F88FB2}" srcOrd="1" destOrd="0" presId="urn:microsoft.com/office/officeart/2005/8/layout/vList5"/>
    <dgm:cxn modelId="{0D0BC81D-ECF5-4F3A-8720-8A78B0E451B9}" type="presParOf" srcId="{AD94078E-955E-4288-901E-D2BFED5AE97A}" destId="{A2ABD07A-FDBB-480E-93D1-0AEB55F6FAA8}" srcOrd="3" destOrd="0" presId="urn:microsoft.com/office/officeart/2005/8/layout/vList5"/>
    <dgm:cxn modelId="{EC096F46-2A93-404F-9C4F-C96D3C5A74CB}" type="presParOf" srcId="{AD94078E-955E-4288-901E-D2BFED5AE97A}" destId="{85EE3495-7416-4867-AB65-66658B333307}" srcOrd="4" destOrd="0" presId="urn:microsoft.com/office/officeart/2005/8/layout/vList5"/>
    <dgm:cxn modelId="{20AC3923-F33E-4013-A99A-27492092BF3F}" type="presParOf" srcId="{85EE3495-7416-4867-AB65-66658B333307}" destId="{97C61C8A-CD9A-43BE-A07D-E2429C14D436}" srcOrd="0" destOrd="0" presId="urn:microsoft.com/office/officeart/2005/8/layout/vList5"/>
    <dgm:cxn modelId="{551895D7-E7CC-421D-A517-7BCEB45E3D9D}" type="presParOf" srcId="{85EE3495-7416-4867-AB65-66658B333307}" destId="{9DC2B92A-E1B3-415E-BAFA-B0637D80A8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021D0-773B-43AD-A04A-F9CFA9AA59ED}" type="doc">
      <dgm:prSet loTypeId="urn:microsoft.com/office/officeart/2005/8/layout/vList3" loCatId="list" qsTypeId="urn:microsoft.com/office/officeart/2005/8/quickstyle/simple4" qsCatId="simple" csTypeId="urn:microsoft.com/office/officeart/2005/8/colors/accent1_2" csCatId="accent1" phldr="1"/>
      <dgm:spPr/>
    </dgm:pt>
    <dgm:pt modelId="{576EFE9F-34B2-4DC4-B3A6-6DBF44CA4460}">
      <dgm:prSet phldrT="[Testo]"/>
      <dgm:spPr/>
      <dgm:t>
        <a:bodyPr/>
        <a:lstStyle/>
        <a:p>
          <a:r>
            <a:rPr lang="en-GB" dirty="0"/>
            <a:t>Strengths and weaknesses</a:t>
          </a:r>
          <a:endParaRPr lang="it-IT" dirty="0"/>
        </a:p>
      </dgm:t>
    </dgm:pt>
    <dgm:pt modelId="{9D7B60CB-29A8-4B22-A6CA-9A9062BAAFFC}" type="parTrans" cxnId="{7DCB5B19-40C5-430E-818A-9A05E44329EC}">
      <dgm:prSet/>
      <dgm:spPr/>
      <dgm:t>
        <a:bodyPr/>
        <a:lstStyle/>
        <a:p>
          <a:endParaRPr lang="it-IT"/>
        </a:p>
      </dgm:t>
    </dgm:pt>
    <dgm:pt modelId="{949F1F06-5CC3-4E21-81F3-3CC2234B30D9}" type="sibTrans" cxnId="{7DCB5B19-40C5-430E-818A-9A05E44329EC}">
      <dgm:prSet/>
      <dgm:spPr/>
      <dgm:t>
        <a:bodyPr/>
        <a:lstStyle/>
        <a:p>
          <a:endParaRPr lang="it-IT"/>
        </a:p>
      </dgm:t>
    </dgm:pt>
    <dgm:pt modelId="{CF23B3C7-41BE-4234-B7C7-D1AAEA08BB56}">
      <dgm:prSet phldrT="[Testo]"/>
      <dgm:spPr/>
      <dgm:t>
        <a:bodyPr/>
        <a:lstStyle/>
        <a:p>
          <a:r>
            <a:rPr lang="it-IT" dirty="0"/>
            <a:t>Self-Evaluation </a:t>
          </a:r>
          <a:r>
            <a:rPr lang="it-IT" dirty="0" err="1"/>
            <a:t>rubric</a:t>
          </a:r>
          <a:r>
            <a:rPr lang="it-IT" dirty="0"/>
            <a:t> (7 point scale)</a:t>
          </a:r>
        </a:p>
      </dgm:t>
    </dgm:pt>
    <dgm:pt modelId="{2F66B2F8-88AE-4BD5-A29B-B99128DD63DE}" type="parTrans" cxnId="{05C9B1B2-2942-42D6-B8FA-DC285B192D43}">
      <dgm:prSet/>
      <dgm:spPr/>
      <dgm:t>
        <a:bodyPr/>
        <a:lstStyle/>
        <a:p>
          <a:endParaRPr lang="it-IT"/>
        </a:p>
      </dgm:t>
    </dgm:pt>
    <dgm:pt modelId="{4ECC294B-1865-4EE8-9F21-27ECA7967C64}" type="sibTrans" cxnId="{05C9B1B2-2942-42D6-B8FA-DC285B192D43}">
      <dgm:prSet/>
      <dgm:spPr/>
      <dgm:t>
        <a:bodyPr/>
        <a:lstStyle/>
        <a:p>
          <a:endParaRPr lang="it-IT"/>
        </a:p>
      </dgm:t>
    </dgm:pt>
    <dgm:pt modelId="{FF4F7FF9-9D30-4F84-8930-ABFF6EC71164}">
      <dgm:prSet phldrT="[Testo]"/>
      <dgm:spPr/>
      <dgm:t>
        <a:bodyPr/>
        <a:lstStyle/>
        <a:p>
          <a:r>
            <a:rPr lang="it-IT"/>
            <a:t>Priorities and goals</a:t>
          </a:r>
          <a:endParaRPr lang="it-IT" dirty="0"/>
        </a:p>
      </dgm:t>
    </dgm:pt>
    <dgm:pt modelId="{71B8192A-FF9D-41CB-8A78-AAABBA7A1A3D}" type="parTrans" cxnId="{0590410D-AFB5-464C-A1C1-2EC369D737B5}">
      <dgm:prSet/>
      <dgm:spPr/>
      <dgm:t>
        <a:bodyPr/>
        <a:lstStyle/>
        <a:p>
          <a:endParaRPr lang="it-IT"/>
        </a:p>
      </dgm:t>
    </dgm:pt>
    <dgm:pt modelId="{F220D3DA-DA4C-496C-8A5A-0C584F1D04BA}" type="sibTrans" cxnId="{0590410D-AFB5-464C-A1C1-2EC369D737B5}">
      <dgm:prSet/>
      <dgm:spPr/>
      <dgm:t>
        <a:bodyPr/>
        <a:lstStyle/>
        <a:p>
          <a:endParaRPr lang="it-IT"/>
        </a:p>
      </dgm:t>
    </dgm:pt>
    <dgm:pt modelId="{6B8EE959-02CB-444A-ABCB-EE332E65E957}" type="pres">
      <dgm:prSet presAssocID="{434021D0-773B-43AD-A04A-F9CFA9AA59ED}" presName="linearFlow" presStyleCnt="0">
        <dgm:presLayoutVars>
          <dgm:dir/>
          <dgm:resizeHandles val="exact"/>
        </dgm:presLayoutVars>
      </dgm:prSet>
      <dgm:spPr/>
    </dgm:pt>
    <dgm:pt modelId="{CACC1B1B-7F29-4B89-BD44-763BDDDD7AE7}" type="pres">
      <dgm:prSet presAssocID="{576EFE9F-34B2-4DC4-B3A6-6DBF44CA4460}" presName="composite" presStyleCnt="0"/>
      <dgm:spPr/>
    </dgm:pt>
    <dgm:pt modelId="{D5DB7E47-732B-4C90-B8C1-63657219F402}" type="pres">
      <dgm:prSet presAssocID="{576EFE9F-34B2-4DC4-B3A6-6DBF44CA4460}" presName="imgShp" presStyleLbl="fgImgPlace1" presStyleIdx="0" presStyleCnt="3" custScaleY="98262"/>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72C71A58-C919-413F-A05F-55B9F378D977}" type="pres">
      <dgm:prSet presAssocID="{576EFE9F-34B2-4DC4-B3A6-6DBF44CA4460}" presName="txShp" presStyleLbl="node1" presStyleIdx="0" presStyleCnt="3" custLinFactNeighborX="408" custLinFactNeighborY="-3208">
        <dgm:presLayoutVars>
          <dgm:bulletEnabled val="1"/>
        </dgm:presLayoutVars>
      </dgm:prSet>
      <dgm:spPr/>
      <dgm:t>
        <a:bodyPr/>
        <a:lstStyle/>
        <a:p>
          <a:endParaRPr lang="it-IT"/>
        </a:p>
      </dgm:t>
    </dgm:pt>
    <dgm:pt modelId="{F91241F4-14C4-4E58-B8E5-51C98FCCB4A7}" type="pres">
      <dgm:prSet presAssocID="{949F1F06-5CC3-4E21-81F3-3CC2234B30D9}" presName="spacing" presStyleCnt="0"/>
      <dgm:spPr/>
    </dgm:pt>
    <dgm:pt modelId="{F74AE6F7-A0CE-4F03-95A5-B8F8F1457E4C}" type="pres">
      <dgm:prSet presAssocID="{CF23B3C7-41BE-4234-B7C7-D1AAEA08BB56}" presName="composite" presStyleCnt="0"/>
      <dgm:spPr/>
    </dgm:pt>
    <dgm:pt modelId="{FB690CA4-E72F-4931-B86C-9BC1915615D2}" type="pres">
      <dgm:prSet presAssocID="{CF23B3C7-41BE-4234-B7C7-D1AAEA08BB5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CF57D19-2A6D-44CB-927E-88E683EDCDB4}" type="pres">
      <dgm:prSet presAssocID="{CF23B3C7-41BE-4234-B7C7-D1AAEA08BB56}" presName="txShp" presStyleLbl="node1" presStyleIdx="1" presStyleCnt="3">
        <dgm:presLayoutVars>
          <dgm:bulletEnabled val="1"/>
        </dgm:presLayoutVars>
      </dgm:prSet>
      <dgm:spPr/>
      <dgm:t>
        <a:bodyPr/>
        <a:lstStyle/>
        <a:p>
          <a:endParaRPr lang="it-IT"/>
        </a:p>
      </dgm:t>
    </dgm:pt>
    <dgm:pt modelId="{D862A213-6B95-4AA8-B40C-3ACFEF207220}" type="pres">
      <dgm:prSet presAssocID="{4ECC294B-1865-4EE8-9F21-27ECA7967C64}" presName="spacing" presStyleCnt="0"/>
      <dgm:spPr/>
    </dgm:pt>
    <dgm:pt modelId="{C2A9FDA2-CD25-4B7C-AE3B-8AD0314A1072}" type="pres">
      <dgm:prSet presAssocID="{FF4F7FF9-9D30-4F84-8930-ABFF6EC71164}" presName="composite" presStyleCnt="0"/>
      <dgm:spPr/>
    </dgm:pt>
    <dgm:pt modelId="{FDE364FE-CD95-465E-A093-D7D4FCDF71D4}" type="pres">
      <dgm:prSet presAssocID="{FF4F7FF9-9D30-4F84-8930-ABFF6EC71164}" presName="imgShp"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6000" r="-6000"/>
          </a:stretch>
        </a:blipFill>
      </dgm:spPr>
    </dgm:pt>
    <dgm:pt modelId="{DCD09E3B-E693-4A2A-AA4B-43BA2627223A}" type="pres">
      <dgm:prSet presAssocID="{FF4F7FF9-9D30-4F84-8930-ABFF6EC71164}" presName="txShp" presStyleLbl="node1" presStyleIdx="2" presStyleCnt="3">
        <dgm:presLayoutVars>
          <dgm:bulletEnabled val="1"/>
        </dgm:presLayoutVars>
      </dgm:prSet>
      <dgm:spPr/>
      <dgm:t>
        <a:bodyPr/>
        <a:lstStyle/>
        <a:p>
          <a:endParaRPr lang="it-IT"/>
        </a:p>
      </dgm:t>
    </dgm:pt>
  </dgm:ptLst>
  <dgm:cxnLst>
    <dgm:cxn modelId="{CCC9502D-E88B-4150-9C11-9879CF0641E8}" type="presOf" srcId="{576EFE9F-34B2-4DC4-B3A6-6DBF44CA4460}" destId="{72C71A58-C919-413F-A05F-55B9F378D977}" srcOrd="0" destOrd="0" presId="urn:microsoft.com/office/officeart/2005/8/layout/vList3"/>
    <dgm:cxn modelId="{832E6FED-04CA-4FE9-A63C-BFF7D76B8018}" type="presOf" srcId="{CF23B3C7-41BE-4234-B7C7-D1AAEA08BB56}" destId="{FCF57D19-2A6D-44CB-927E-88E683EDCDB4}" srcOrd="0" destOrd="0" presId="urn:microsoft.com/office/officeart/2005/8/layout/vList3"/>
    <dgm:cxn modelId="{CEE8E34B-676F-4704-894E-6E264E38730F}" type="presOf" srcId="{434021D0-773B-43AD-A04A-F9CFA9AA59ED}" destId="{6B8EE959-02CB-444A-ABCB-EE332E65E957}" srcOrd="0" destOrd="0" presId="urn:microsoft.com/office/officeart/2005/8/layout/vList3"/>
    <dgm:cxn modelId="{8B9E9CFE-C963-45FA-8D87-590A73AC0DB9}" type="presOf" srcId="{FF4F7FF9-9D30-4F84-8930-ABFF6EC71164}" destId="{DCD09E3B-E693-4A2A-AA4B-43BA2627223A}" srcOrd="0" destOrd="0" presId="urn:microsoft.com/office/officeart/2005/8/layout/vList3"/>
    <dgm:cxn modelId="{05C9B1B2-2942-42D6-B8FA-DC285B192D43}" srcId="{434021D0-773B-43AD-A04A-F9CFA9AA59ED}" destId="{CF23B3C7-41BE-4234-B7C7-D1AAEA08BB56}" srcOrd="1" destOrd="0" parTransId="{2F66B2F8-88AE-4BD5-A29B-B99128DD63DE}" sibTransId="{4ECC294B-1865-4EE8-9F21-27ECA7967C64}"/>
    <dgm:cxn modelId="{0590410D-AFB5-464C-A1C1-2EC369D737B5}" srcId="{434021D0-773B-43AD-A04A-F9CFA9AA59ED}" destId="{FF4F7FF9-9D30-4F84-8930-ABFF6EC71164}" srcOrd="2" destOrd="0" parTransId="{71B8192A-FF9D-41CB-8A78-AAABBA7A1A3D}" sibTransId="{F220D3DA-DA4C-496C-8A5A-0C584F1D04BA}"/>
    <dgm:cxn modelId="{7DCB5B19-40C5-430E-818A-9A05E44329EC}" srcId="{434021D0-773B-43AD-A04A-F9CFA9AA59ED}" destId="{576EFE9F-34B2-4DC4-B3A6-6DBF44CA4460}" srcOrd="0" destOrd="0" parTransId="{9D7B60CB-29A8-4B22-A6CA-9A9062BAAFFC}" sibTransId="{949F1F06-5CC3-4E21-81F3-3CC2234B30D9}"/>
    <dgm:cxn modelId="{B198EC00-C77A-4693-9513-EC8C17009C84}" type="presParOf" srcId="{6B8EE959-02CB-444A-ABCB-EE332E65E957}" destId="{CACC1B1B-7F29-4B89-BD44-763BDDDD7AE7}" srcOrd="0" destOrd="0" presId="urn:microsoft.com/office/officeart/2005/8/layout/vList3"/>
    <dgm:cxn modelId="{572BFB4A-996F-4D40-B1AC-5D901B6D410E}" type="presParOf" srcId="{CACC1B1B-7F29-4B89-BD44-763BDDDD7AE7}" destId="{D5DB7E47-732B-4C90-B8C1-63657219F402}" srcOrd="0" destOrd="0" presId="urn:microsoft.com/office/officeart/2005/8/layout/vList3"/>
    <dgm:cxn modelId="{7BAD35F0-ACA0-4277-8A80-7D2A83BE935E}" type="presParOf" srcId="{CACC1B1B-7F29-4B89-BD44-763BDDDD7AE7}" destId="{72C71A58-C919-413F-A05F-55B9F378D977}" srcOrd="1" destOrd="0" presId="urn:microsoft.com/office/officeart/2005/8/layout/vList3"/>
    <dgm:cxn modelId="{9DE97B0A-7F60-43BA-9B71-6458658F7D90}" type="presParOf" srcId="{6B8EE959-02CB-444A-ABCB-EE332E65E957}" destId="{F91241F4-14C4-4E58-B8E5-51C98FCCB4A7}" srcOrd="1" destOrd="0" presId="urn:microsoft.com/office/officeart/2005/8/layout/vList3"/>
    <dgm:cxn modelId="{43F04A28-650D-4C6F-8711-C17256317FA0}" type="presParOf" srcId="{6B8EE959-02CB-444A-ABCB-EE332E65E957}" destId="{F74AE6F7-A0CE-4F03-95A5-B8F8F1457E4C}" srcOrd="2" destOrd="0" presId="urn:microsoft.com/office/officeart/2005/8/layout/vList3"/>
    <dgm:cxn modelId="{F1731C43-759A-4E3C-A7C9-A415599561C1}" type="presParOf" srcId="{F74AE6F7-A0CE-4F03-95A5-B8F8F1457E4C}" destId="{FB690CA4-E72F-4931-B86C-9BC1915615D2}" srcOrd="0" destOrd="0" presId="urn:microsoft.com/office/officeart/2005/8/layout/vList3"/>
    <dgm:cxn modelId="{57B274D8-429F-4318-B6AD-B7E61FB2731F}" type="presParOf" srcId="{F74AE6F7-A0CE-4F03-95A5-B8F8F1457E4C}" destId="{FCF57D19-2A6D-44CB-927E-88E683EDCDB4}" srcOrd="1" destOrd="0" presId="urn:microsoft.com/office/officeart/2005/8/layout/vList3"/>
    <dgm:cxn modelId="{1AB722F3-7E86-41F0-963F-BD7D9D176A55}" type="presParOf" srcId="{6B8EE959-02CB-444A-ABCB-EE332E65E957}" destId="{D862A213-6B95-4AA8-B40C-3ACFEF207220}" srcOrd="3" destOrd="0" presId="urn:microsoft.com/office/officeart/2005/8/layout/vList3"/>
    <dgm:cxn modelId="{37DCC051-8F7A-4BA9-A2A7-09C5FC0DBAD5}" type="presParOf" srcId="{6B8EE959-02CB-444A-ABCB-EE332E65E957}" destId="{C2A9FDA2-CD25-4B7C-AE3B-8AD0314A1072}" srcOrd="4" destOrd="0" presId="urn:microsoft.com/office/officeart/2005/8/layout/vList3"/>
    <dgm:cxn modelId="{2C2E3BF6-3770-49DA-B284-1F1613610B08}" type="presParOf" srcId="{C2A9FDA2-CD25-4B7C-AE3B-8AD0314A1072}" destId="{FDE364FE-CD95-465E-A093-D7D4FCDF71D4}" srcOrd="0" destOrd="0" presId="urn:microsoft.com/office/officeart/2005/8/layout/vList3"/>
    <dgm:cxn modelId="{B3EC9A0B-04C8-40BE-8F1D-9C8B2F1D900C}" type="presParOf" srcId="{C2A9FDA2-CD25-4B7C-AE3B-8AD0314A1072}" destId="{DCD09E3B-E693-4A2A-AA4B-43BA262722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021D0-773B-43AD-A04A-F9CFA9AA59ED}" type="doc">
      <dgm:prSet loTypeId="urn:microsoft.com/office/officeart/2005/8/layout/vList3" loCatId="list" qsTypeId="urn:microsoft.com/office/officeart/2005/8/quickstyle/simple4" qsCatId="simple" csTypeId="urn:microsoft.com/office/officeart/2005/8/colors/accent1_2" csCatId="accent1" phldr="1"/>
      <dgm:spPr/>
    </dgm:pt>
    <dgm:pt modelId="{576EFE9F-34B2-4DC4-B3A6-6DBF44CA4460}">
      <dgm:prSet phldrT="[Testo]" custT="1"/>
      <dgm:spPr/>
      <dgm:t>
        <a:bodyPr/>
        <a:lstStyle/>
        <a:p>
          <a:endParaRPr lang="en-US" sz="6000" dirty="0" smtClean="0"/>
        </a:p>
        <a:p>
          <a:r>
            <a:rPr lang="en-US" sz="6000" dirty="0" smtClean="0"/>
            <a:t>Preliminary study of the school</a:t>
          </a:r>
          <a:endParaRPr lang="it-IT" sz="6000" dirty="0" smtClean="0"/>
        </a:p>
        <a:p>
          <a:endParaRPr lang="it-IT" sz="4900" dirty="0"/>
        </a:p>
      </dgm:t>
    </dgm:pt>
    <dgm:pt modelId="{9D7B60CB-29A8-4B22-A6CA-9A9062BAAFFC}" type="parTrans" cxnId="{7DCB5B19-40C5-430E-818A-9A05E44329EC}">
      <dgm:prSet/>
      <dgm:spPr/>
      <dgm:t>
        <a:bodyPr/>
        <a:lstStyle/>
        <a:p>
          <a:endParaRPr lang="it-IT"/>
        </a:p>
      </dgm:t>
    </dgm:pt>
    <dgm:pt modelId="{949F1F06-5CC3-4E21-81F3-3CC2234B30D9}" type="sibTrans" cxnId="{7DCB5B19-40C5-430E-818A-9A05E44329EC}">
      <dgm:prSet/>
      <dgm:spPr/>
      <dgm:t>
        <a:bodyPr/>
        <a:lstStyle/>
        <a:p>
          <a:endParaRPr lang="it-IT"/>
        </a:p>
      </dgm:t>
    </dgm:pt>
    <dgm:pt modelId="{CF23B3C7-41BE-4234-B7C7-D1AAEA08BB56}">
      <dgm:prSet phldrT="[Testo]" custT="1"/>
      <dgm:spPr/>
      <dgm:t>
        <a:bodyPr/>
        <a:lstStyle/>
        <a:p>
          <a:endParaRPr lang="it-IT" sz="6600" dirty="0" smtClean="0"/>
        </a:p>
        <a:p>
          <a:r>
            <a:rPr lang="it-IT" sz="6600" dirty="0" smtClean="0"/>
            <a:t>School </a:t>
          </a:r>
          <a:r>
            <a:rPr lang="it-IT" sz="6600" dirty="0" err="1" smtClean="0"/>
            <a:t>visit</a:t>
          </a:r>
          <a:endParaRPr lang="it-IT" sz="6600" dirty="0" smtClean="0"/>
        </a:p>
        <a:p>
          <a:endParaRPr lang="it-IT" sz="4900" dirty="0"/>
        </a:p>
      </dgm:t>
    </dgm:pt>
    <dgm:pt modelId="{2F66B2F8-88AE-4BD5-A29B-B99128DD63DE}" type="parTrans" cxnId="{05C9B1B2-2942-42D6-B8FA-DC285B192D43}">
      <dgm:prSet/>
      <dgm:spPr/>
      <dgm:t>
        <a:bodyPr/>
        <a:lstStyle/>
        <a:p>
          <a:endParaRPr lang="it-IT"/>
        </a:p>
      </dgm:t>
    </dgm:pt>
    <dgm:pt modelId="{4ECC294B-1865-4EE8-9F21-27ECA7967C64}" type="sibTrans" cxnId="{05C9B1B2-2942-42D6-B8FA-DC285B192D43}">
      <dgm:prSet/>
      <dgm:spPr/>
      <dgm:t>
        <a:bodyPr/>
        <a:lstStyle/>
        <a:p>
          <a:endParaRPr lang="it-IT"/>
        </a:p>
      </dgm:t>
    </dgm:pt>
    <dgm:pt modelId="{FF4F7FF9-9D30-4F84-8930-ABFF6EC71164}">
      <dgm:prSet phldrT="[Testo]"/>
      <dgm:spPr/>
      <dgm:t>
        <a:bodyPr/>
        <a:lstStyle/>
        <a:p>
          <a:r>
            <a:rPr lang="it-IT" dirty="0" err="1" smtClean="0"/>
            <a:t>External</a:t>
          </a:r>
          <a:r>
            <a:rPr lang="it-IT" dirty="0" smtClean="0"/>
            <a:t> Evaluation Report</a:t>
          </a:r>
        </a:p>
        <a:p>
          <a:r>
            <a:rPr lang="it-IT" dirty="0" smtClean="0"/>
            <a:t>Return meeting (Professional </a:t>
          </a:r>
          <a:r>
            <a:rPr lang="it-IT" dirty="0" err="1" smtClean="0"/>
            <a:t>Dialogue’s</a:t>
          </a:r>
          <a:r>
            <a:rPr lang="it-IT" dirty="0" smtClean="0"/>
            <a:t> </a:t>
          </a:r>
          <a:r>
            <a:rPr lang="it-IT" dirty="0" err="1" smtClean="0"/>
            <a:t>approach</a:t>
          </a:r>
          <a:r>
            <a:rPr lang="it-IT" dirty="0" smtClean="0"/>
            <a:t>)</a:t>
          </a:r>
          <a:endParaRPr lang="it-IT" dirty="0"/>
        </a:p>
      </dgm:t>
    </dgm:pt>
    <dgm:pt modelId="{71B8192A-FF9D-41CB-8A78-AAABBA7A1A3D}" type="parTrans" cxnId="{0590410D-AFB5-464C-A1C1-2EC369D737B5}">
      <dgm:prSet/>
      <dgm:spPr/>
      <dgm:t>
        <a:bodyPr/>
        <a:lstStyle/>
        <a:p>
          <a:endParaRPr lang="it-IT"/>
        </a:p>
      </dgm:t>
    </dgm:pt>
    <dgm:pt modelId="{F220D3DA-DA4C-496C-8A5A-0C584F1D04BA}" type="sibTrans" cxnId="{0590410D-AFB5-464C-A1C1-2EC369D737B5}">
      <dgm:prSet/>
      <dgm:spPr/>
      <dgm:t>
        <a:bodyPr/>
        <a:lstStyle/>
        <a:p>
          <a:endParaRPr lang="it-IT"/>
        </a:p>
      </dgm:t>
    </dgm:pt>
    <dgm:pt modelId="{6B8EE959-02CB-444A-ABCB-EE332E65E957}" type="pres">
      <dgm:prSet presAssocID="{434021D0-773B-43AD-A04A-F9CFA9AA59ED}" presName="linearFlow" presStyleCnt="0">
        <dgm:presLayoutVars>
          <dgm:dir/>
          <dgm:resizeHandles val="exact"/>
        </dgm:presLayoutVars>
      </dgm:prSet>
      <dgm:spPr/>
    </dgm:pt>
    <dgm:pt modelId="{CACC1B1B-7F29-4B89-BD44-763BDDDD7AE7}" type="pres">
      <dgm:prSet presAssocID="{576EFE9F-34B2-4DC4-B3A6-6DBF44CA4460}" presName="composite" presStyleCnt="0"/>
      <dgm:spPr/>
    </dgm:pt>
    <dgm:pt modelId="{D5DB7E47-732B-4C90-B8C1-63657219F402}" type="pres">
      <dgm:prSet presAssocID="{576EFE9F-34B2-4DC4-B3A6-6DBF44CA4460}" presName="imgShp" presStyleLbl="fgImgPlace1" presStyleIdx="0" presStyleCnt="3" custScaleY="98262"/>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18000" b="-18000"/>
          </a:stretch>
        </a:blipFill>
      </dgm:spPr>
    </dgm:pt>
    <dgm:pt modelId="{72C71A58-C919-413F-A05F-55B9F378D977}" type="pres">
      <dgm:prSet presAssocID="{576EFE9F-34B2-4DC4-B3A6-6DBF44CA4460}" presName="txShp" presStyleLbl="node1" presStyleIdx="0" presStyleCnt="3" custLinFactNeighborX="408" custLinFactNeighborY="-3208">
        <dgm:presLayoutVars>
          <dgm:bulletEnabled val="1"/>
        </dgm:presLayoutVars>
      </dgm:prSet>
      <dgm:spPr/>
      <dgm:t>
        <a:bodyPr/>
        <a:lstStyle/>
        <a:p>
          <a:endParaRPr lang="it-IT"/>
        </a:p>
      </dgm:t>
    </dgm:pt>
    <dgm:pt modelId="{F91241F4-14C4-4E58-B8E5-51C98FCCB4A7}" type="pres">
      <dgm:prSet presAssocID="{949F1F06-5CC3-4E21-81F3-3CC2234B30D9}" presName="spacing" presStyleCnt="0"/>
      <dgm:spPr/>
    </dgm:pt>
    <dgm:pt modelId="{F74AE6F7-A0CE-4F03-95A5-B8F8F1457E4C}" type="pres">
      <dgm:prSet presAssocID="{CF23B3C7-41BE-4234-B7C7-D1AAEA08BB56}" presName="composite" presStyleCnt="0"/>
      <dgm:spPr/>
    </dgm:pt>
    <dgm:pt modelId="{FB690CA4-E72F-4931-B86C-9BC1915615D2}" type="pres">
      <dgm:prSet presAssocID="{CF23B3C7-41BE-4234-B7C7-D1AAEA08BB56}" presName="imgShp" presStyleLbl="fgImgPlace1" presStyleIdx="1" presStyleCnt="3" custLinFactNeighborX="-713" custLinFactNeighborY="41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51000" r="-51000"/>
          </a:stretch>
        </a:blipFill>
      </dgm:spPr>
    </dgm:pt>
    <dgm:pt modelId="{FCF57D19-2A6D-44CB-927E-88E683EDCDB4}" type="pres">
      <dgm:prSet presAssocID="{CF23B3C7-41BE-4234-B7C7-D1AAEA08BB56}" presName="txShp" presStyleLbl="node1" presStyleIdx="1" presStyleCnt="3">
        <dgm:presLayoutVars>
          <dgm:bulletEnabled val="1"/>
        </dgm:presLayoutVars>
      </dgm:prSet>
      <dgm:spPr/>
      <dgm:t>
        <a:bodyPr/>
        <a:lstStyle/>
        <a:p>
          <a:endParaRPr lang="it-IT"/>
        </a:p>
      </dgm:t>
    </dgm:pt>
    <dgm:pt modelId="{D862A213-6B95-4AA8-B40C-3ACFEF207220}" type="pres">
      <dgm:prSet presAssocID="{4ECC294B-1865-4EE8-9F21-27ECA7967C64}" presName="spacing" presStyleCnt="0"/>
      <dgm:spPr/>
    </dgm:pt>
    <dgm:pt modelId="{C2A9FDA2-CD25-4B7C-AE3B-8AD0314A1072}" type="pres">
      <dgm:prSet presAssocID="{FF4F7FF9-9D30-4F84-8930-ABFF6EC71164}" presName="composite" presStyleCnt="0"/>
      <dgm:spPr/>
    </dgm:pt>
    <dgm:pt modelId="{FDE364FE-CD95-465E-A093-D7D4FCDF71D4}" type="pres">
      <dgm:prSet presAssocID="{FF4F7FF9-9D30-4F84-8930-ABFF6EC71164}" presName="imgShp"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4000" r="-14000"/>
          </a:stretch>
        </a:blipFill>
      </dgm:spPr>
    </dgm:pt>
    <dgm:pt modelId="{DCD09E3B-E693-4A2A-AA4B-43BA2627223A}" type="pres">
      <dgm:prSet presAssocID="{FF4F7FF9-9D30-4F84-8930-ABFF6EC71164}" presName="txShp" presStyleLbl="node1" presStyleIdx="2" presStyleCnt="3">
        <dgm:presLayoutVars>
          <dgm:bulletEnabled val="1"/>
        </dgm:presLayoutVars>
      </dgm:prSet>
      <dgm:spPr/>
      <dgm:t>
        <a:bodyPr/>
        <a:lstStyle/>
        <a:p>
          <a:endParaRPr lang="it-IT"/>
        </a:p>
      </dgm:t>
    </dgm:pt>
  </dgm:ptLst>
  <dgm:cxnLst>
    <dgm:cxn modelId="{CCC9502D-E88B-4150-9C11-9879CF0641E8}" type="presOf" srcId="{576EFE9F-34B2-4DC4-B3A6-6DBF44CA4460}" destId="{72C71A58-C919-413F-A05F-55B9F378D977}" srcOrd="0" destOrd="0" presId="urn:microsoft.com/office/officeart/2005/8/layout/vList3"/>
    <dgm:cxn modelId="{832E6FED-04CA-4FE9-A63C-BFF7D76B8018}" type="presOf" srcId="{CF23B3C7-41BE-4234-B7C7-D1AAEA08BB56}" destId="{FCF57D19-2A6D-44CB-927E-88E683EDCDB4}" srcOrd="0" destOrd="0" presId="urn:microsoft.com/office/officeart/2005/8/layout/vList3"/>
    <dgm:cxn modelId="{CEE8E34B-676F-4704-894E-6E264E38730F}" type="presOf" srcId="{434021D0-773B-43AD-A04A-F9CFA9AA59ED}" destId="{6B8EE959-02CB-444A-ABCB-EE332E65E957}" srcOrd="0" destOrd="0" presId="urn:microsoft.com/office/officeart/2005/8/layout/vList3"/>
    <dgm:cxn modelId="{8B9E9CFE-C963-45FA-8D87-590A73AC0DB9}" type="presOf" srcId="{FF4F7FF9-9D30-4F84-8930-ABFF6EC71164}" destId="{DCD09E3B-E693-4A2A-AA4B-43BA2627223A}" srcOrd="0" destOrd="0" presId="urn:microsoft.com/office/officeart/2005/8/layout/vList3"/>
    <dgm:cxn modelId="{05C9B1B2-2942-42D6-B8FA-DC285B192D43}" srcId="{434021D0-773B-43AD-A04A-F9CFA9AA59ED}" destId="{CF23B3C7-41BE-4234-B7C7-D1AAEA08BB56}" srcOrd="1" destOrd="0" parTransId="{2F66B2F8-88AE-4BD5-A29B-B99128DD63DE}" sibTransId="{4ECC294B-1865-4EE8-9F21-27ECA7967C64}"/>
    <dgm:cxn modelId="{0590410D-AFB5-464C-A1C1-2EC369D737B5}" srcId="{434021D0-773B-43AD-A04A-F9CFA9AA59ED}" destId="{FF4F7FF9-9D30-4F84-8930-ABFF6EC71164}" srcOrd="2" destOrd="0" parTransId="{71B8192A-FF9D-41CB-8A78-AAABBA7A1A3D}" sibTransId="{F220D3DA-DA4C-496C-8A5A-0C584F1D04BA}"/>
    <dgm:cxn modelId="{7DCB5B19-40C5-430E-818A-9A05E44329EC}" srcId="{434021D0-773B-43AD-A04A-F9CFA9AA59ED}" destId="{576EFE9F-34B2-4DC4-B3A6-6DBF44CA4460}" srcOrd="0" destOrd="0" parTransId="{9D7B60CB-29A8-4B22-A6CA-9A9062BAAFFC}" sibTransId="{949F1F06-5CC3-4E21-81F3-3CC2234B30D9}"/>
    <dgm:cxn modelId="{B198EC00-C77A-4693-9513-EC8C17009C84}" type="presParOf" srcId="{6B8EE959-02CB-444A-ABCB-EE332E65E957}" destId="{CACC1B1B-7F29-4B89-BD44-763BDDDD7AE7}" srcOrd="0" destOrd="0" presId="urn:microsoft.com/office/officeart/2005/8/layout/vList3"/>
    <dgm:cxn modelId="{572BFB4A-996F-4D40-B1AC-5D901B6D410E}" type="presParOf" srcId="{CACC1B1B-7F29-4B89-BD44-763BDDDD7AE7}" destId="{D5DB7E47-732B-4C90-B8C1-63657219F402}" srcOrd="0" destOrd="0" presId="urn:microsoft.com/office/officeart/2005/8/layout/vList3"/>
    <dgm:cxn modelId="{7BAD35F0-ACA0-4277-8A80-7D2A83BE935E}" type="presParOf" srcId="{CACC1B1B-7F29-4B89-BD44-763BDDDD7AE7}" destId="{72C71A58-C919-413F-A05F-55B9F378D977}" srcOrd="1" destOrd="0" presId="urn:microsoft.com/office/officeart/2005/8/layout/vList3"/>
    <dgm:cxn modelId="{9DE97B0A-7F60-43BA-9B71-6458658F7D90}" type="presParOf" srcId="{6B8EE959-02CB-444A-ABCB-EE332E65E957}" destId="{F91241F4-14C4-4E58-B8E5-51C98FCCB4A7}" srcOrd="1" destOrd="0" presId="urn:microsoft.com/office/officeart/2005/8/layout/vList3"/>
    <dgm:cxn modelId="{43F04A28-650D-4C6F-8711-C17256317FA0}" type="presParOf" srcId="{6B8EE959-02CB-444A-ABCB-EE332E65E957}" destId="{F74AE6F7-A0CE-4F03-95A5-B8F8F1457E4C}" srcOrd="2" destOrd="0" presId="urn:microsoft.com/office/officeart/2005/8/layout/vList3"/>
    <dgm:cxn modelId="{F1731C43-759A-4E3C-A7C9-A415599561C1}" type="presParOf" srcId="{F74AE6F7-A0CE-4F03-95A5-B8F8F1457E4C}" destId="{FB690CA4-E72F-4931-B86C-9BC1915615D2}" srcOrd="0" destOrd="0" presId="urn:microsoft.com/office/officeart/2005/8/layout/vList3"/>
    <dgm:cxn modelId="{57B274D8-429F-4318-B6AD-B7E61FB2731F}" type="presParOf" srcId="{F74AE6F7-A0CE-4F03-95A5-B8F8F1457E4C}" destId="{FCF57D19-2A6D-44CB-927E-88E683EDCDB4}" srcOrd="1" destOrd="0" presId="urn:microsoft.com/office/officeart/2005/8/layout/vList3"/>
    <dgm:cxn modelId="{1AB722F3-7E86-41F0-963F-BD7D9D176A55}" type="presParOf" srcId="{6B8EE959-02CB-444A-ABCB-EE332E65E957}" destId="{D862A213-6B95-4AA8-B40C-3ACFEF207220}" srcOrd="3" destOrd="0" presId="urn:microsoft.com/office/officeart/2005/8/layout/vList3"/>
    <dgm:cxn modelId="{37DCC051-8F7A-4BA9-A2A7-09C5FC0DBAD5}" type="presParOf" srcId="{6B8EE959-02CB-444A-ABCB-EE332E65E957}" destId="{C2A9FDA2-CD25-4B7C-AE3B-8AD0314A1072}" srcOrd="4" destOrd="0" presId="urn:microsoft.com/office/officeart/2005/8/layout/vList3"/>
    <dgm:cxn modelId="{2C2E3BF6-3770-49DA-B284-1F1613610B08}" type="presParOf" srcId="{C2A9FDA2-CD25-4B7C-AE3B-8AD0314A1072}" destId="{FDE364FE-CD95-465E-A093-D7D4FCDF71D4}" srcOrd="0" destOrd="0" presId="urn:microsoft.com/office/officeart/2005/8/layout/vList3"/>
    <dgm:cxn modelId="{B3EC9A0B-04C8-40BE-8F1D-9C8B2F1D900C}" type="presParOf" srcId="{C2A9FDA2-CD25-4B7C-AE3B-8AD0314A1072}" destId="{DCD09E3B-E693-4A2A-AA4B-43BA262722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0EDA-D769-484E-BDB0-67FB97D968B1}">
      <dsp:nvSpPr>
        <dsp:cNvPr id="0" name=""/>
        <dsp:cNvSpPr/>
      </dsp:nvSpPr>
      <dsp:spPr>
        <a:xfrm rot="5400000">
          <a:off x="11307201" y="-4272010"/>
          <a:ext cx="2677292" cy="11901974"/>
        </a:xfrm>
        <a:prstGeom prst="round2SameRect">
          <a:avLst/>
        </a:prstGeom>
        <a:solidFill>
          <a:schemeClr val="accent1">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it-IT" sz="4000" kern="1200" dirty="0" err="1"/>
            <a:t>Geografical</a:t>
          </a:r>
          <a:r>
            <a:rPr lang="it-IT" sz="4000" kern="1200" dirty="0"/>
            <a:t> </a:t>
          </a:r>
          <a:r>
            <a:rPr lang="it-IT" sz="4000" kern="1200" dirty="0" err="1"/>
            <a:t>context</a:t>
          </a:r>
          <a:endParaRPr lang="it-IT" sz="4000" kern="1200" dirty="0"/>
        </a:p>
        <a:p>
          <a:pPr marL="285750" lvl="1" indent="-285750" algn="l" defTabSz="1778000">
            <a:lnSpc>
              <a:spcPct val="90000"/>
            </a:lnSpc>
            <a:spcBef>
              <a:spcPct val="0"/>
            </a:spcBef>
            <a:spcAft>
              <a:spcPct val="15000"/>
            </a:spcAft>
            <a:buChar char="••"/>
          </a:pPr>
          <a:r>
            <a:rPr lang="it-IT" sz="4000" kern="1200" dirty="0" err="1"/>
            <a:t>Economic</a:t>
          </a:r>
          <a:r>
            <a:rPr lang="it-IT" sz="4000" kern="1200" dirty="0"/>
            <a:t> and </a:t>
          </a:r>
          <a:r>
            <a:rPr lang="it-IT" sz="4000" kern="1200" dirty="0" err="1"/>
            <a:t>material</a:t>
          </a:r>
          <a:r>
            <a:rPr lang="it-IT" sz="4000" kern="1200" dirty="0"/>
            <a:t> </a:t>
          </a:r>
          <a:r>
            <a:rPr lang="it-IT" sz="4000" kern="1200" dirty="0" err="1"/>
            <a:t>resources</a:t>
          </a:r>
          <a:endParaRPr lang="it-IT" sz="4000" kern="1200" dirty="0"/>
        </a:p>
        <a:p>
          <a:pPr marL="285750" lvl="1" indent="-285750" algn="l" defTabSz="1778000">
            <a:lnSpc>
              <a:spcPct val="90000"/>
            </a:lnSpc>
            <a:spcBef>
              <a:spcPct val="0"/>
            </a:spcBef>
            <a:spcAft>
              <a:spcPct val="15000"/>
            </a:spcAft>
            <a:buChar char="••"/>
          </a:pPr>
          <a:r>
            <a:rPr lang="it-IT" sz="4000" kern="1200" dirty="0" err="1"/>
            <a:t>Structures</a:t>
          </a:r>
          <a:r>
            <a:rPr lang="it-IT" sz="4000" kern="1200" dirty="0"/>
            <a:t> and </a:t>
          </a:r>
          <a:r>
            <a:rPr lang="it-IT" sz="4000" kern="1200" dirty="0" err="1"/>
            <a:t>infrastructures</a:t>
          </a:r>
          <a:endParaRPr lang="it-IT" sz="4000" kern="1200" dirty="0"/>
        </a:p>
      </dsp:txBody>
      <dsp:txXfrm rot="-5400000">
        <a:off x="6694861" y="471025"/>
        <a:ext cx="11771279" cy="2415902"/>
      </dsp:txXfrm>
    </dsp:sp>
    <dsp:sp modelId="{79DA4106-B02B-41C2-BB53-4BE49E54B8EA}">
      <dsp:nvSpPr>
        <dsp:cNvPr id="0" name=""/>
        <dsp:cNvSpPr/>
      </dsp:nvSpPr>
      <dsp:spPr>
        <a:xfrm>
          <a:off x="299096" y="5668"/>
          <a:ext cx="6694860" cy="3346616"/>
        </a:xfrm>
        <a:prstGeom prst="roundRect">
          <a:avLst/>
        </a:prstGeom>
        <a:solidFill>
          <a:srgbClr val="EBCB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90000"/>
            </a:lnSpc>
            <a:spcBef>
              <a:spcPct val="0"/>
            </a:spcBef>
            <a:spcAft>
              <a:spcPct val="35000"/>
            </a:spcAft>
          </a:pPr>
          <a:r>
            <a:rPr lang="it-IT" sz="6600" b="1" kern="1200" dirty="0"/>
            <a:t>Background and </a:t>
          </a:r>
          <a:r>
            <a:rPr lang="it-IT" sz="6600" b="1" kern="1200" dirty="0" err="1"/>
            <a:t>resources</a:t>
          </a:r>
          <a:endParaRPr lang="it-IT" sz="6600" b="1" kern="1200" dirty="0"/>
        </a:p>
      </dsp:txBody>
      <dsp:txXfrm>
        <a:off x="462464" y="169036"/>
        <a:ext cx="6368124" cy="3019880"/>
      </dsp:txXfrm>
    </dsp:sp>
    <dsp:sp modelId="{B875B052-A2D0-432B-B97A-1F1328F88FB2}">
      <dsp:nvSpPr>
        <dsp:cNvPr id="0" name=""/>
        <dsp:cNvSpPr/>
      </dsp:nvSpPr>
      <dsp:spPr>
        <a:xfrm rot="5400000">
          <a:off x="11109335" y="-758063"/>
          <a:ext cx="3073023" cy="11901974"/>
        </a:xfrm>
        <a:prstGeom prst="round2SameRect">
          <a:avLst/>
        </a:prstGeom>
        <a:solidFill>
          <a:schemeClr val="accent1">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it-IT" sz="4000" kern="1200" dirty="0" err="1"/>
            <a:t>Results</a:t>
          </a:r>
          <a:r>
            <a:rPr lang="it-IT" sz="4000" kern="1200" dirty="0"/>
            <a:t> </a:t>
          </a:r>
          <a:r>
            <a:rPr lang="it-IT" sz="4000" kern="1200" dirty="0" err="1"/>
            <a:t>achieved</a:t>
          </a:r>
          <a:r>
            <a:rPr lang="it-IT" sz="4000" kern="1200" dirty="0"/>
            <a:t> by </a:t>
          </a:r>
          <a:r>
            <a:rPr lang="it-IT" sz="4000" kern="1200" dirty="0" err="1"/>
            <a:t>students</a:t>
          </a:r>
          <a:endParaRPr lang="it-IT" sz="4000" kern="1200" dirty="0"/>
        </a:p>
        <a:p>
          <a:pPr marL="285750" lvl="1" indent="-285750" algn="l" defTabSz="1778000">
            <a:lnSpc>
              <a:spcPct val="90000"/>
            </a:lnSpc>
            <a:spcBef>
              <a:spcPct val="0"/>
            </a:spcBef>
            <a:spcAft>
              <a:spcPct val="15000"/>
            </a:spcAft>
            <a:buChar char="••"/>
          </a:pPr>
          <a:r>
            <a:rPr lang="it-IT" sz="4000" kern="1200" dirty="0"/>
            <a:t>National </a:t>
          </a:r>
          <a:r>
            <a:rPr lang="it-IT" sz="4000" kern="1200" dirty="0" err="1"/>
            <a:t>standardised</a:t>
          </a:r>
          <a:r>
            <a:rPr lang="it-IT" sz="4000" kern="1200" dirty="0"/>
            <a:t> test</a:t>
          </a:r>
        </a:p>
        <a:p>
          <a:pPr marL="285750" lvl="1" indent="-285750" algn="l" defTabSz="1778000">
            <a:lnSpc>
              <a:spcPct val="90000"/>
            </a:lnSpc>
            <a:spcBef>
              <a:spcPct val="0"/>
            </a:spcBef>
            <a:spcAft>
              <a:spcPct val="15000"/>
            </a:spcAft>
            <a:buChar char="••"/>
          </a:pPr>
          <a:r>
            <a:rPr lang="it-IT" sz="4000" kern="1200" dirty="0" err="1" smtClean="0"/>
            <a:t>European</a:t>
          </a:r>
          <a:r>
            <a:rPr lang="it-IT" sz="4000" kern="1200" dirty="0" smtClean="0"/>
            <a:t> </a:t>
          </a:r>
          <a:r>
            <a:rPr lang="it-IT" sz="4000" kern="1200" dirty="0" err="1" smtClean="0"/>
            <a:t>key</a:t>
          </a:r>
          <a:r>
            <a:rPr lang="it-IT" sz="4000" kern="1200" dirty="0" smtClean="0"/>
            <a:t> </a:t>
          </a:r>
          <a:r>
            <a:rPr lang="it-IT" sz="4000" kern="1200" dirty="0" err="1"/>
            <a:t>competences</a:t>
          </a:r>
          <a:endParaRPr lang="it-IT" sz="4000" kern="1200" dirty="0"/>
        </a:p>
        <a:p>
          <a:pPr marL="285750" lvl="1" indent="-285750" algn="l" defTabSz="1778000">
            <a:lnSpc>
              <a:spcPct val="90000"/>
            </a:lnSpc>
            <a:spcBef>
              <a:spcPct val="0"/>
            </a:spcBef>
            <a:spcAft>
              <a:spcPct val="15000"/>
            </a:spcAft>
            <a:buChar char="••"/>
          </a:pPr>
          <a:r>
            <a:rPr lang="it-IT" sz="4000" kern="1200" dirty="0"/>
            <a:t>Long-</a:t>
          </a:r>
          <a:r>
            <a:rPr lang="it-IT" sz="4000" kern="1200" dirty="0" err="1"/>
            <a:t>term</a:t>
          </a:r>
          <a:r>
            <a:rPr lang="it-IT" sz="4000" kern="1200" dirty="0"/>
            <a:t> </a:t>
          </a:r>
          <a:r>
            <a:rPr lang="it-IT" sz="4000" kern="1200" dirty="0" err="1"/>
            <a:t>results</a:t>
          </a:r>
          <a:endParaRPr lang="it-IT" sz="4000" kern="1200" dirty="0"/>
        </a:p>
      </dsp:txBody>
      <dsp:txXfrm rot="-5400000">
        <a:off x="6694860" y="3806425"/>
        <a:ext cx="11751961" cy="2772997"/>
      </dsp:txXfrm>
    </dsp:sp>
    <dsp:sp modelId="{D218F8D7-E12F-41AA-BEF5-C96013DFF631}">
      <dsp:nvSpPr>
        <dsp:cNvPr id="0" name=""/>
        <dsp:cNvSpPr/>
      </dsp:nvSpPr>
      <dsp:spPr>
        <a:xfrm>
          <a:off x="333612" y="3545685"/>
          <a:ext cx="6694860" cy="3346616"/>
        </a:xfrm>
        <a:prstGeom prst="roundRect">
          <a:avLst/>
        </a:prstGeom>
        <a:solidFill>
          <a:srgbClr val="EBCB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90000"/>
            </a:lnSpc>
            <a:spcBef>
              <a:spcPct val="0"/>
            </a:spcBef>
            <a:spcAft>
              <a:spcPct val="35000"/>
            </a:spcAft>
          </a:pPr>
          <a:r>
            <a:rPr lang="it-IT" sz="6600" b="1" kern="1200" dirty="0" err="1"/>
            <a:t>Results</a:t>
          </a:r>
          <a:endParaRPr lang="it-IT" sz="6600" b="1" kern="1200" dirty="0"/>
        </a:p>
      </dsp:txBody>
      <dsp:txXfrm>
        <a:off x="496980" y="3709053"/>
        <a:ext cx="6368124" cy="3019880"/>
      </dsp:txXfrm>
    </dsp:sp>
    <dsp:sp modelId="{9DC2B92A-E1B3-415E-BAFA-B0637D80A882}">
      <dsp:nvSpPr>
        <dsp:cNvPr id="0" name=""/>
        <dsp:cNvSpPr/>
      </dsp:nvSpPr>
      <dsp:spPr>
        <a:xfrm rot="5400000">
          <a:off x="10799936" y="2995610"/>
          <a:ext cx="3703445" cy="11890351"/>
        </a:xfrm>
        <a:prstGeom prst="round2SameRect">
          <a:avLst/>
        </a:prstGeom>
        <a:solidFill>
          <a:schemeClr val="accent1">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it-IT" sz="3200" kern="1200" dirty="0" err="1"/>
            <a:t>School’s</a:t>
          </a:r>
          <a:r>
            <a:rPr lang="it-IT" sz="3200" kern="1200" dirty="0"/>
            <a:t> curricula</a:t>
          </a:r>
        </a:p>
        <a:p>
          <a:pPr marL="285750" lvl="1" indent="-285750" algn="l" defTabSz="1422400">
            <a:lnSpc>
              <a:spcPct val="90000"/>
            </a:lnSpc>
            <a:spcBef>
              <a:spcPct val="0"/>
            </a:spcBef>
            <a:spcAft>
              <a:spcPct val="15000"/>
            </a:spcAft>
            <a:buChar char="••"/>
          </a:pPr>
          <a:r>
            <a:rPr lang="it-IT" sz="3200" kern="1200" dirty="0"/>
            <a:t>Learning </a:t>
          </a:r>
          <a:r>
            <a:rPr lang="it-IT" sz="3200" kern="1200" dirty="0" err="1"/>
            <a:t>environment</a:t>
          </a:r>
          <a:endParaRPr lang="it-IT" sz="3200" kern="1200" dirty="0"/>
        </a:p>
        <a:p>
          <a:pPr marL="285750" lvl="1" indent="-285750" algn="l" defTabSz="1422400">
            <a:lnSpc>
              <a:spcPct val="90000"/>
            </a:lnSpc>
            <a:spcBef>
              <a:spcPct val="0"/>
            </a:spcBef>
            <a:spcAft>
              <a:spcPct val="15000"/>
            </a:spcAft>
            <a:buChar char="••"/>
          </a:pPr>
          <a:r>
            <a:rPr lang="it-IT" sz="3200" kern="1200" dirty="0" err="1"/>
            <a:t>Inclusion</a:t>
          </a:r>
          <a:r>
            <a:rPr lang="it-IT" sz="3200" kern="1200" dirty="0"/>
            <a:t> and </a:t>
          </a:r>
          <a:r>
            <a:rPr lang="it-IT" sz="3200" kern="1200" dirty="0" err="1"/>
            <a:t>differentiation</a:t>
          </a:r>
          <a:r>
            <a:rPr lang="it-IT" sz="3200" kern="1200" dirty="0"/>
            <a:t> </a:t>
          </a:r>
          <a:r>
            <a:rPr lang="it-IT" sz="3200" kern="1200" dirty="0" err="1"/>
            <a:t>strategies</a:t>
          </a:r>
          <a:endParaRPr lang="it-IT" sz="3200" kern="1200" dirty="0"/>
        </a:p>
        <a:p>
          <a:pPr marL="285750" lvl="1" indent="-285750" algn="l" defTabSz="1422400">
            <a:lnSpc>
              <a:spcPct val="90000"/>
            </a:lnSpc>
            <a:spcBef>
              <a:spcPct val="0"/>
            </a:spcBef>
            <a:spcAft>
              <a:spcPct val="15000"/>
            </a:spcAft>
            <a:buChar char="••"/>
          </a:pPr>
          <a:r>
            <a:rPr lang="it-IT" sz="3200" kern="1200" dirty="0" err="1"/>
            <a:t>Continuity</a:t>
          </a:r>
          <a:r>
            <a:rPr lang="it-IT" sz="3200" kern="1200" dirty="0"/>
            <a:t> of Learning and </a:t>
          </a:r>
          <a:r>
            <a:rPr lang="it-IT" sz="3200" kern="1200" dirty="0" err="1"/>
            <a:t>counseling</a:t>
          </a:r>
          <a:endParaRPr lang="it-IT" sz="3200" kern="1200" dirty="0"/>
        </a:p>
        <a:p>
          <a:pPr marL="285750" lvl="1" indent="-285750" algn="l" defTabSz="1422400">
            <a:lnSpc>
              <a:spcPct val="90000"/>
            </a:lnSpc>
            <a:spcBef>
              <a:spcPct val="0"/>
            </a:spcBef>
            <a:spcAft>
              <a:spcPct val="15000"/>
            </a:spcAft>
            <a:buChar char="••"/>
          </a:pPr>
          <a:r>
            <a:rPr lang="it-IT" sz="3200" kern="1200" dirty="0"/>
            <a:t>Management and leadership</a:t>
          </a:r>
        </a:p>
        <a:p>
          <a:pPr marL="285750" lvl="1" indent="-285750" algn="l" defTabSz="1422400">
            <a:lnSpc>
              <a:spcPct val="90000"/>
            </a:lnSpc>
            <a:spcBef>
              <a:spcPct val="0"/>
            </a:spcBef>
            <a:spcAft>
              <a:spcPct val="15000"/>
            </a:spcAft>
            <a:buChar char="••"/>
          </a:pPr>
          <a:r>
            <a:rPr lang="it-IT" sz="3200" kern="1200" dirty="0"/>
            <a:t>Development of human </a:t>
          </a:r>
          <a:r>
            <a:rPr lang="it-IT" sz="3200" kern="1200" dirty="0" err="1"/>
            <a:t>resources</a:t>
          </a:r>
          <a:endParaRPr lang="it-IT" sz="3200" kern="1200" dirty="0"/>
        </a:p>
        <a:p>
          <a:pPr marL="285750" lvl="1" indent="-285750" algn="l" defTabSz="1422400">
            <a:lnSpc>
              <a:spcPct val="90000"/>
            </a:lnSpc>
            <a:spcBef>
              <a:spcPct val="0"/>
            </a:spcBef>
            <a:spcAft>
              <a:spcPct val="15000"/>
            </a:spcAft>
            <a:buChar char="••"/>
          </a:pPr>
          <a:r>
            <a:rPr lang="it-IT" sz="3200" kern="1200" dirty="0"/>
            <a:t>Relations with </a:t>
          </a:r>
          <a:r>
            <a:rPr lang="it-IT" sz="3200" kern="1200" dirty="0" err="1" smtClean="0"/>
            <a:t>context</a:t>
          </a:r>
          <a:r>
            <a:rPr lang="it-IT" sz="3200" kern="1200" dirty="0" smtClean="0"/>
            <a:t> </a:t>
          </a:r>
          <a:r>
            <a:rPr lang="it-IT" sz="3200" kern="1200" dirty="0"/>
            <a:t>and families</a:t>
          </a:r>
        </a:p>
      </dsp:txBody>
      <dsp:txXfrm rot="-5400000">
        <a:off x="6706484" y="7269850"/>
        <a:ext cx="11709564" cy="3341871"/>
      </dsp:txXfrm>
    </dsp:sp>
    <dsp:sp modelId="{97C61C8A-CD9A-43BE-A07D-E2429C14D436}">
      <dsp:nvSpPr>
        <dsp:cNvPr id="0" name=""/>
        <dsp:cNvSpPr/>
      </dsp:nvSpPr>
      <dsp:spPr>
        <a:xfrm>
          <a:off x="316640" y="7039231"/>
          <a:ext cx="6614015" cy="3891980"/>
        </a:xfrm>
        <a:prstGeom prst="roundRect">
          <a:avLst/>
        </a:prstGeom>
        <a:solidFill>
          <a:srgbClr val="EBCB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90000"/>
            </a:lnSpc>
            <a:spcBef>
              <a:spcPct val="0"/>
            </a:spcBef>
            <a:spcAft>
              <a:spcPct val="35000"/>
            </a:spcAft>
          </a:pPr>
          <a:r>
            <a:rPr lang="it-IT" sz="6600" b="1" kern="1200" dirty="0" err="1"/>
            <a:t>Processes</a:t>
          </a:r>
          <a:endParaRPr lang="it-IT" sz="6600" b="1" kern="1200" dirty="0"/>
        </a:p>
      </dsp:txBody>
      <dsp:txXfrm>
        <a:off x="506631" y="7229222"/>
        <a:ext cx="6234033" cy="3511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1A58-C919-413F-A05F-55B9F378D977}">
      <dsp:nvSpPr>
        <dsp:cNvPr id="0" name=""/>
        <dsp:cNvSpPr/>
      </dsp:nvSpPr>
      <dsp:spPr>
        <a:xfrm rot="10800000">
          <a:off x="3254726" y="0"/>
          <a:ext cx="10073082" cy="27056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93135" tIns="247650" rIns="462280" bIns="247650" numCol="1" spcCol="1270" anchor="ctr" anchorCtr="0">
          <a:noAutofit/>
        </a:bodyPr>
        <a:lstStyle/>
        <a:p>
          <a:pPr lvl="0" algn="ctr" defTabSz="2889250">
            <a:lnSpc>
              <a:spcPct val="90000"/>
            </a:lnSpc>
            <a:spcBef>
              <a:spcPct val="0"/>
            </a:spcBef>
            <a:spcAft>
              <a:spcPct val="35000"/>
            </a:spcAft>
          </a:pPr>
          <a:r>
            <a:rPr lang="en-GB" sz="6500" kern="1200" dirty="0"/>
            <a:t>Strengths and weaknesses</a:t>
          </a:r>
          <a:endParaRPr lang="it-IT" sz="6500" kern="1200" dirty="0"/>
        </a:p>
      </dsp:txBody>
      <dsp:txXfrm rot="10800000">
        <a:off x="3931149" y="0"/>
        <a:ext cx="9396659" cy="2705691"/>
      </dsp:txXfrm>
    </dsp:sp>
    <dsp:sp modelId="{D5DB7E47-732B-4C90-B8C1-63657219F402}">
      <dsp:nvSpPr>
        <dsp:cNvPr id="0" name=""/>
        <dsp:cNvSpPr/>
      </dsp:nvSpPr>
      <dsp:spPr>
        <a:xfrm>
          <a:off x="1860782" y="28990"/>
          <a:ext cx="2705691" cy="2658666"/>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FCF57D19-2A6D-44CB-927E-88E683EDCDB4}">
      <dsp:nvSpPr>
        <dsp:cNvPr id="0" name=""/>
        <dsp:cNvSpPr/>
      </dsp:nvSpPr>
      <dsp:spPr>
        <a:xfrm rot="10800000">
          <a:off x="3213627" y="3518838"/>
          <a:ext cx="10073082" cy="27056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93135" tIns="247650" rIns="462280" bIns="247650" numCol="1" spcCol="1270" anchor="ctr" anchorCtr="0">
          <a:noAutofit/>
        </a:bodyPr>
        <a:lstStyle/>
        <a:p>
          <a:pPr lvl="0" algn="ctr" defTabSz="2889250">
            <a:lnSpc>
              <a:spcPct val="90000"/>
            </a:lnSpc>
            <a:spcBef>
              <a:spcPct val="0"/>
            </a:spcBef>
            <a:spcAft>
              <a:spcPct val="35000"/>
            </a:spcAft>
          </a:pPr>
          <a:r>
            <a:rPr lang="it-IT" sz="6500" kern="1200" dirty="0"/>
            <a:t>Self-Evaluation </a:t>
          </a:r>
          <a:r>
            <a:rPr lang="it-IT" sz="6500" kern="1200" dirty="0" err="1"/>
            <a:t>rubric</a:t>
          </a:r>
          <a:r>
            <a:rPr lang="it-IT" sz="6500" kern="1200" dirty="0"/>
            <a:t> (7 point scale)</a:t>
          </a:r>
        </a:p>
      </dsp:txBody>
      <dsp:txXfrm rot="10800000">
        <a:off x="3890050" y="3518838"/>
        <a:ext cx="9396659" cy="2705691"/>
      </dsp:txXfrm>
    </dsp:sp>
    <dsp:sp modelId="{FB690CA4-E72F-4931-B86C-9BC1915615D2}">
      <dsp:nvSpPr>
        <dsp:cNvPr id="0" name=""/>
        <dsp:cNvSpPr/>
      </dsp:nvSpPr>
      <dsp:spPr>
        <a:xfrm>
          <a:off x="1860782" y="3518838"/>
          <a:ext cx="2705691" cy="27056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DCD09E3B-E693-4A2A-AA4B-43BA2627223A}">
      <dsp:nvSpPr>
        <dsp:cNvPr id="0" name=""/>
        <dsp:cNvSpPr/>
      </dsp:nvSpPr>
      <dsp:spPr>
        <a:xfrm rot="10800000">
          <a:off x="3213627" y="7032199"/>
          <a:ext cx="10073082" cy="27056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93135" tIns="247650" rIns="462280" bIns="247650" numCol="1" spcCol="1270" anchor="ctr" anchorCtr="0">
          <a:noAutofit/>
        </a:bodyPr>
        <a:lstStyle/>
        <a:p>
          <a:pPr lvl="0" algn="ctr" defTabSz="2889250">
            <a:lnSpc>
              <a:spcPct val="90000"/>
            </a:lnSpc>
            <a:spcBef>
              <a:spcPct val="0"/>
            </a:spcBef>
            <a:spcAft>
              <a:spcPct val="35000"/>
            </a:spcAft>
          </a:pPr>
          <a:r>
            <a:rPr lang="it-IT" sz="6500" kern="1200"/>
            <a:t>Priorities and goals</a:t>
          </a:r>
          <a:endParaRPr lang="it-IT" sz="6500" kern="1200" dirty="0"/>
        </a:p>
      </dsp:txBody>
      <dsp:txXfrm rot="10800000">
        <a:off x="3890050" y="7032199"/>
        <a:ext cx="9396659" cy="2705691"/>
      </dsp:txXfrm>
    </dsp:sp>
    <dsp:sp modelId="{FDE364FE-CD95-465E-A093-D7D4FCDF71D4}">
      <dsp:nvSpPr>
        <dsp:cNvPr id="0" name=""/>
        <dsp:cNvSpPr/>
      </dsp:nvSpPr>
      <dsp:spPr>
        <a:xfrm>
          <a:off x="1860782" y="7032199"/>
          <a:ext cx="2705691" cy="2705691"/>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1A58-C919-413F-A05F-55B9F378D977}">
      <dsp:nvSpPr>
        <dsp:cNvPr id="0" name=""/>
        <dsp:cNvSpPr/>
      </dsp:nvSpPr>
      <dsp:spPr>
        <a:xfrm rot="10800000">
          <a:off x="3254726" y="0"/>
          <a:ext cx="10073082" cy="27056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93135" tIns="228600" rIns="426720" bIns="228600" numCol="1" spcCol="1270" anchor="ctr" anchorCtr="0">
          <a:noAutofit/>
        </a:bodyPr>
        <a:lstStyle/>
        <a:p>
          <a:pPr lvl="0" algn="ctr" defTabSz="2667000">
            <a:lnSpc>
              <a:spcPct val="90000"/>
            </a:lnSpc>
            <a:spcBef>
              <a:spcPct val="0"/>
            </a:spcBef>
            <a:spcAft>
              <a:spcPct val="35000"/>
            </a:spcAft>
          </a:pPr>
          <a:endParaRPr lang="en-US" sz="6000" kern="1200" dirty="0" smtClean="0"/>
        </a:p>
        <a:p>
          <a:pPr lvl="0" algn="ctr" defTabSz="2667000">
            <a:lnSpc>
              <a:spcPct val="90000"/>
            </a:lnSpc>
            <a:spcBef>
              <a:spcPct val="0"/>
            </a:spcBef>
            <a:spcAft>
              <a:spcPct val="35000"/>
            </a:spcAft>
          </a:pPr>
          <a:r>
            <a:rPr lang="en-US" sz="6000" kern="1200" dirty="0" smtClean="0"/>
            <a:t>Preliminary study of the school</a:t>
          </a:r>
          <a:endParaRPr lang="it-IT" sz="6000" kern="1200" dirty="0" smtClean="0"/>
        </a:p>
        <a:p>
          <a:pPr lvl="0" algn="ctr" defTabSz="2667000">
            <a:lnSpc>
              <a:spcPct val="90000"/>
            </a:lnSpc>
            <a:spcBef>
              <a:spcPct val="0"/>
            </a:spcBef>
            <a:spcAft>
              <a:spcPct val="35000"/>
            </a:spcAft>
          </a:pPr>
          <a:endParaRPr lang="it-IT" sz="4900" kern="1200" dirty="0"/>
        </a:p>
      </dsp:txBody>
      <dsp:txXfrm rot="10800000">
        <a:off x="3931149" y="0"/>
        <a:ext cx="9396659" cy="2705691"/>
      </dsp:txXfrm>
    </dsp:sp>
    <dsp:sp modelId="{D5DB7E47-732B-4C90-B8C1-63657219F402}">
      <dsp:nvSpPr>
        <dsp:cNvPr id="0" name=""/>
        <dsp:cNvSpPr/>
      </dsp:nvSpPr>
      <dsp:spPr>
        <a:xfrm>
          <a:off x="1860782" y="28990"/>
          <a:ext cx="2705691" cy="2658666"/>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2">
          <a:scrgbClr r="0" g="0" b="0"/>
        </a:effectRef>
        <a:fontRef idx="minor"/>
      </dsp:style>
    </dsp:sp>
    <dsp:sp modelId="{FCF57D19-2A6D-44CB-927E-88E683EDCDB4}">
      <dsp:nvSpPr>
        <dsp:cNvPr id="0" name=""/>
        <dsp:cNvSpPr/>
      </dsp:nvSpPr>
      <dsp:spPr>
        <a:xfrm rot="10800000">
          <a:off x="3213627" y="3518838"/>
          <a:ext cx="10073082" cy="27056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93135" tIns="251460" rIns="469392" bIns="251460" numCol="1" spcCol="1270" anchor="ctr" anchorCtr="0">
          <a:noAutofit/>
        </a:bodyPr>
        <a:lstStyle/>
        <a:p>
          <a:pPr lvl="0" algn="ctr" defTabSz="2933700">
            <a:lnSpc>
              <a:spcPct val="90000"/>
            </a:lnSpc>
            <a:spcBef>
              <a:spcPct val="0"/>
            </a:spcBef>
            <a:spcAft>
              <a:spcPct val="35000"/>
            </a:spcAft>
          </a:pPr>
          <a:endParaRPr lang="it-IT" sz="6600" kern="1200" dirty="0" smtClean="0"/>
        </a:p>
        <a:p>
          <a:pPr lvl="0" algn="ctr" defTabSz="2933700">
            <a:lnSpc>
              <a:spcPct val="90000"/>
            </a:lnSpc>
            <a:spcBef>
              <a:spcPct val="0"/>
            </a:spcBef>
            <a:spcAft>
              <a:spcPct val="35000"/>
            </a:spcAft>
          </a:pPr>
          <a:r>
            <a:rPr lang="it-IT" sz="6600" kern="1200" dirty="0" smtClean="0"/>
            <a:t>School </a:t>
          </a:r>
          <a:r>
            <a:rPr lang="it-IT" sz="6600" kern="1200" dirty="0" err="1" smtClean="0"/>
            <a:t>visit</a:t>
          </a:r>
          <a:endParaRPr lang="it-IT" sz="6600" kern="1200" dirty="0" smtClean="0"/>
        </a:p>
        <a:p>
          <a:pPr lvl="0" algn="ctr" defTabSz="2933700">
            <a:lnSpc>
              <a:spcPct val="90000"/>
            </a:lnSpc>
            <a:spcBef>
              <a:spcPct val="0"/>
            </a:spcBef>
            <a:spcAft>
              <a:spcPct val="35000"/>
            </a:spcAft>
          </a:pPr>
          <a:endParaRPr lang="it-IT" sz="4900" kern="1200" dirty="0"/>
        </a:p>
      </dsp:txBody>
      <dsp:txXfrm rot="10800000">
        <a:off x="3890050" y="3518838"/>
        <a:ext cx="9396659" cy="2705691"/>
      </dsp:txXfrm>
    </dsp:sp>
    <dsp:sp modelId="{FB690CA4-E72F-4931-B86C-9BC1915615D2}">
      <dsp:nvSpPr>
        <dsp:cNvPr id="0" name=""/>
        <dsp:cNvSpPr/>
      </dsp:nvSpPr>
      <dsp:spPr>
        <a:xfrm>
          <a:off x="1841490" y="3530094"/>
          <a:ext cx="2705691" cy="2705691"/>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51000" r="-51000"/>
          </a:stretch>
        </a:blipFill>
        <a:ln>
          <a:noFill/>
        </a:ln>
        <a:effectLst/>
      </dsp:spPr>
      <dsp:style>
        <a:lnRef idx="0">
          <a:scrgbClr r="0" g="0" b="0"/>
        </a:lnRef>
        <a:fillRef idx="1">
          <a:scrgbClr r="0" g="0" b="0"/>
        </a:fillRef>
        <a:effectRef idx="2">
          <a:scrgbClr r="0" g="0" b="0"/>
        </a:effectRef>
        <a:fontRef idx="minor"/>
      </dsp:style>
    </dsp:sp>
    <dsp:sp modelId="{DCD09E3B-E693-4A2A-AA4B-43BA2627223A}">
      <dsp:nvSpPr>
        <dsp:cNvPr id="0" name=""/>
        <dsp:cNvSpPr/>
      </dsp:nvSpPr>
      <dsp:spPr>
        <a:xfrm rot="10800000">
          <a:off x="3213627" y="7032199"/>
          <a:ext cx="10073082" cy="27056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93135" tIns="186690" rIns="348488" bIns="186690" numCol="1" spcCol="1270" anchor="ctr" anchorCtr="0">
          <a:noAutofit/>
        </a:bodyPr>
        <a:lstStyle/>
        <a:p>
          <a:pPr lvl="0" algn="ctr" defTabSz="2178050">
            <a:lnSpc>
              <a:spcPct val="90000"/>
            </a:lnSpc>
            <a:spcBef>
              <a:spcPct val="0"/>
            </a:spcBef>
            <a:spcAft>
              <a:spcPct val="35000"/>
            </a:spcAft>
          </a:pPr>
          <a:r>
            <a:rPr lang="it-IT" sz="4900" kern="1200" dirty="0" err="1" smtClean="0"/>
            <a:t>External</a:t>
          </a:r>
          <a:r>
            <a:rPr lang="it-IT" sz="4900" kern="1200" dirty="0" smtClean="0"/>
            <a:t> Evaluation Report</a:t>
          </a:r>
        </a:p>
        <a:p>
          <a:pPr lvl="0" algn="ctr" defTabSz="2178050">
            <a:lnSpc>
              <a:spcPct val="90000"/>
            </a:lnSpc>
            <a:spcBef>
              <a:spcPct val="0"/>
            </a:spcBef>
            <a:spcAft>
              <a:spcPct val="35000"/>
            </a:spcAft>
          </a:pPr>
          <a:r>
            <a:rPr lang="it-IT" sz="4900" kern="1200" dirty="0" smtClean="0"/>
            <a:t>Return meeting (Professional </a:t>
          </a:r>
          <a:r>
            <a:rPr lang="it-IT" sz="4900" kern="1200" dirty="0" err="1" smtClean="0"/>
            <a:t>Dialogue’s</a:t>
          </a:r>
          <a:r>
            <a:rPr lang="it-IT" sz="4900" kern="1200" dirty="0" smtClean="0"/>
            <a:t> </a:t>
          </a:r>
          <a:r>
            <a:rPr lang="it-IT" sz="4900" kern="1200" dirty="0" err="1" smtClean="0"/>
            <a:t>approach</a:t>
          </a:r>
          <a:r>
            <a:rPr lang="it-IT" sz="4900" kern="1200" dirty="0" smtClean="0"/>
            <a:t>)</a:t>
          </a:r>
          <a:endParaRPr lang="it-IT" sz="4900" kern="1200" dirty="0"/>
        </a:p>
      </dsp:txBody>
      <dsp:txXfrm rot="10800000">
        <a:off x="3890050" y="7032199"/>
        <a:ext cx="9396659" cy="2705691"/>
      </dsp:txXfrm>
    </dsp:sp>
    <dsp:sp modelId="{FDE364FE-CD95-465E-A093-D7D4FCDF71D4}">
      <dsp:nvSpPr>
        <dsp:cNvPr id="0" name=""/>
        <dsp:cNvSpPr/>
      </dsp:nvSpPr>
      <dsp:spPr>
        <a:xfrm>
          <a:off x="1860782" y="7032199"/>
          <a:ext cx="2705691" cy="2705691"/>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Regular" charset="0"/>
              </a:defRPr>
            </a:lvl1pPr>
          </a:lstStyle>
          <a:p>
            <a:fld id="{EFC10EE1-B198-C942-8235-326C972CBB30}" type="datetimeFigureOut">
              <a:rPr lang="en-US" smtClean="0"/>
              <a:pPr/>
              <a:t>5/30/2019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Regular"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Regular" charset="0"/>
        <a:ea typeface="+mn-ea"/>
        <a:cs typeface="+mn-cs"/>
      </a:defRPr>
    </a:lvl1pPr>
    <a:lvl2pPr marL="914217" algn="l" defTabSz="914217" rtl="0" eaLnBrk="1" latinLnBrk="0" hangingPunct="1">
      <a:defRPr sz="2400" b="0" i="0" kern="1200">
        <a:solidFill>
          <a:schemeClr val="tx1"/>
        </a:solidFill>
        <a:latin typeface="Lato Regular" charset="0"/>
        <a:ea typeface="+mn-ea"/>
        <a:cs typeface="+mn-cs"/>
      </a:defRPr>
    </a:lvl2pPr>
    <a:lvl3pPr marL="1828434" algn="l" defTabSz="914217" rtl="0" eaLnBrk="1" latinLnBrk="0" hangingPunct="1">
      <a:defRPr sz="2400" b="0" i="0" kern="1200">
        <a:solidFill>
          <a:schemeClr val="tx1"/>
        </a:solidFill>
        <a:latin typeface="Lato Regular" charset="0"/>
        <a:ea typeface="+mn-ea"/>
        <a:cs typeface="+mn-cs"/>
      </a:defRPr>
    </a:lvl3pPr>
    <a:lvl4pPr marL="2742651" algn="l" defTabSz="914217" rtl="0" eaLnBrk="1" latinLnBrk="0" hangingPunct="1">
      <a:defRPr sz="2400" b="0" i="0" kern="1200">
        <a:solidFill>
          <a:schemeClr val="tx1"/>
        </a:solidFill>
        <a:latin typeface="Lato Regular" charset="0"/>
        <a:ea typeface="+mn-ea"/>
        <a:cs typeface="+mn-cs"/>
      </a:defRPr>
    </a:lvl4pPr>
    <a:lvl5pPr marL="3656868" algn="l" defTabSz="914217" rtl="0" eaLnBrk="1" latinLnBrk="0" hangingPunct="1">
      <a:defRPr sz="2400" b="0" i="0" kern="1200">
        <a:solidFill>
          <a:schemeClr val="tx1"/>
        </a:solidFill>
        <a:latin typeface="Lato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a:t>
            </a:fld>
            <a:endParaRPr lang="en-US"/>
          </a:p>
        </p:txBody>
      </p:sp>
    </p:spTree>
    <p:extLst>
      <p:ext uri="{BB962C8B-B14F-4D97-AF65-F5344CB8AC3E}">
        <p14:creationId xmlns:p14="http://schemas.microsoft.com/office/powerpoint/2010/main" val="194890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11</a:t>
            </a:fld>
            <a:endParaRPr lang="en-US"/>
          </a:p>
        </p:txBody>
      </p:sp>
    </p:spTree>
    <p:extLst>
      <p:ext uri="{BB962C8B-B14F-4D97-AF65-F5344CB8AC3E}">
        <p14:creationId xmlns:p14="http://schemas.microsoft.com/office/powerpoint/2010/main" val="346370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12</a:t>
            </a:fld>
            <a:endParaRPr lang="en-US"/>
          </a:p>
        </p:txBody>
      </p:sp>
    </p:spTree>
    <p:extLst>
      <p:ext uri="{BB962C8B-B14F-4D97-AF65-F5344CB8AC3E}">
        <p14:creationId xmlns:p14="http://schemas.microsoft.com/office/powerpoint/2010/main" val="276113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13</a:t>
            </a:fld>
            <a:endParaRPr lang="en-US"/>
          </a:p>
        </p:txBody>
      </p:sp>
    </p:spTree>
    <p:extLst>
      <p:ext uri="{BB962C8B-B14F-4D97-AF65-F5344CB8AC3E}">
        <p14:creationId xmlns:p14="http://schemas.microsoft.com/office/powerpoint/2010/main" val="178288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15</a:t>
            </a:fld>
            <a:endParaRPr lang="en-US"/>
          </a:p>
        </p:txBody>
      </p:sp>
    </p:spTree>
    <p:extLst>
      <p:ext uri="{BB962C8B-B14F-4D97-AF65-F5344CB8AC3E}">
        <p14:creationId xmlns:p14="http://schemas.microsoft.com/office/powerpoint/2010/main" val="325358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16</a:t>
            </a:fld>
            <a:endParaRPr lang="en-US"/>
          </a:p>
        </p:txBody>
      </p:sp>
    </p:spTree>
    <p:extLst>
      <p:ext uri="{BB962C8B-B14F-4D97-AF65-F5344CB8AC3E}">
        <p14:creationId xmlns:p14="http://schemas.microsoft.com/office/powerpoint/2010/main" val="13845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17</a:t>
            </a:fld>
            <a:endParaRPr lang="en-US"/>
          </a:p>
        </p:txBody>
      </p:sp>
    </p:spTree>
    <p:extLst>
      <p:ext uri="{BB962C8B-B14F-4D97-AF65-F5344CB8AC3E}">
        <p14:creationId xmlns:p14="http://schemas.microsoft.com/office/powerpoint/2010/main" val="11444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19</a:t>
            </a:fld>
            <a:endParaRPr lang="en-US"/>
          </a:p>
        </p:txBody>
      </p:sp>
    </p:spTree>
    <p:extLst>
      <p:ext uri="{BB962C8B-B14F-4D97-AF65-F5344CB8AC3E}">
        <p14:creationId xmlns:p14="http://schemas.microsoft.com/office/powerpoint/2010/main" val="114754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20</a:t>
            </a:fld>
            <a:endParaRPr lang="en-US"/>
          </a:p>
        </p:txBody>
      </p:sp>
    </p:spTree>
    <p:extLst>
      <p:ext uri="{BB962C8B-B14F-4D97-AF65-F5344CB8AC3E}">
        <p14:creationId xmlns:p14="http://schemas.microsoft.com/office/powerpoint/2010/main" val="322556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21</a:t>
            </a:fld>
            <a:endParaRPr lang="en-US"/>
          </a:p>
        </p:txBody>
      </p:sp>
    </p:spTree>
    <p:extLst>
      <p:ext uri="{BB962C8B-B14F-4D97-AF65-F5344CB8AC3E}">
        <p14:creationId xmlns:p14="http://schemas.microsoft.com/office/powerpoint/2010/main" val="400138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22</a:t>
            </a:fld>
            <a:endParaRPr lang="en-US"/>
          </a:p>
        </p:txBody>
      </p:sp>
    </p:spTree>
    <p:extLst>
      <p:ext uri="{BB962C8B-B14F-4D97-AF65-F5344CB8AC3E}">
        <p14:creationId xmlns:p14="http://schemas.microsoft.com/office/powerpoint/2010/main" val="420937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3</a:t>
            </a:fld>
            <a:endParaRPr lang="en-US"/>
          </a:p>
        </p:txBody>
      </p:sp>
    </p:spTree>
    <p:extLst>
      <p:ext uri="{BB962C8B-B14F-4D97-AF65-F5344CB8AC3E}">
        <p14:creationId xmlns:p14="http://schemas.microsoft.com/office/powerpoint/2010/main" val="19064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4</a:t>
            </a:fld>
            <a:endParaRPr lang="en-US"/>
          </a:p>
        </p:txBody>
      </p:sp>
    </p:spTree>
    <p:extLst>
      <p:ext uri="{BB962C8B-B14F-4D97-AF65-F5344CB8AC3E}">
        <p14:creationId xmlns:p14="http://schemas.microsoft.com/office/powerpoint/2010/main" val="413528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5</a:t>
            </a:fld>
            <a:endParaRPr lang="en-US"/>
          </a:p>
        </p:txBody>
      </p:sp>
    </p:spTree>
    <p:extLst>
      <p:ext uri="{BB962C8B-B14F-4D97-AF65-F5344CB8AC3E}">
        <p14:creationId xmlns:p14="http://schemas.microsoft.com/office/powerpoint/2010/main" val="343624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6</a:t>
            </a:fld>
            <a:endParaRPr lang="en-US"/>
          </a:p>
        </p:txBody>
      </p:sp>
    </p:spTree>
    <p:extLst>
      <p:ext uri="{BB962C8B-B14F-4D97-AF65-F5344CB8AC3E}">
        <p14:creationId xmlns:p14="http://schemas.microsoft.com/office/powerpoint/2010/main" val="411121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7</a:t>
            </a:fld>
            <a:endParaRPr lang="en-US"/>
          </a:p>
        </p:txBody>
      </p:sp>
    </p:spTree>
    <p:extLst>
      <p:ext uri="{BB962C8B-B14F-4D97-AF65-F5344CB8AC3E}">
        <p14:creationId xmlns:p14="http://schemas.microsoft.com/office/powerpoint/2010/main" val="41624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8</a:t>
            </a:fld>
            <a:endParaRPr lang="en-US"/>
          </a:p>
        </p:txBody>
      </p:sp>
    </p:spTree>
    <p:extLst>
      <p:ext uri="{BB962C8B-B14F-4D97-AF65-F5344CB8AC3E}">
        <p14:creationId xmlns:p14="http://schemas.microsoft.com/office/powerpoint/2010/main" val="213250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9</a:t>
            </a:fld>
            <a:endParaRPr lang="en-US"/>
          </a:p>
        </p:txBody>
      </p:sp>
    </p:spTree>
    <p:extLst>
      <p:ext uri="{BB962C8B-B14F-4D97-AF65-F5344CB8AC3E}">
        <p14:creationId xmlns:p14="http://schemas.microsoft.com/office/powerpoint/2010/main" val="413524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10</a:t>
            </a:fld>
            <a:endParaRPr lang="en-US"/>
          </a:p>
        </p:txBody>
      </p:sp>
    </p:spTree>
    <p:extLst>
      <p:ext uri="{BB962C8B-B14F-4D97-AF65-F5344CB8AC3E}">
        <p14:creationId xmlns:p14="http://schemas.microsoft.com/office/powerpoint/2010/main" val="360354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01">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85EC6E3-458C-7649-B124-BA9A545B72E7}"/>
              </a:ext>
            </a:extLst>
          </p:cNvPr>
          <p:cNvSpPr>
            <a:spLocks noGrp="1"/>
          </p:cNvSpPr>
          <p:nvPr>
            <p:ph type="pic" sz="quarter" idx="10"/>
          </p:nvPr>
        </p:nvSpPr>
        <p:spPr>
          <a:xfrm>
            <a:off x="9493741" y="0"/>
            <a:ext cx="14901838" cy="13716000"/>
          </a:xfrm>
          <a:prstGeom prst="rect">
            <a:avLst/>
          </a:prstGeom>
          <a:solidFill>
            <a:schemeClr val="bg1">
              <a:lumMod val="95000"/>
            </a:schemeClr>
          </a:solidFill>
        </p:spPr>
        <p:txBody>
          <a:bodyPr>
            <a:normAutofit/>
          </a:bodyPr>
          <a:lstStyle>
            <a:lvl1pPr>
              <a:defRPr sz="4000"/>
            </a:lvl1pPr>
          </a:lstStyle>
          <a:p>
            <a:endParaRPr lang="en-US"/>
          </a:p>
        </p:txBody>
      </p:sp>
    </p:spTree>
    <p:extLst>
      <p:ext uri="{BB962C8B-B14F-4D97-AF65-F5344CB8AC3E}">
        <p14:creationId xmlns:p14="http://schemas.microsoft.com/office/powerpoint/2010/main" val="121450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02">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0B5BD69-F19E-C446-A480-20B0415B4CB8}"/>
              </a:ext>
            </a:extLst>
          </p:cNvPr>
          <p:cNvSpPr>
            <a:spLocks noGrp="1"/>
          </p:cNvSpPr>
          <p:nvPr>
            <p:ph type="pic" sz="quarter" idx="11"/>
          </p:nvPr>
        </p:nvSpPr>
        <p:spPr>
          <a:xfrm>
            <a:off x="9493741" y="0"/>
            <a:ext cx="14901838" cy="13716000"/>
          </a:xfrm>
          <a:prstGeom prst="rect">
            <a:avLst/>
          </a:prstGeom>
          <a:solidFill>
            <a:schemeClr val="bg1">
              <a:lumMod val="95000"/>
            </a:schemeClr>
          </a:solidFill>
        </p:spPr>
        <p:txBody>
          <a:bodyPr>
            <a:normAutofit/>
          </a:bodyPr>
          <a:lstStyle>
            <a:lvl1pPr>
              <a:defRPr sz="4000"/>
            </a:lvl1pPr>
          </a:lstStyle>
          <a:p>
            <a:endParaRPr lang="en-US"/>
          </a:p>
        </p:txBody>
      </p:sp>
    </p:spTree>
    <p:extLst>
      <p:ext uri="{BB962C8B-B14F-4D97-AF65-F5344CB8AC3E}">
        <p14:creationId xmlns:p14="http://schemas.microsoft.com/office/powerpoint/2010/main" val="260089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372B7E6-5633-CE4C-BD05-6991B4C822C3}"/>
              </a:ext>
            </a:extLst>
          </p:cNvPr>
          <p:cNvSpPr>
            <a:spLocks noGrp="1"/>
          </p:cNvSpPr>
          <p:nvPr>
            <p:ph type="pic" sz="quarter" idx="11"/>
          </p:nvPr>
        </p:nvSpPr>
        <p:spPr>
          <a:xfrm>
            <a:off x="9493741" y="0"/>
            <a:ext cx="14901838" cy="13716000"/>
          </a:xfrm>
          <a:prstGeom prst="rect">
            <a:avLst/>
          </a:prstGeom>
          <a:solidFill>
            <a:schemeClr val="bg1">
              <a:lumMod val="95000"/>
            </a:schemeClr>
          </a:solidFill>
        </p:spPr>
        <p:txBody>
          <a:bodyPr>
            <a:normAutofit/>
          </a:bodyPr>
          <a:lstStyle>
            <a:lvl1pPr>
              <a:defRPr sz="4000"/>
            </a:lvl1pPr>
          </a:lstStyle>
          <a:p>
            <a:endParaRPr lang="en-US"/>
          </a:p>
        </p:txBody>
      </p:sp>
    </p:spTree>
    <p:extLst>
      <p:ext uri="{BB962C8B-B14F-4D97-AF65-F5344CB8AC3E}">
        <p14:creationId xmlns:p14="http://schemas.microsoft.com/office/powerpoint/2010/main" val="121998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24377650" cy="13715999"/>
          </a:xfrm>
          <a:prstGeom prst="rect">
            <a:avLst/>
          </a:prstGeom>
          <a:solidFill>
            <a:schemeClr val="bg1">
              <a:lumMod val="95000"/>
            </a:schemeClr>
          </a:solidFill>
        </p:spPr>
        <p:txBody>
          <a:bodyPr>
            <a:normAutofit/>
          </a:bodyPr>
          <a:lstStyle>
            <a:lvl1pPr>
              <a:defRPr sz="4000"/>
            </a:lvl1pPr>
          </a:lstStyle>
          <a:p>
            <a:endParaRPr lang="en-US"/>
          </a:p>
        </p:txBody>
      </p:sp>
    </p:spTree>
    <p:extLst>
      <p:ext uri="{BB962C8B-B14F-4D97-AF65-F5344CB8AC3E}">
        <p14:creationId xmlns:p14="http://schemas.microsoft.com/office/powerpoint/2010/main" val="284998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05">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4645824" y="2955755"/>
            <a:ext cx="4435953" cy="7862788"/>
          </a:xfrm>
          <a:prstGeom prst="rect">
            <a:avLst/>
          </a:prstGeom>
          <a:solidFill>
            <a:schemeClr val="bg1">
              <a:lumMod val="95000"/>
            </a:schemeClr>
          </a:solidFill>
        </p:spPr>
        <p:txBody>
          <a:bodyPr>
            <a:normAutofit/>
          </a:bodyPr>
          <a:lstStyle>
            <a:lvl1pPr>
              <a:defRPr sz="4000"/>
            </a:lvl1pPr>
          </a:lstStyle>
          <a:p>
            <a:endParaRPr lang="en-US" dirty="0"/>
          </a:p>
        </p:txBody>
      </p:sp>
    </p:spTree>
    <p:extLst>
      <p:ext uri="{BB962C8B-B14F-4D97-AF65-F5344CB8AC3E}">
        <p14:creationId xmlns:p14="http://schemas.microsoft.com/office/powerpoint/2010/main" val="114151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06">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3932389" y="2591059"/>
            <a:ext cx="6424524" cy="8529315"/>
          </a:xfrm>
          <a:prstGeom prst="rect">
            <a:avLst/>
          </a:prstGeom>
          <a:solidFill>
            <a:schemeClr val="bg1">
              <a:lumMod val="95000"/>
            </a:schemeClr>
          </a:solidFill>
        </p:spPr>
        <p:txBody>
          <a:bodyPr>
            <a:normAutofit/>
          </a:bodyPr>
          <a:lstStyle>
            <a:lvl1pPr>
              <a:defRPr sz="4000"/>
            </a:lvl1pPr>
          </a:lstStyle>
          <a:p>
            <a:endParaRPr lang="en-US"/>
          </a:p>
        </p:txBody>
      </p:sp>
    </p:spTree>
    <p:extLst>
      <p:ext uri="{BB962C8B-B14F-4D97-AF65-F5344CB8AC3E}">
        <p14:creationId xmlns:p14="http://schemas.microsoft.com/office/powerpoint/2010/main" val="245358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07">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4246761" y="3169429"/>
            <a:ext cx="11573828" cy="7279827"/>
          </a:xfrm>
          <a:prstGeom prst="rect">
            <a:avLst/>
          </a:prstGeom>
          <a:solidFill>
            <a:schemeClr val="bg1">
              <a:lumMod val="95000"/>
            </a:schemeClr>
          </a:solidFill>
        </p:spPr>
        <p:txBody>
          <a:bodyPr>
            <a:normAutofit/>
          </a:bodyPr>
          <a:lstStyle>
            <a:lvl1pPr>
              <a:defRPr sz="4000"/>
            </a:lvl1pPr>
          </a:lstStyle>
          <a:p>
            <a:endParaRPr lang="en-US" dirty="0"/>
          </a:p>
        </p:txBody>
      </p:sp>
    </p:spTree>
    <p:extLst>
      <p:ext uri="{BB962C8B-B14F-4D97-AF65-F5344CB8AC3E}">
        <p14:creationId xmlns:p14="http://schemas.microsoft.com/office/powerpoint/2010/main" val="354353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08">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E5DF921F-61D7-AC49-A412-B8833917FF43}"/>
              </a:ext>
            </a:extLst>
          </p:cNvPr>
          <p:cNvSpPr>
            <a:spLocks noGrp="1"/>
          </p:cNvSpPr>
          <p:nvPr>
            <p:ph type="pic" sz="quarter" idx="11"/>
          </p:nvPr>
        </p:nvSpPr>
        <p:spPr>
          <a:xfrm>
            <a:off x="9493741" y="0"/>
            <a:ext cx="14901838" cy="13716000"/>
          </a:xfrm>
          <a:prstGeom prst="rect">
            <a:avLst/>
          </a:prstGeom>
          <a:solidFill>
            <a:schemeClr val="bg1">
              <a:lumMod val="95000"/>
            </a:schemeClr>
          </a:solidFill>
        </p:spPr>
        <p:txBody>
          <a:bodyPr>
            <a:normAutofit/>
          </a:bodyPr>
          <a:lstStyle>
            <a:lvl1pPr>
              <a:defRPr sz="4000"/>
            </a:lvl1pPr>
          </a:lstStyle>
          <a:p>
            <a:endParaRPr lang="en-US"/>
          </a:p>
        </p:txBody>
      </p:sp>
    </p:spTree>
    <p:extLst>
      <p:ext uri="{BB962C8B-B14F-4D97-AF65-F5344CB8AC3E}">
        <p14:creationId xmlns:p14="http://schemas.microsoft.com/office/powerpoint/2010/main" val="422573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EBE3AD81-3AD4-9C46-856E-C08CF1183C60}" type="slidenum">
              <a:rPr lang="en-US" smtClean="0"/>
              <a:t>‹N›</a:t>
            </a:fld>
            <a:endParaRPr lang="en-US"/>
          </a:p>
        </p:txBody>
      </p:sp>
    </p:spTree>
    <p:extLst>
      <p:ext uri="{BB962C8B-B14F-4D97-AF65-F5344CB8AC3E}">
        <p14:creationId xmlns:p14="http://schemas.microsoft.com/office/powerpoint/2010/main" val="192818930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Lst>
  <p:hf hdr="0"/>
  <p:txStyles>
    <p:titleStyle>
      <a:lvl1pPr algn="l" defTabSz="1828343" rtl="0" eaLnBrk="1" latinLnBrk="0" hangingPunct="1">
        <a:lnSpc>
          <a:spcPct val="90000"/>
        </a:lnSpc>
        <a:spcBef>
          <a:spcPct val="0"/>
        </a:spcBef>
        <a:buNone/>
        <a:defRPr sz="6000" b="0" i="0" kern="1200">
          <a:solidFill>
            <a:schemeClr val="tx1"/>
          </a:solidFill>
          <a:latin typeface="Lato Regular" charset="0"/>
          <a:ea typeface="Lato Regular" charset="0"/>
          <a:cs typeface="Lato Regular" charset="0"/>
        </a:defRPr>
      </a:lvl1pPr>
    </p:titleStyle>
    <p:body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B722AC-8ACD-A241-99F4-D622B7DB83C1}"/>
              </a:ext>
            </a:extLst>
          </p:cNvPr>
          <p:cNvSpPr/>
          <p:nvPr/>
        </p:nvSpPr>
        <p:spPr>
          <a:xfrm>
            <a:off x="9493741" y="0"/>
            <a:ext cx="14901838" cy="137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CCE556B-96AB-344A-B365-735D943CBAC5}"/>
              </a:ext>
            </a:extLst>
          </p:cNvPr>
          <p:cNvGrpSpPr/>
          <p:nvPr/>
        </p:nvGrpSpPr>
        <p:grpSpPr>
          <a:xfrm>
            <a:off x="-43872" y="0"/>
            <a:ext cx="10589936" cy="13716000"/>
            <a:chOff x="1" y="0"/>
            <a:chExt cx="10589936" cy="13716000"/>
          </a:xfrm>
          <a:solidFill>
            <a:srgbClr val="EBCB7C"/>
          </a:solidFill>
        </p:grpSpPr>
        <p:sp>
          <p:nvSpPr>
            <p:cNvPr id="14" name="Rectangle 13">
              <a:extLst>
                <a:ext uri="{FF2B5EF4-FFF2-40B4-BE49-F238E27FC236}">
                  <a16:creationId xmlns:a16="http://schemas.microsoft.com/office/drawing/2014/main" id="{3442529C-D245-D746-BF8D-3261A84FBB55}"/>
                </a:ext>
              </a:extLst>
            </p:cNvPr>
            <p:cNvSpPr/>
            <p:nvPr/>
          </p:nvSpPr>
          <p:spPr>
            <a:xfrm>
              <a:off x="1" y="0"/>
              <a:ext cx="9493740" cy="137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riangle 2">
              <a:extLst>
                <a:ext uri="{FF2B5EF4-FFF2-40B4-BE49-F238E27FC236}">
                  <a16:creationId xmlns:a16="http://schemas.microsoft.com/office/drawing/2014/main" id="{593847B0-1CE4-FA4C-BD0B-8CBC622F8641}"/>
                </a:ext>
              </a:extLst>
            </p:cNvPr>
            <p:cNvSpPr/>
            <p:nvPr/>
          </p:nvSpPr>
          <p:spPr>
            <a:xfrm rot="5400000">
              <a:off x="8222153" y="1543055"/>
              <a:ext cx="2543175" cy="2192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7EBBEFEE-6366-DA41-A6DE-03A2B79A82EB}"/>
              </a:ext>
            </a:extLst>
          </p:cNvPr>
          <p:cNvGrpSpPr/>
          <p:nvPr/>
        </p:nvGrpSpPr>
        <p:grpSpPr>
          <a:xfrm>
            <a:off x="1" y="1358977"/>
            <a:ext cx="8930394" cy="9125789"/>
            <a:chOff x="37386" y="600957"/>
            <a:chExt cx="8930394" cy="9125789"/>
          </a:xfrm>
        </p:grpSpPr>
        <p:sp>
          <p:nvSpPr>
            <p:cNvPr id="6" name="TextBox 5">
              <a:extLst>
                <a:ext uri="{FF2B5EF4-FFF2-40B4-BE49-F238E27FC236}">
                  <a16:creationId xmlns:a16="http://schemas.microsoft.com/office/drawing/2014/main" id="{E460B3D3-56C1-D04E-A5E3-75B695A5ECF7}"/>
                </a:ext>
              </a:extLst>
            </p:cNvPr>
            <p:cNvSpPr txBox="1"/>
            <p:nvPr/>
          </p:nvSpPr>
          <p:spPr>
            <a:xfrm>
              <a:off x="160953" y="600957"/>
              <a:ext cx="8742135" cy="3785652"/>
            </a:xfrm>
            <a:prstGeom prst="rect">
              <a:avLst/>
            </a:prstGeom>
            <a:noFill/>
          </p:spPr>
          <p:txBody>
            <a:bodyPr wrap="square" rtlCol="0">
              <a:spAutoFit/>
            </a:bodyPr>
            <a:lstStyle/>
            <a:p>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THE </a:t>
              </a:r>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ITALIAN NATIONAL EVALUATION </a:t>
              </a:r>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SYSTEM:</a:t>
              </a:r>
            </a:p>
            <a:p>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OBSTACLES AND OPPORTUNITIES</a:t>
              </a:r>
              <a:endParaRPr lang="it-IT"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9" name="TextBox 18">
              <a:extLst>
                <a:ext uri="{FF2B5EF4-FFF2-40B4-BE49-F238E27FC236}">
                  <a16:creationId xmlns:a16="http://schemas.microsoft.com/office/drawing/2014/main" id="{07BBFFF4-300A-4C48-98A5-5CFB74E762C0}"/>
                </a:ext>
              </a:extLst>
            </p:cNvPr>
            <p:cNvSpPr txBox="1"/>
            <p:nvPr/>
          </p:nvSpPr>
          <p:spPr>
            <a:xfrm>
              <a:off x="37386" y="6218093"/>
              <a:ext cx="8930394" cy="3508653"/>
            </a:xfrm>
            <a:prstGeom prst="rect">
              <a:avLst/>
            </a:prstGeom>
            <a:noFill/>
          </p:spPr>
          <p:txBody>
            <a:bodyPr wrap="square" rtlCol="0">
              <a:spAutoFit/>
            </a:bodyPr>
            <a:lstStyle/>
            <a:p>
              <a:r>
                <a:rPr lang="it-IT" sz="5400" b="1" i="1" dirty="0" smtClean="0">
                  <a:solidFill>
                    <a:schemeClr val="bg1"/>
                  </a:solidFill>
                  <a:latin typeface="Lato" charset="0"/>
                  <a:ea typeface="Lato" charset="0"/>
                  <a:cs typeface="Lato" charset="0"/>
                </a:rPr>
                <a:t>Donatella Poliandri</a:t>
              </a:r>
              <a:endParaRPr lang="it-IT" sz="5400" b="1" i="1" dirty="0">
                <a:solidFill>
                  <a:schemeClr val="bg1"/>
                </a:solidFill>
                <a:latin typeface="Lato" charset="0"/>
                <a:ea typeface="Lato" charset="0"/>
                <a:cs typeface="Lato" charset="0"/>
              </a:endParaRPr>
            </a:p>
            <a:p>
              <a:endParaRPr lang="it-IT" sz="2400" b="1" i="1" dirty="0">
                <a:solidFill>
                  <a:schemeClr val="bg1"/>
                </a:solidFill>
                <a:latin typeface="Lato" charset="0"/>
                <a:ea typeface="Lato" charset="0"/>
                <a:cs typeface="Lato" charset="0"/>
              </a:endParaRPr>
            </a:p>
            <a:p>
              <a:endParaRPr lang="it-IT" sz="2400" b="1" i="1" dirty="0">
                <a:solidFill>
                  <a:schemeClr val="bg1"/>
                </a:solidFill>
                <a:latin typeface="Lato" charset="0"/>
                <a:ea typeface="Lato" charset="0"/>
                <a:cs typeface="Lato" charset="0"/>
              </a:endParaRPr>
            </a:p>
            <a:p>
              <a:r>
                <a:rPr lang="en-US" sz="2400" b="1" spc="300" dirty="0">
                  <a:solidFill>
                    <a:schemeClr val="bg1"/>
                  </a:solidFill>
                  <a:latin typeface="Lato" panose="020F0502020204030203" pitchFamily="34" charset="0"/>
                  <a:ea typeface="Lato" panose="020F0502020204030203" pitchFamily="34" charset="0"/>
                  <a:cs typeface="Lato" panose="020F0502020204030203" pitchFamily="34" charset="0"/>
                </a:rPr>
                <a:t>SENIOR RESEARCHER, </a:t>
              </a:r>
              <a:endParaRPr lang="en-US" sz="2400" b="1" spc="3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spc="300" dirty="0" smtClean="0">
                  <a:solidFill>
                    <a:schemeClr val="bg1"/>
                  </a:solidFill>
                  <a:latin typeface="Lato" panose="020F0502020204030203" pitchFamily="34" charset="0"/>
                  <a:ea typeface="Lato" panose="020F0502020204030203" pitchFamily="34" charset="0"/>
                  <a:cs typeface="Lato" panose="020F0502020204030203" pitchFamily="34" charset="0"/>
                </a:rPr>
                <a:t>HEAD </a:t>
              </a:r>
              <a:r>
                <a:rPr lang="en-US" sz="2400" b="1" spc="300" dirty="0">
                  <a:solidFill>
                    <a:schemeClr val="bg1"/>
                  </a:solidFill>
                  <a:latin typeface="Lato" panose="020F0502020204030203" pitchFamily="34" charset="0"/>
                  <a:ea typeface="Lato" panose="020F0502020204030203" pitchFamily="34" charset="0"/>
                  <a:cs typeface="Lato" panose="020F0502020204030203" pitchFamily="34" charset="0"/>
                </a:rPr>
                <a:t>OF DEPARTMENT ‘</a:t>
              </a:r>
              <a:r>
                <a:rPr lang="en-US" sz="2400" b="1" spc="300" dirty="0" smtClean="0">
                  <a:solidFill>
                    <a:schemeClr val="bg1"/>
                  </a:solidFill>
                  <a:latin typeface="Lato" panose="020F0502020204030203" pitchFamily="34" charset="0"/>
                  <a:ea typeface="Lato" panose="020F0502020204030203" pitchFamily="34" charset="0"/>
                  <a:cs typeface="Lato" panose="020F0502020204030203" pitchFamily="34" charset="0"/>
                </a:rPr>
                <a:t>SCHOOL EVALUATION’</a:t>
              </a:r>
            </a:p>
            <a:p>
              <a:endParaRPr lang="en-US" sz="2400" b="1" spc="3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b="1" spc="3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spc="300" dirty="0" smtClean="0">
                  <a:solidFill>
                    <a:schemeClr val="bg1"/>
                  </a:solidFill>
                  <a:latin typeface="Lato" panose="020F0502020204030203" pitchFamily="34" charset="0"/>
                  <a:ea typeface="Lato" panose="020F0502020204030203" pitchFamily="34" charset="0"/>
                  <a:cs typeface="Lato" panose="020F0502020204030203" pitchFamily="34" charset="0"/>
                </a:rPr>
                <a:t>Funchal – 30-31 May 2019</a:t>
              </a:r>
              <a:endParaRPr lang="en-US" sz="2400" b="1" spc="3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4" name="CasellaDiTesto 3"/>
          <p:cNvSpPr txBox="1"/>
          <p:nvPr/>
        </p:nvSpPr>
        <p:spPr>
          <a:xfrm>
            <a:off x="210065" y="11306432"/>
            <a:ext cx="9283676" cy="2308324"/>
          </a:xfrm>
          <a:prstGeom prst="rect">
            <a:avLst/>
          </a:prstGeom>
          <a:noFill/>
        </p:spPr>
        <p:txBody>
          <a:bodyPr wrap="square" rtlCol="0">
            <a:spAutoFit/>
          </a:bodyPr>
          <a:lstStyle/>
          <a:p>
            <a:r>
              <a:rPr lang="en-US" b="1" i="1" dirty="0" smtClean="0"/>
              <a:t>INVALSI</a:t>
            </a:r>
          </a:p>
          <a:p>
            <a:r>
              <a:rPr lang="en-US" i="1" dirty="0" smtClean="0"/>
              <a:t>National </a:t>
            </a:r>
            <a:r>
              <a:rPr lang="en-US" i="1" dirty="0"/>
              <a:t>Institute for the Evaluation of Educational Instruction and </a:t>
            </a:r>
            <a:r>
              <a:rPr lang="en-US" i="1" dirty="0" smtClean="0"/>
              <a:t>Training</a:t>
            </a:r>
          </a:p>
          <a:p>
            <a:r>
              <a:rPr lang="en-US" b="1" dirty="0" smtClean="0"/>
              <a:t>Italy</a:t>
            </a:r>
            <a:endParaRPr lang="it-IT" b="1" dirty="0"/>
          </a:p>
        </p:txBody>
      </p:sp>
      <p:pic>
        <p:nvPicPr>
          <p:cNvPr id="13" name="Segnaposto immagine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258" r="9258"/>
          <a:stretch>
            <a:fillRect/>
          </a:stretch>
        </p:blipFill>
        <p:spPr>
          <a:xfrm>
            <a:off x="15866077" y="0"/>
            <a:ext cx="8485630" cy="6900497"/>
          </a:xfr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277" y="6924259"/>
            <a:ext cx="14890262" cy="6882713"/>
          </a:xfrm>
          <a:prstGeom prst="rect">
            <a:avLst/>
          </a:prstGeom>
        </p:spPr>
      </p:pic>
      <p:pic>
        <p:nvPicPr>
          <p:cNvPr id="18" name="Immagine 17" descr="logo e dicitura x word"/>
          <p:cNvPicPr>
            <a:picLocks noChangeAspect="1" noChangeArrowheads="1"/>
          </p:cNvPicPr>
          <p:nvPr/>
        </p:nvPicPr>
        <p:blipFill>
          <a:blip r:embed="rId5" cstate="email">
            <a:extLst>
              <a:ext uri="{28A0092B-C50C-407E-A947-70E740481C1C}">
                <a14:useLocalDpi xmlns:a14="http://schemas.microsoft.com/office/drawing/2010/main" val="0"/>
              </a:ext>
            </a:extLst>
          </a:blip>
          <a:srcRect l="-1308" t="3391" r="85783" b="7626"/>
          <a:stretch>
            <a:fillRect/>
          </a:stretch>
        </p:blipFill>
        <p:spPr bwMode="auto">
          <a:xfrm>
            <a:off x="8865703" y="17785"/>
            <a:ext cx="7220663" cy="68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63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377650" cy="137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a:extLst>
              <a:ext uri="{FF2B5EF4-FFF2-40B4-BE49-F238E27FC236}">
                <a16:creationId xmlns:a16="http://schemas.microsoft.com/office/drawing/2014/main" id="{1E5E4749-8136-4196-A515-572141A3379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966" b="7966"/>
          <a:stretch>
            <a:fillRect/>
          </a:stretch>
        </p:blipFill>
        <p:spPr>
          <a:xfrm>
            <a:off x="0" y="-12357"/>
            <a:ext cx="24377650" cy="13715999"/>
          </a:xfrm>
        </p:spPr>
      </p:pic>
      <p:sp>
        <p:nvSpPr>
          <p:cNvPr id="5" name="TextBox 4">
            <a:extLst>
              <a:ext uri="{FF2B5EF4-FFF2-40B4-BE49-F238E27FC236}">
                <a16:creationId xmlns:a16="http://schemas.microsoft.com/office/drawing/2014/main" id="{F0BE4FA0-3732-BB4B-A56C-F00F208C7F6D}"/>
              </a:ext>
            </a:extLst>
          </p:cNvPr>
          <p:cNvSpPr txBox="1"/>
          <p:nvPr/>
        </p:nvSpPr>
        <p:spPr>
          <a:xfrm>
            <a:off x="11664777" y="6857999"/>
            <a:ext cx="12344401" cy="1754326"/>
          </a:xfrm>
          <a:prstGeom prst="rect">
            <a:avLst/>
          </a:prstGeom>
          <a:noFill/>
        </p:spPr>
        <p:txBody>
          <a:bodyPr wrap="square" rtlCol="0">
            <a:spAutoFit/>
          </a:bodyPr>
          <a:lstStyle/>
          <a:p>
            <a:r>
              <a:rPr lang="en-US" sz="54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THE </a:t>
            </a:r>
            <a:r>
              <a:rPr lang="en-US" sz="54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SCHOOLS’ EXTERNAL EVALUATION VISIT:</a:t>
            </a:r>
          </a:p>
          <a:p>
            <a:r>
              <a:rPr lang="en-US" sz="54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WHAT IT IS AND HOW IT IS </a:t>
            </a:r>
            <a:r>
              <a:rPr lang="en-US" sz="54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CONDUCTED</a:t>
            </a:r>
            <a:endParaRPr lang="en-US" sz="54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47838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2BB0416-0027-1E4C-A1A8-66BE37E9E6F0}"/>
              </a:ext>
            </a:extLst>
          </p:cNvPr>
          <p:cNvGrpSpPr/>
          <p:nvPr/>
        </p:nvGrpSpPr>
        <p:grpSpPr>
          <a:xfrm>
            <a:off x="-309594" y="0"/>
            <a:ext cx="10589936" cy="13716000"/>
            <a:chOff x="1" y="0"/>
            <a:chExt cx="10589936" cy="13716000"/>
          </a:xfrm>
          <a:solidFill>
            <a:srgbClr val="EBCB7C"/>
          </a:solidFill>
        </p:grpSpPr>
        <p:sp>
          <p:nvSpPr>
            <p:cNvPr id="43" name="Rectangle 42">
              <a:extLst>
                <a:ext uri="{FF2B5EF4-FFF2-40B4-BE49-F238E27FC236}">
                  <a16:creationId xmlns:a16="http://schemas.microsoft.com/office/drawing/2014/main" id="{D56E0B4D-D174-7247-9AB0-B4BF8B4B1B6A}"/>
                </a:ext>
              </a:extLst>
            </p:cNvPr>
            <p:cNvSpPr/>
            <p:nvPr/>
          </p:nvSpPr>
          <p:spPr>
            <a:xfrm>
              <a:off x="1" y="0"/>
              <a:ext cx="9493740" cy="137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B2C0D2D6-2E31-F248-8F2E-4239E1E51DA0}"/>
                </a:ext>
              </a:extLst>
            </p:cNvPr>
            <p:cNvSpPr/>
            <p:nvPr/>
          </p:nvSpPr>
          <p:spPr>
            <a:xfrm rot="5400000">
              <a:off x="8222153" y="1543055"/>
              <a:ext cx="2543175" cy="2192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F82FFD3C-0F04-5F4F-A3F6-5DED30299F82}"/>
              </a:ext>
            </a:extLst>
          </p:cNvPr>
          <p:cNvSpPr txBox="1"/>
          <p:nvPr/>
        </p:nvSpPr>
        <p:spPr>
          <a:xfrm>
            <a:off x="12713623" y="4887912"/>
            <a:ext cx="6780720" cy="193899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LA NEWSLETTER…</a:t>
            </a:r>
          </a:p>
        </p:txBody>
      </p:sp>
      <p:grpSp>
        <p:nvGrpSpPr>
          <p:cNvPr id="38" name="Gruppo 37"/>
          <p:cNvGrpSpPr/>
          <p:nvPr/>
        </p:nvGrpSpPr>
        <p:grpSpPr>
          <a:xfrm>
            <a:off x="-609588" y="10561537"/>
            <a:ext cx="9793733" cy="3154463"/>
            <a:chOff x="-383059" y="10561537"/>
            <a:chExt cx="9793733" cy="3154463"/>
          </a:xfrm>
        </p:grpSpPr>
        <p:pic>
          <p:nvPicPr>
            <p:cNvPr id="39" name="Immagine 9" descr="logo e dicitura x word"/>
            <p:cNvPicPr>
              <a:picLocks noChangeAspect="1" noChangeArrowheads="1"/>
            </p:cNvPicPr>
            <p:nvPr/>
          </p:nvPicPr>
          <p:blipFill>
            <a:blip r:embed="rId3">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sellaDiTesto 39"/>
            <p:cNvSpPr txBox="1"/>
            <p:nvPr/>
          </p:nvSpPr>
          <p:spPr>
            <a:xfrm>
              <a:off x="3527257" y="10853678"/>
              <a:ext cx="5883417" cy="2862322"/>
            </a:xfrm>
            <a:prstGeom prst="rect">
              <a:avLst/>
            </a:prstGeom>
            <a:noFill/>
          </p:spPr>
          <p:txBody>
            <a:bodyPr wrap="square" rtlCol="0">
              <a:spAutoFit/>
            </a:bodyPr>
            <a:lstStyle/>
            <a:p>
              <a:r>
                <a:rPr lang="en-US" b="1" i="1" dirty="0" smtClean="0"/>
                <a:t>INVALSI</a:t>
              </a:r>
            </a:p>
            <a:p>
              <a:r>
                <a:rPr lang="en-US" i="1" dirty="0" smtClean="0"/>
                <a:t>National </a:t>
              </a:r>
              <a:r>
                <a:rPr lang="en-US" i="1" dirty="0"/>
                <a:t>Institute for the Evaluation of Educational Instruction and </a:t>
              </a:r>
              <a:r>
                <a:rPr lang="en-US" i="1" dirty="0" smtClean="0"/>
                <a:t>Training</a:t>
              </a:r>
            </a:p>
            <a:p>
              <a:r>
                <a:rPr lang="en-US" b="1" dirty="0" smtClean="0"/>
                <a:t>Italy</a:t>
              </a:r>
              <a:endParaRPr lang="it-IT" b="1" dirty="0"/>
            </a:p>
          </p:txBody>
        </p:sp>
      </p:grpSp>
      <p:pic>
        <p:nvPicPr>
          <p:cNvPr id="2" name="Immagine 1"/>
          <p:cNvPicPr>
            <a:picLocks noChangeAspect="1"/>
          </p:cNvPicPr>
          <p:nvPr/>
        </p:nvPicPr>
        <p:blipFill>
          <a:blip r:embed="rId4"/>
          <a:stretch>
            <a:fillRect/>
          </a:stretch>
        </p:blipFill>
        <p:spPr>
          <a:xfrm>
            <a:off x="9212471" y="2411896"/>
            <a:ext cx="14999250" cy="8825947"/>
          </a:xfrm>
          <a:prstGeom prst="rect">
            <a:avLst/>
          </a:prstGeom>
        </p:spPr>
      </p:pic>
      <p:sp>
        <p:nvSpPr>
          <p:cNvPr id="37" name="TextBox 41">
            <a:extLst>
              <a:ext uri="{FF2B5EF4-FFF2-40B4-BE49-F238E27FC236}">
                <a16:creationId xmlns:a16="http://schemas.microsoft.com/office/drawing/2014/main" id="{F82FFD3C-0F04-5F4F-A3F6-5DED30299F82}"/>
              </a:ext>
            </a:extLst>
          </p:cNvPr>
          <p:cNvSpPr txBox="1"/>
          <p:nvPr/>
        </p:nvSpPr>
        <p:spPr>
          <a:xfrm>
            <a:off x="172995" y="4965008"/>
            <a:ext cx="9237679" cy="286232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External evaluation team </a:t>
            </a:r>
            <a:endPar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a:t>
            </a:r>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3 members)</a:t>
            </a:r>
          </a:p>
          <a:p>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52181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17EC89B4-0F6E-4A83-AA9B-FD9442A9B5AF}"/>
              </a:ext>
            </a:extLst>
          </p:cNvPr>
          <p:cNvGrpSpPr/>
          <p:nvPr/>
        </p:nvGrpSpPr>
        <p:grpSpPr>
          <a:xfrm>
            <a:off x="1" y="38105"/>
            <a:ext cx="24377649" cy="2623930"/>
            <a:chOff x="898" y="219"/>
            <a:chExt cx="24377649" cy="2623930"/>
          </a:xfrm>
        </p:grpSpPr>
        <p:sp>
          <p:nvSpPr>
            <p:cNvPr id="2" name="Rettangolo 1">
              <a:extLst>
                <a:ext uri="{FF2B5EF4-FFF2-40B4-BE49-F238E27FC236}">
                  <a16:creationId xmlns:a16="http://schemas.microsoft.com/office/drawing/2014/main" id="{AC38A8B3-206B-4AE5-9BF3-1696D86DCE4B}"/>
                </a:ext>
              </a:extLst>
            </p:cNvPr>
            <p:cNvSpPr/>
            <p:nvPr/>
          </p:nvSpPr>
          <p:spPr>
            <a:xfrm>
              <a:off x="898" y="219"/>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41">
              <a:extLst>
                <a:ext uri="{FF2B5EF4-FFF2-40B4-BE49-F238E27FC236}">
                  <a16:creationId xmlns:a16="http://schemas.microsoft.com/office/drawing/2014/main" id="{B2E3A116-88CA-436F-91D1-291A3656B171}"/>
                </a:ext>
              </a:extLst>
            </p:cNvPr>
            <p:cNvSpPr txBox="1"/>
            <p:nvPr/>
          </p:nvSpPr>
          <p:spPr>
            <a:xfrm>
              <a:off x="1356509" y="768881"/>
              <a:ext cx="12120951" cy="1015663"/>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EXTERNAL-EVALUATION REPORT</a:t>
              </a:r>
            </a:p>
          </p:txBody>
        </p:sp>
      </p:grpSp>
      <p:grpSp>
        <p:nvGrpSpPr>
          <p:cNvPr id="9" name="Gruppo 8"/>
          <p:cNvGrpSpPr/>
          <p:nvPr/>
        </p:nvGrpSpPr>
        <p:grpSpPr>
          <a:xfrm>
            <a:off x="2868915" y="1891968"/>
            <a:ext cx="22724075" cy="11070838"/>
            <a:chOff x="-180528" y="1916113"/>
            <a:chExt cx="9145141" cy="4617693"/>
          </a:xfrm>
        </p:grpSpPr>
        <p:sp>
          <p:nvSpPr>
            <p:cNvPr id="10" name="Text Box 9"/>
            <p:cNvSpPr txBox="1">
              <a:spLocks noChangeArrowheads="1"/>
            </p:cNvSpPr>
            <p:nvPr/>
          </p:nvSpPr>
          <p:spPr bwMode="auto">
            <a:xfrm>
              <a:off x="677863" y="1916113"/>
              <a:ext cx="8286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it-IT" altLang="it-IT" b="1">
                <a:solidFill>
                  <a:srgbClr val="006699"/>
                </a:solidFill>
                <a:latin typeface="Book Antiqua" panose="02040602050305030304" pitchFamily="18" charset="0"/>
              </a:endParaRPr>
            </a:p>
            <a:p>
              <a:pPr algn="ctr" eaLnBrk="1" hangingPunct="1">
                <a:spcBef>
                  <a:spcPct val="0"/>
                </a:spcBef>
                <a:buFontTx/>
                <a:buNone/>
              </a:pPr>
              <a:endParaRPr lang="it-IT" altLang="it-IT" b="1">
                <a:solidFill>
                  <a:srgbClr val="006699"/>
                </a:solidFill>
                <a:latin typeface="Book Antiqua" panose="02040602050305030304" pitchFamily="18" charset="0"/>
              </a:endParaRPr>
            </a:p>
          </p:txBody>
        </p:sp>
        <p:graphicFrame>
          <p:nvGraphicFramePr>
            <p:cNvPr id="11" name="Diagramma 10">
              <a:extLst>
                <a:ext uri="{FF2B5EF4-FFF2-40B4-BE49-F238E27FC236}">
                  <a16:creationId xmlns:a16="http://schemas.microsoft.com/office/drawing/2014/main" id="{BD4B07DA-1451-46E5-8314-08BF3235C8FC}"/>
                </a:ext>
              </a:extLst>
            </p:cNvPr>
            <p:cNvGraphicFramePr/>
            <p:nvPr>
              <p:extLst>
                <p:ext uri="{D42A27DB-BD31-4B8C-83A1-F6EECF244321}">
                  <p14:modId xmlns:p14="http://schemas.microsoft.com/office/powerpoint/2010/main" val="1609284972"/>
                </p:ext>
              </p:extLst>
            </p:nvPr>
          </p:nvGraphicFramePr>
          <p:xfrm>
            <a:off x="-180528" y="24698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tangolo 11">
              <a:extLst>
                <a:ext uri="{FF2B5EF4-FFF2-40B4-BE49-F238E27FC236}">
                  <a16:creationId xmlns:a16="http://schemas.microsoft.com/office/drawing/2014/main" id="{132E569E-0465-4D07-BF08-6BB926112CEB}"/>
                </a:ext>
              </a:extLst>
            </p:cNvPr>
            <p:cNvSpPr/>
            <p:nvPr/>
          </p:nvSpPr>
          <p:spPr>
            <a:xfrm>
              <a:off x="5508625" y="2578100"/>
              <a:ext cx="2670175" cy="1065511"/>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GB" sz="4000" dirty="0"/>
                <a:t>Study of schools’ documents regarding setting, students’ performance and learning outcomes</a:t>
              </a:r>
            </a:p>
          </p:txBody>
        </p:sp>
        <p:sp>
          <p:nvSpPr>
            <p:cNvPr id="13" name="Rettangolo 12">
              <a:extLst>
                <a:ext uri="{FF2B5EF4-FFF2-40B4-BE49-F238E27FC236}">
                  <a16:creationId xmlns:a16="http://schemas.microsoft.com/office/drawing/2014/main" id="{FFA5E205-32FD-4BEA-9656-569687D68126}"/>
                </a:ext>
              </a:extLst>
            </p:cNvPr>
            <p:cNvSpPr/>
            <p:nvPr/>
          </p:nvSpPr>
          <p:spPr>
            <a:xfrm>
              <a:off x="5500688" y="4005263"/>
              <a:ext cx="2678112" cy="106551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GB" sz="4000" dirty="0"/>
                <a:t>Three days of meetings aimed at encountering schools’ personnel, students and parents</a:t>
              </a:r>
            </a:p>
          </p:txBody>
        </p:sp>
        <p:sp>
          <p:nvSpPr>
            <p:cNvPr id="14" name="Rettangolo 13">
              <a:extLst>
                <a:ext uri="{FF2B5EF4-FFF2-40B4-BE49-F238E27FC236}">
                  <a16:creationId xmlns:a16="http://schemas.microsoft.com/office/drawing/2014/main" id="{C2F1CA50-43D7-4274-A4EF-3441C2864A57}"/>
                </a:ext>
              </a:extLst>
            </p:cNvPr>
            <p:cNvSpPr/>
            <p:nvPr/>
          </p:nvSpPr>
          <p:spPr>
            <a:xfrm>
              <a:off x="5500688" y="5525705"/>
              <a:ext cx="2671762" cy="8087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GB" sz="4000" dirty="0"/>
                <a:t>Return meeting to discuss the document on the main results of three-day visit</a:t>
              </a:r>
            </a:p>
          </p:txBody>
        </p:sp>
      </p:grpSp>
      <p:sp>
        <p:nvSpPr>
          <p:cNvPr id="18" name="Freccia in giù 17">
            <a:extLst>
              <a:ext uri="{FF2B5EF4-FFF2-40B4-BE49-F238E27FC236}">
                <a16:creationId xmlns:a16="http://schemas.microsoft.com/office/drawing/2014/main" id="{41EFC9DA-944A-4967-B2C6-9F35ABB358C2}"/>
              </a:ext>
            </a:extLst>
          </p:cNvPr>
          <p:cNvSpPr/>
          <p:nvPr/>
        </p:nvSpPr>
        <p:spPr>
          <a:xfrm>
            <a:off x="15052858" y="5745483"/>
            <a:ext cx="647700" cy="576262"/>
          </a:xfrm>
          <a:prstGeom prst="downArrow">
            <a:avLst>
              <a:gd name="adj1" fmla="val 55000"/>
              <a:gd name="adj2" fmla="val 45000"/>
            </a:avLst>
          </a:prstGeom>
          <a:ln w="28575">
            <a:solidFill>
              <a:schemeClr val="accent5">
                <a:lumMod val="25000"/>
                <a:alpha val="90000"/>
              </a:schemeClr>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Freccia in giù 18">
            <a:extLst>
              <a:ext uri="{FF2B5EF4-FFF2-40B4-BE49-F238E27FC236}">
                <a16:creationId xmlns:a16="http://schemas.microsoft.com/office/drawing/2014/main" id="{69D370FA-D675-4FFE-AD94-8360E122D7FB}"/>
              </a:ext>
            </a:extLst>
          </p:cNvPr>
          <p:cNvSpPr/>
          <p:nvPr/>
        </p:nvSpPr>
        <p:spPr>
          <a:xfrm>
            <a:off x="15052858" y="9167080"/>
            <a:ext cx="647700" cy="576263"/>
          </a:xfrm>
          <a:prstGeom prst="downArrow">
            <a:avLst>
              <a:gd name="adj1" fmla="val 55000"/>
              <a:gd name="adj2" fmla="val 45000"/>
            </a:avLst>
          </a:prstGeom>
          <a:ln w="28575">
            <a:solidFill>
              <a:schemeClr val="accent5">
                <a:lumMod val="25000"/>
                <a:alpha val="90000"/>
              </a:schemeClr>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0" name="Gruppo 19"/>
          <p:cNvGrpSpPr/>
          <p:nvPr/>
        </p:nvGrpSpPr>
        <p:grpSpPr>
          <a:xfrm>
            <a:off x="-116524" y="11198442"/>
            <a:ext cx="5687538" cy="2572906"/>
            <a:chOff x="-383059" y="10561537"/>
            <a:chExt cx="7454639" cy="3154131"/>
          </a:xfrm>
        </p:grpSpPr>
        <p:pic>
          <p:nvPicPr>
            <p:cNvPr id="21" name="Immagine 20" descr="logo e dicitura x word"/>
            <p:cNvPicPr>
              <a:picLocks noChangeAspect="1" noChangeArrowheads="1"/>
            </p:cNvPicPr>
            <p:nvPr/>
          </p:nvPicPr>
          <p:blipFill>
            <a:blip r:embed="rId8"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359728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17EC89B4-0F6E-4A83-AA9B-FD9442A9B5AF}"/>
              </a:ext>
            </a:extLst>
          </p:cNvPr>
          <p:cNvGrpSpPr/>
          <p:nvPr/>
        </p:nvGrpSpPr>
        <p:grpSpPr>
          <a:xfrm>
            <a:off x="1" y="38105"/>
            <a:ext cx="24377649" cy="2623930"/>
            <a:chOff x="898" y="219"/>
            <a:chExt cx="24377649" cy="2623930"/>
          </a:xfrm>
        </p:grpSpPr>
        <p:sp>
          <p:nvSpPr>
            <p:cNvPr id="2" name="Rettangolo 1">
              <a:extLst>
                <a:ext uri="{FF2B5EF4-FFF2-40B4-BE49-F238E27FC236}">
                  <a16:creationId xmlns:a16="http://schemas.microsoft.com/office/drawing/2014/main" id="{AC38A8B3-206B-4AE5-9BF3-1696D86DCE4B}"/>
                </a:ext>
              </a:extLst>
            </p:cNvPr>
            <p:cNvSpPr/>
            <p:nvPr/>
          </p:nvSpPr>
          <p:spPr>
            <a:xfrm>
              <a:off x="898" y="219"/>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41">
              <a:extLst>
                <a:ext uri="{FF2B5EF4-FFF2-40B4-BE49-F238E27FC236}">
                  <a16:creationId xmlns:a16="http://schemas.microsoft.com/office/drawing/2014/main" id="{B2E3A116-88CA-436F-91D1-291A3656B171}"/>
                </a:ext>
              </a:extLst>
            </p:cNvPr>
            <p:cNvSpPr txBox="1"/>
            <p:nvPr/>
          </p:nvSpPr>
          <p:spPr>
            <a:xfrm>
              <a:off x="1356509" y="768881"/>
              <a:ext cx="12120951" cy="1015663"/>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SCHOOL VISIT</a:t>
              </a:r>
            </a:p>
          </p:txBody>
        </p:sp>
      </p:grpSp>
      <p:pic>
        <p:nvPicPr>
          <p:cNvPr id="6" name="Immagine 5"/>
          <p:cNvPicPr>
            <a:picLocks noChangeAspect="1"/>
          </p:cNvPicPr>
          <p:nvPr/>
        </p:nvPicPr>
        <p:blipFill>
          <a:blip r:embed="rId3"/>
          <a:stretch>
            <a:fillRect/>
          </a:stretch>
        </p:blipFill>
        <p:spPr>
          <a:xfrm>
            <a:off x="5294879" y="3021496"/>
            <a:ext cx="18148218" cy="10099543"/>
          </a:xfrm>
          <a:prstGeom prst="rect">
            <a:avLst/>
          </a:prstGeom>
        </p:spPr>
      </p:pic>
      <p:grpSp>
        <p:nvGrpSpPr>
          <p:cNvPr id="9" name="Gruppo 8"/>
          <p:cNvGrpSpPr/>
          <p:nvPr/>
        </p:nvGrpSpPr>
        <p:grpSpPr>
          <a:xfrm>
            <a:off x="-150125" y="11142762"/>
            <a:ext cx="5687538" cy="2572906"/>
            <a:chOff x="-383059" y="10561537"/>
            <a:chExt cx="7454639" cy="3154131"/>
          </a:xfrm>
        </p:grpSpPr>
        <p:pic>
          <p:nvPicPr>
            <p:cNvPr id="10" name="Immagine 9" descr="logo e dicitura x word"/>
            <p:cNvPicPr>
              <a:picLocks noChangeAspect="1" noChangeArrowheads="1"/>
            </p:cNvPicPr>
            <p:nvPr/>
          </p:nvPicPr>
          <p:blipFill>
            <a:blip r:embed="rId4"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920723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3">
            <a:extLst>
              <a:ext uri="{FF2B5EF4-FFF2-40B4-BE49-F238E27FC236}">
                <a16:creationId xmlns:a16="http://schemas.microsoft.com/office/drawing/2014/main" id="{ECC27331-0E5C-4834-BDB4-D9B868E850C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5" r="3345"/>
          <a:stretch>
            <a:fillRect/>
          </a:stretch>
        </p:blipFill>
        <p:spPr>
          <a:xfrm>
            <a:off x="0" y="0"/>
            <a:ext cx="24377650" cy="13715999"/>
          </a:xfrm>
        </p:spPr>
      </p:pic>
      <p:sp>
        <p:nvSpPr>
          <p:cNvPr id="8" name="Segnaposto testo 5"/>
          <p:cNvSpPr txBox="1">
            <a:spLocks/>
          </p:cNvSpPr>
          <p:nvPr/>
        </p:nvSpPr>
        <p:spPr>
          <a:xfrm>
            <a:off x="609600" y="1628800"/>
            <a:ext cx="3886200" cy="452264"/>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en-GB" dirty="0"/>
          </a:p>
        </p:txBody>
      </p:sp>
      <p:sp>
        <p:nvSpPr>
          <p:cNvPr id="9" name="Segnaposto testo 6"/>
          <p:cNvSpPr txBox="1">
            <a:spLocks/>
          </p:cNvSpPr>
          <p:nvPr/>
        </p:nvSpPr>
        <p:spPr>
          <a:xfrm>
            <a:off x="4800600" y="1628800"/>
            <a:ext cx="3886200" cy="452264"/>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en-GB" dirty="0"/>
          </a:p>
        </p:txBody>
      </p:sp>
      <p:sp>
        <p:nvSpPr>
          <p:cNvPr id="10" name="TextBox 4">
            <a:extLst>
              <a:ext uri="{FF2B5EF4-FFF2-40B4-BE49-F238E27FC236}">
                <a16:creationId xmlns:a16="http://schemas.microsoft.com/office/drawing/2014/main" id="{E0E65602-DCCC-4D35-A741-6271ADFA4FDC}"/>
              </a:ext>
            </a:extLst>
          </p:cNvPr>
          <p:cNvSpPr txBox="1"/>
          <p:nvPr/>
        </p:nvSpPr>
        <p:spPr>
          <a:xfrm>
            <a:off x="1720729" y="1411429"/>
            <a:ext cx="6394571" cy="1938992"/>
          </a:xfrm>
          <a:prstGeom prst="rect">
            <a:avLst/>
          </a:prstGeom>
          <a:noFill/>
        </p:spPr>
        <p:txBody>
          <a:bodyPr wrap="square" rtlCol="0">
            <a:spAutoFit/>
          </a:bodyPr>
          <a:lstStyle/>
          <a:p>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OBSTACLES AND OPPORTUNITIES</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61759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CB7C"/>
        </a:solidFill>
        <a:effectLst/>
      </p:bgPr>
    </p:bg>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A9B3A4A0-B340-C447-BC40-9CA48CE32A01}"/>
              </a:ext>
            </a:extLst>
          </p:cNvPr>
          <p:cNvSpPr txBox="1"/>
          <p:nvPr/>
        </p:nvSpPr>
        <p:spPr>
          <a:xfrm>
            <a:off x="1138799" y="707549"/>
            <a:ext cx="17162453" cy="193899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functioning of the model in the very first years of </a:t>
            </a:r>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implementation 1/1</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Segnaposto testo 6"/>
          <p:cNvSpPr txBox="1">
            <a:spLocks/>
          </p:cNvSpPr>
          <p:nvPr/>
        </p:nvSpPr>
        <p:spPr>
          <a:xfrm>
            <a:off x="4800600" y="1628800"/>
            <a:ext cx="3886200" cy="452264"/>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en-GB" dirty="0"/>
          </a:p>
        </p:txBody>
      </p:sp>
      <p:sp>
        <p:nvSpPr>
          <p:cNvPr id="14" name="Segnaposto contenuto 4"/>
          <p:cNvSpPr txBox="1">
            <a:spLocks/>
          </p:cNvSpPr>
          <p:nvPr/>
        </p:nvSpPr>
        <p:spPr>
          <a:xfrm>
            <a:off x="344557" y="4289900"/>
            <a:ext cx="11913703" cy="9145488"/>
          </a:xfrm>
          <a:prstGeom prst="rect">
            <a:avLst/>
          </a:prstGeom>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US" sz="3800" b="1" dirty="0" smtClean="0">
                <a:latin typeface="+mj-lt"/>
              </a:rPr>
              <a:t>There is a national vision of school quality</a:t>
            </a:r>
          </a:p>
          <a:p>
            <a:pPr marL="1485671" lvl="1" indent="-571500" algn="just">
              <a:buFont typeface="Courier New" panose="02070309020205020404" pitchFamily="49" charset="0"/>
              <a:buChar char="o"/>
            </a:pPr>
            <a:r>
              <a:rPr lang="en-US" sz="3800" dirty="0">
                <a:latin typeface="+mj-lt"/>
              </a:rPr>
              <a:t>T</a:t>
            </a:r>
            <a:r>
              <a:rPr lang="en-US" sz="3800" dirty="0" smtClean="0">
                <a:latin typeface="+mj-lt"/>
              </a:rPr>
              <a:t>he common framework, the indicators and the evaluation rubrics define the perimeter within which internal and external teams should analyze the schools</a:t>
            </a:r>
          </a:p>
          <a:p>
            <a:pPr marL="742950" indent="-742950" algn="just">
              <a:buFont typeface="Wingdings" panose="05000000000000000000" pitchFamily="2" charset="2"/>
              <a:buChar char="q"/>
            </a:pPr>
            <a:r>
              <a:rPr lang="en-GB" sz="3800" b="1" dirty="0" smtClean="0">
                <a:latin typeface="+mj-lt"/>
              </a:rPr>
              <a:t>The judgments of the schools are confirmed by the external evaluation teams</a:t>
            </a:r>
          </a:p>
          <a:p>
            <a:pPr marL="1371371" lvl="1" indent="-457200" algn="just">
              <a:buFont typeface="Courier New" panose="02070309020205020404" pitchFamily="49" charset="0"/>
              <a:buChar char="o"/>
            </a:pPr>
            <a:r>
              <a:rPr lang="en-GB" sz="3800" dirty="0" smtClean="0">
                <a:latin typeface="+mj-lt"/>
              </a:rPr>
              <a:t>We have high correlation indexes between internal and external scores assigned with evaluation rubrics (indexes ranging from 0.60 to 0.75 for students’ results areas and 0.50 - 0.65 for school processes areas)</a:t>
            </a:r>
            <a:endParaRPr lang="it-IT" sz="3800" dirty="0" smtClean="0">
              <a:latin typeface="+mj-lt"/>
            </a:endParaRPr>
          </a:p>
          <a:p>
            <a:pPr algn="just"/>
            <a:r>
              <a:rPr lang="en-GB" sz="3800" dirty="0" smtClean="0">
                <a:latin typeface="+mj-lt"/>
              </a:rPr>
              <a:t>(Source: data from a sample of 375 schools that performed self-evaluation in 2015 and received external evaluation in 2016)</a:t>
            </a:r>
            <a:endParaRPr lang="it-IT" sz="3800" dirty="0">
              <a:latin typeface="+mj-lt"/>
            </a:endParaRPr>
          </a:p>
        </p:txBody>
      </p:sp>
      <p:sp>
        <p:nvSpPr>
          <p:cNvPr id="15" name="Segnaposto testo 5"/>
          <p:cNvSpPr txBox="1">
            <a:spLocks/>
          </p:cNvSpPr>
          <p:nvPr/>
        </p:nvSpPr>
        <p:spPr>
          <a:xfrm>
            <a:off x="344558" y="2756452"/>
            <a:ext cx="11913702" cy="1405676"/>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GB" sz="5400" b="1" dirty="0" smtClean="0"/>
              <a:t>Focusing on the same direction</a:t>
            </a:r>
            <a:endParaRPr lang="en-GB" sz="5400" b="1" dirty="0"/>
          </a:p>
        </p:txBody>
      </p:sp>
      <p:sp>
        <p:nvSpPr>
          <p:cNvPr id="16" name="Segnaposto contenuto 7"/>
          <p:cNvSpPr txBox="1">
            <a:spLocks/>
          </p:cNvSpPr>
          <p:nvPr/>
        </p:nvSpPr>
        <p:spPr>
          <a:xfrm>
            <a:off x="12470296" y="4265712"/>
            <a:ext cx="11701669" cy="9145488"/>
          </a:xfrm>
          <a:prstGeom prst="rect">
            <a:avLst/>
          </a:prstGeom>
          <a:solidFill>
            <a:schemeClr val="accent2"/>
          </a:solidFill>
          <a:ln w="28575">
            <a:solidFill>
              <a:schemeClr val="tx1"/>
            </a:solidFill>
          </a:ln>
        </p:spPr>
        <p:txBody>
          <a:bodyPr>
            <a:no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US" b="1" dirty="0" smtClean="0">
                <a:latin typeface="+mj-lt"/>
              </a:rPr>
              <a:t>The evaluation rubrics and the "guiding questions” direct the analysis carried out by the schools </a:t>
            </a:r>
          </a:p>
          <a:p>
            <a:pPr marL="1485671" lvl="1" indent="-571500" algn="just">
              <a:buFont typeface="Courier New" panose="02070309020205020404" pitchFamily="49" charset="0"/>
              <a:buChar char="o"/>
            </a:pPr>
            <a:r>
              <a:rPr lang="en-US" sz="4000" dirty="0" smtClean="0">
                <a:latin typeface="+mj-lt"/>
              </a:rPr>
              <a:t>schools add very few themes to those suggested in the self-evaluation form</a:t>
            </a:r>
          </a:p>
          <a:p>
            <a:pPr marL="91440" algn="just"/>
            <a:r>
              <a:rPr lang="en-GB" dirty="0" smtClean="0">
                <a:latin typeface="+mj-lt"/>
              </a:rPr>
              <a:t>(Source: textual analysis on a sample of 725 self-evaluation reports written in 2015)</a:t>
            </a:r>
            <a:endParaRPr lang="it-IT" dirty="0" smtClean="0">
              <a:latin typeface="+mj-lt"/>
            </a:endParaRPr>
          </a:p>
          <a:p>
            <a:pPr marL="571500" indent="-571500" algn="just">
              <a:buFont typeface="Wingdings" panose="05000000000000000000" pitchFamily="2" charset="2"/>
              <a:buChar char="q"/>
            </a:pPr>
            <a:r>
              <a:rPr lang="en-GB" b="1" dirty="0" smtClean="0">
                <a:latin typeface="+mj-lt"/>
              </a:rPr>
              <a:t>Schools show difficulties in defining improvement objectives </a:t>
            </a:r>
          </a:p>
          <a:p>
            <a:pPr marL="1485671" lvl="1" indent="-571500" algn="just">
              <a:buFont typeface="Courier New" panose="02070309020205020404" pitchFamily="49" charset="0"/>
              <a:buChar char="o"/>
            </a:pPr>
            <a:r>
              <a:rPr lang="en-GB" sz="4000" dirty="0" smtClean="0">
                <a:latin typeface="+mj-lt"/>
              </a:rPr>
              <a:t>about 30% of the objectives are rejected by external evaluation teams (about 20% are adjusted; about 50% are accepted)</a:t>
            </a:r>
          </a:p>
          <a:p>
            <a:pPr algn="just"/>
            <a:r>
              <a:rPr lang="en-GB" dirty="0" smtClean="0">
                <a:latin typeface="+mj-lt"/>
              </a:rPr>
              <a:t>(Source: data from a sample of 375 schools that performed self-evaluation in 2015 and received external evaluation in 2016)</a:t>
            </a:r>
            <a:endParaRPr lang="en-GB" dirty="0">
              <a:latin typeface="+mj-lt"/>
            </a:endParaRPr>
          </a:p>
        </p:txBody>
      </p:sp>
      <p:sp>
        <p:nvSpPr>
          <p:cNvPr id="17" name="Segnaposto testo 6"/>
          <p:cNvSpPr txBox="1">
            <a:spLocks/>
          </p:cNvSpPr>
          <p:nvPr/>
        </p:nvSpPr>
        <p:spPr>
          <a:xfrm>
            <a:off x="12470296" y="2756452"/>
            <a:ext cx="11701669" cy="1405676"/>
          </a:xfrm>
          <a:prstGeom prst="rect">
            <a:avLst/>
          </a:prstGeom>
          <a:solidFill>
            <a:schemeClr val="accent2"/>
          </a:solidFill>
          <a:ln w="28575">
            <a:solidFill>
              <a:schemeClr val="tx1"/>
            </a:solidFill>
          </a:ln>
        </p:spPr>
        <p:txBody>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GB" sz="5400" b="1" dirty="0" smtClean="0"/>
              <a:t>Themes for reflection</a:t>
            </a:r>
            <a:endParaRPr lang="en-GB" sz="5400" b="1" dirty="0"/>
          </a:p>
        </p:txBody>
      </p:sp>
      <p:grpSp>
        <p:nvGrpSpPr>
          <p:cNvPr id="11" name="Gruppo 10"/>
          <p:cNvGrpSpPr/>
          <p:nvPr/>
        </p:nvGrpSpPr>
        <p:grpSpPr>
          <a:xfrm>
            <a:off x="18800483" y="65929"/>
            <a:ext cx="5687538" cy="2572906"/>
            <a:chOff x="-383059" y="10561537"/>
            <a:chExt cx="7454639" cy="3154131"/>
          </a:xfrm>
        </p:grpSpPr>
        <p:pic>
          <p:nvPicPr>
            <p:cNvPr id="21" name="Immagine 20"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957867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CB7C"/>
        </a:solidFill>
        <a:effectLst/>
      </p:bgPr>
    </p:bg>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A9B3A4A0-B340-C447-BC40-9CA48CE32A01}"/>
              </a:ext>
            </a:extLst>
          </p:cNvPr>
          <p:cNvSpPr txBox="1"/>
          <p:nvPr/>
        </p:nvSpPr>
        <p:spPr>
          <a:xfrm>
            <a:off x="1138799" y="707549"/>
            <a:ext cx="17162453" cy="193899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functioning of the model in the very first years of </a:t>
            </a:r>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implementation 1/2</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Segnaposto testo 6"/>
          <p:cNvSpPr txBox="1">
            <a:spLocks/>
          </p:cNvSpPr>
          <p:nvPr/>
        </p:nvSpPr>
        <p:spPr>
          <a:xfrm>
            <a:off x="4800600" y="1628800"/>
            <a:ext cx="3886200" cy="452264"/>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en-GB" dirty="0"/>
          </a:p>
        </p:txBody>
      </p:sp>
      <p:sp>
        <p:nvSpPr>
          <p:cNvPr id="14" name="Segnaposto contenuto 4"/>
          <p:cNvSpPr txBox="1">
            <a:spLocks/>
          </p:cNvSpPr>
          <p:nvPr/>
        </p:nvSpPr>
        <p:spPr>
          <a:xfrm>
            <a:off x="344558" y="4289900"/>
            <a:ext cx="11913703" cy="9145488"/>
          </a:xfrm>
          <a:prstGeom prst="rect">
            <a:avLst/>
          </a:prstGeom>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US" b="1" dirty="0" smtClean="0">
                <a:latin typeface="+mj-lt"/>
              </a:rPr>
              <a:t>A </a:t>
            </a:r>
            <a:r>
              <a:rPr lang="en-US" b="1" dirty="0">
                <a:latin typeface="+mj-lt"/>
              </a:rPr>
              <a:t>favorable attitude towards self-assessment positively influences the perception of internal self-assessment teams about the effects produced by </a:t>
            </a:r>
            <a:r>
              <a:rPr lang="en-US" b="1" dirty="0" smtClean="0">
                <a:latin typeface="+mj-lt"/>
              </a:rPr>
              <a:t>self-assessment.</a:t>
            </a:r>
          </a:p>
          <a:p>
            <a:pPr algn="just"/>
            <a:r>
              <a:rPr lang="en-US" sz="3800" b="1" dirty="0" smtClean="0">
                <a:latin typeface="+mj-lt"/>
              </a:rPr>
              <a:t>(</a:t>
            </a:r>
            <a:r>
              <a:rPr lang="en-US" sz="3800" dirty="0" smtClean="0">
                <a:latin typeface="+mj-lt"/>
              </a:rPr>
              <a:t>Source: data from a sample of 725 schools that performed self-evaluation in 2015, 532 schools principals and 2625 teachers)</a:t>
            </a:r>
          </a:p>
          <a:p>
            <a:pPr marL="571500" indent="-571500" algn="just">
              <a:buFont typeface="Wingdings" panose="05000000000000000000" pitchFamily="2" charset="2"/>
              <a:buChar char="q"/>
            </a:pPr>
            <a:r>
              <a:rPr lang="en-US" b="1" dirty="0">
                <a:latin typeface="+mj-lt"/>
              </a:rPr>
              <a:t>External evaluation teams operate as an authentic collegiate </a:t>
            </a:r>
            <a:r>
              <a:rPr lang="en-US" b="1" dirty="0" smtClean="0">
                <a:latin typeface="+mj-lt"/>
              </a:rPr>
              <a:t>structure</a:t>
            </a:r>
          </a:p>
          <a:p>
            <a:pPr algn="just"/>
            <a:r>
              <a:rPr lang="en-US" sz="3800" dirty="0" smtClean="0">
                <a:latin typeface="+mj-lt"/>
              </a:rPr>
              <a:t>(Source: data from a sample of 172 </a:t>
            </a:r>
            <a:r>
              <a:rPr lang="en-US" sz="3800" dirty="0">
                <a:latin typeface="+mj-lt"/>
              </a:rPr>
              <a:t>external evaluators who conducted the external evaluation of schools in </a:t>
            </a:r>
            <a:r>
              <a:rPr lang="en-US" sz="3800" dirty="0" smtClean="0">
                <a:latin typeface="+mj-lt"/>
              </a:rPr>
              <a:t>2017).</a:t>
            </a:r>
            <a:endParaRPr lang="en-GB" sz="3800" dirty="0">
              <a:latin typeface="+mj-lt"/>
            </a:endParaRPr>
          </a:p>
        </p:txBody>
      </p:sp>
      <p:sp>
        <p:nvSpPr>
          <p:cNvPr id="15" name="Segnaposto testo 5"/>
          <p:cNvSpPr txBox="1">
            <a:spLocks/>
          </p:cNvSpPr>
          <p:nvPr/>
        </p:nvSpPr>
        <p:spPr>
          <a:xfrm>
            <a:off x="344558" y="2756452"/>
            <a:ext cx="11913702" cy="1405676"/>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GB" sz="5400" b="1" dirty="0" smtClean="0"/>
              <a:t>Focusing on the same direction</a:t>
            </a:r>
            <a:endParaRPr lang="en-GB" sz="5400" b="1" dirty="0"/>
          </a:p>
        </p:txBody>
      </p:sp>
      <p:sp>
        <p:nvSpPr>
          <p:cNvPr id="16" name="Segnaposto contenuto 7"/>
          <p:cNvSpPr txBox="1">
            <a:spLocks/>
          </p:cNvSpPr>
          <p:nvPr/>
        </p:nvSpPr>
        <p:spPr>
          <a:xfrm>
            <a:off x="12470296" y="4265712"/>
            <a:ext cx="11701669" cy="9145488"/>
          </a:xfrm>
          <a:prstGeom prst="rect">
            <a:avLst/>
          </a:prstGeom>
          <a:solidFill>
            <a:schemeClr val="accent2"/>
          </a:solidFill>
          <a:ln w="28575">
            <a:solidFill>
              <a:schemeClr val="tx1"/>
            </a:solidFill>
          </a:ln>
        </p:spPr>
        <p:txBody>
          <a:bodyPr>
            <a:no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US" b="1" dirty="0" smtClean="0">
                <a:latin typeface="+mj-lt"/>
              </a:rPr>
              <a:t>Every Regional Administrative Office of Instruction promote different actions to support schools showing a lot of differences in engage of human and financial resources in projects:</a:t>
            </a:r>
          </a:p>
          <a:p>
            <a:pPr marL="1485671" lvl="1" indent="-571500" algn="just">
              <a:buFont typeface="Courier New" panose="02070309020205020404" pitchFamily="49" charset="0"/>
              <a:buChar char="o"/>
            </a:pPr>
            <a:r>
              <a:rPr lang="en-US" sz="3600" dirty="0" smtClean="0">
                <a:latin typeface="+mj-lt"/>
              </a:rPr>
              <a:t>A policy promote at a national level receive different attention at the local one. Different support around Italy could produce  - indirectly - differences between schools' approach at evaluation</a:t>
            </a:r>
          </a:p>
          <a:p>
            <a:pPr marL="91440" algn="just"/>
            <a:r>
              <a:rPr lang="en-GB" sz="3200" dirty="0" smtClean="0">
                <a:latin typeface="+mj-lt"/>
              </a:rPr>
              <a:t>(Source: textual analysis of all the Italian Regional Administrative projects to support schools in the process of evaluation  - Local level)</a:t>
            </a:r>
            <a:endParaRPr lang="it-IT" sz="3200" dirty="0" smtClean="0">
              <a:latin typeface="+mj-lt"/>
            </a:endParaRPr>
          </a:p>
          <a:p>
            <a:pPr marL="571500" indent="-571500" algn="just">
              <a:buFont typeface="Wingdings" panose="05000000000000000000" pitchFamily="2" charset="2"/>
              <a:buChar char="q"/>
            </a:pPr>
            <a:r>
              <a:rPr lang="en-US" b="1" dirty="0">
                <a:latin typeface="+mj-lt"/>
              </a:rPr>
              <a:t>External evaluation teams </a:t>
            </a:r>
            <a:r>
              <a:rPr lang="en-US" b="1" dirty="0" smtClean="0">
                <a:latin typeface="+mj-lt"/>
              </a:rPr>
              <a:t>consider triangulation, negotiation and collegiate  - the judgment – very difficult to transform in actions. These processes depend on the different evaluator’s attitudes and skills</a:t>
            </a:r>
            <a:endParaRPr lang="en-US" b="1" dirty="0">
              <a:latin typeface="+mj-lt"/>
            </a:endParaRPr>
          </a:p>
          <a:p>
            <a:pPr algn="just"/>
            <a:r>
              <a:rPr lang="en-US" sz="3200" dirty="0">
                <a:latin typeface="+mj-lt"/>
              </a:rPr>
              <a:t>(Source: data from a sample of 172 external evaluators who conducted the external evaluation of schools in 2017).</a:t>
            </a:r>
            <a:endParaRPr lang="en-GB" sz="3200" dirty="0">
              <a:latin typeface="+mj-lt"/>
            </a:endParaRPr>
          </a:p>
        </p:txBody>
      </p:sp>
      <p:sp>
        <p:nvSpPr>
          <p:cNvPr id="17" name="Segnaposto testo 6"/>
          <p:cNvSpPr txBox="1">
            <a:spLocks/>
          </p:cNvSpPr>
          <p:nvPr/>
        </p:nvSpPr>
        <p:spPr>
          <a:xfrm>
            <a:off x="12470296" y="2756452"/>
            <a:ext cx="11701669" cy="1405676"/>
          </a:xfrm>
          <a:prstGeom prst="rect">
            <a:avLst/>
          </a:prstGeom>
          <a:solidFill>
            <a:schemeClr val="accent2"/>
          </a:solidFill>
          <a:ln w="28575">
            <a:solidFill>
              <a:schemeClr val="tx1"/>
            </a:solidFill>
          </a:ln>
        </p:spPr>
        <p:txBody>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GB" sz="5400" b="1" dirty="0" smtClean="0"/>
              <a:t>Themes for reflection</a:t>
            </a:r>
            <a:endParaRPr lang="en-GB" sz="5400" b="1" dirty="0"/>
          </a:p>
        </p:txBody>
      </p:sp>
      <p:grpSp>
        <p:nvGrpSpPr>
          <p:cNvPr id="11" name="Gruppo 10"/>
          <p:cNvGrpSpPr/>
          <p:nvPr/>
        </p:nvGrpSpPr>
        <p:grpSpPr>
          <a:xfrm>
            <a:off x="18800483" y="65929"/>
            <a:ext cx="5687538" cy="2572906"/>
            <a:chOff x="-383059" y="10561537"/>
            <a:chExt cx="7454639" cy="3154131"/>
          </a:xfrm>
        </p:grpSpPr>
        <p:pic>
          <p:nvPicPr>
            <p:cNvPr id="21" name="Immagine 20"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3892962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1FE2AD4-47DB-F349-ADB1-FF9F4DF32BC1}"/>
              </a:ext>
            </a:extLst>
          </p:cNvPr>
          <p:cNvGrpSpPr/>
          <p:nvPr/>
        </p:nvGrpSpPr>
        <p:grpSpPr>
          <a:xfrm>
            <a:off x="-19896" y="45801"/>
            <a:ext cx="10653923" cy="13716000"/>
            <a:chOff x="-63986" y="0"/>
            <a:chExt cx="10653923" cy="13716000"/>
          </a:xfrm>
          <a:solidFill>
            <a:srgbClr val="EBCB7C"/>
          </a:solidFill>
        </p:grpSpPr>
        <p:sp>
          <p:nvSpPr>
            <p:cNvPr id="24" name="Rectangle 23">
              <a:extLst>
                <a:ext uri="{FF2B5EF4-FFF2-40B4-BE49-F238E27FC236}">
                  <a16:creationId xmlns:a16="http://schemas.microsoft.com/office/drawing/2014/main" id="{BFD21309-B8D1-5749-A8D2-79DA711248FF}"/>
                </a:ext>
              </a:extLst>
            </p:cNvPr>
            <p:cNvSpPr/>
            <p:nvPr/>
          </p:nvSpPr>
          <p:spPr>
            <a:xfrm>
              <a:off x="-63986" y="0"/>
              <a:ext cx="9493740" cy="137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2B9092AA-2FD8-5B49-8827-E2EB109DB043}"/>
                </a:ext>
              </a:extLst>
            </p:cNvPr>
            <p:cNvSpPr/>
            <p:nvPr/>
          </p:nvSpPr>
          <p:spPr>
            <a:xfrm rot="5400000">
              <a:off x="8222153" y="1543055"/>
              <a:ext cx="2543175" cy="2192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uppo 16"/>
          <p:cNvGrpSpPr/>
          <p:nvPr/>
        </p:nvGrpSpPr>
        <p:grpSpPr>
          <a:xfrm>
            <a:off x="-363980" y="10607670"/>
            <a:ext cx="9793733" cy="3154131"/>
            <a:chOff x="-383059" y="10607670"/>
            <a:chExt cx="9793733" cy="3154131"/>
          </a:xfrm>
        </p:grpSpPr>
        <p:pic>
          <p:nvPicPr>
            <p:cNvPr id="18" name="Immagine 9" descr="logo e dicitura x word"/>
            <p:cNvPicPr>
              <a:picLocks noChangeAspect="1" noChangeArrowheads="1"/>
            </p:cNvPicPr>
            <p:nvPr/>
          </p:nvPicPr>
          <p:blipFill>
            <a:blip r:embed="rId3">
              <a:extLst>
                <a:ext uri="{28A0092B-C50C-407E-A947-70E740481C1C}">
                  <a14:useLocalDpi xmlns:a14="http://schemas.microsoft.com/office/drawing/2010/main" val="0"/>
                </a:ext>
              </a:extLst>
            </a:blip>
            <a:srcRect l="-1308" t="3391" r="85783" b="7626"/>
            <a:stretch>
              <a:fillRect/>
            </a:stretch>
          </p:blipFill>
          <p:spPr bwMode="auto">
            <a:xfrm>
              <a:off x="-383059" y="10607670"/>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3527257" y="10853678"/>
              <a:ext cx="5883417" cy="2862322"/>
            </a:xfrm>
            <a:prstGeom prst="rect">
              <a:avLst/>
            </a:prstGeom>
            <a:noFill/>
          </p:spPr>
          <p:txBody>
            <a:bodyPr wrap="square" rtlCol="0">
              <a:spAutoFit/>
            </a:bodyPr>
            <a:lstStyle/>
            <a:p>
              <a:r>
                <a:rPr lang="en-US" b="1" i="1" dirty="0" smtClean="0"/>
                <a:t>INVALSI</a:t>
              </a:r>
            </a:p>
            <a:p>
              <a:r>
                <a:rPr lang="en-US" i="1" dirty="0" smtClean="0"/>
                <a:t>National </a:t>
              </a:r>
              <a:r>
                <a:rPr lang="en-US" i="1" dirty="0"/>
                <a:t>Institute for the Evaluation of Educational Instruction and </a:t>
              </a:r>
              <a:r>
                <a:rPr lang="en-US" i="1" dirty="0" smtClean="0"/>
                <a:t>Training</a:t>
              </a:r>
            </a:p>
            <a:p>
              <a:r>
                <a:rPr lang="en-US" b="1" dirty="0" smtClean="0"/>
                <a:t>Italy</a:t>
              </a:r>
              <a:endParaRPr lang="it-IT" b="1" dirty="0"/>
            </a:p>
          </p:txBody>
        </p:sp>
      </p:grpSp>
      <p:sp>
        <p:nvSpPr>
          <p:cNvPr id="3" name="CasellaDiTesto 2"/>
          <p:cNvSpPr txBox="1"/>
          <p:nvPr/>
        </p:nvSpPr>
        <p:spPr>
          <a:xfrm>
            <a:off x="11184835" y="1603513"/>
            <a:ext cx="12258261" cy="11172289"/>
          </a:xfrm>
          <a:prstGeom prst="rect">
            <a:avLst/>
          </a:prstGeom>
          <a:noFill/>
        </p:spPr>
        <p:txBody>
          <a:bodyPr wrap="square" rtlCol="0">
            <a:spAutoFit/>
          </a:bodyPr>
          <a:lstStyle/>
          <a:p>
            <a:pPr marL="571500" indent="-571500">
              <a:buFont typeface="Arial" panose="020B0604020202020204" pitchFamily="34" charset="0"/>
              <a:buChar char="•"/>
            </a:pPr>
            <a:r>
              <a:rPr lang="it-IT" sz="8000" dirty="0" err="1" smtClean="0"/>
              <a:t>Purpose</a:t>
            </a:r>
            <a:r>
              <a:rPr lang="it-IT" sz="8000" dirty="0" smtClean="0"/>
              <a:t> of </a:t>
            </a:r>
            <a:r>
              <a:rPr lang="it-IT" sz="8000" dirty="0" err="1" smtClean="0"/>
              <a:t>engaging</a:t>
            </a:r>
            <a:r>
              <a:rPr lang="it-IT" sz="8000" dirty="0" smtClean="0"/>
              <a:t> </a:t>
            </a:r>
            <a:r>
              <a:rPr lang="it-IT" sz="8000" dirty="0" err="1" smtClean="0"/>
              <a:t>schools</a:t>
            </a:r>
            <a:r>
              <a:rPr lang="it-IT" sz="8000" dirty="0" smtClean="0"/>
              <a:t> in the </a:t>
            </a:r>
            <a:r>
              <a:rPr lang="it-IT" sz="8000" dirty="0" err="1" smtClean="0"/>
              <a:t>evaluation</a:t>
            </a:r>
            <a:r>
              <a:rPr lang="it-IT" sz="8000" dirty="0" smtClean="0"/>
              <a:t>: </a:t>
            </a:r>
            <a:r>
              <a:rPr lang="it-IT" sz="8000" dirty="0" err="1" smtClean="0"/>
              <a:t>Who</a:t>
            </a:r>
            <a:r>
              <a:rPr lang="it-IT" sz="8000" dirty="0" smtClean="0"/>
              <a:t> and How</a:t>
            </a:r>
          </a:p>
          <a:p>
            <a:pPr marL="571500" indent="-571500">
              <a:buFont typeface="Arial" panose="020B0604020202020204" pitchFamily="34" charset="0"/>
              <a:buChar char="•"/>
            </a:pPr>
            <a:endParaRPr lang="it-IT" sz="8000" dirty="0"/>
          </a:p>
          <a:p>
            <a:pPr marL="571500" indent="-571500">
              <a:buFont typeface="Arial" panose="020B0604020202020204" pitchFamily="34" charset="0"/>
              <a:buChar char="•"/>
            </a:pPr>
            <a:r>
              <a:rPr lang="it-IT" sz="8000" dirty="0" err="1" smtClean="0"/>
              <a:t>Capacity</a:t>
            </a:r>
            <a:r>
              <a:rPr lang="it-IT" sz="8000" dirty="0" smtClean="0"/>
              <a:t> building</a:t>
            </a:r>
            <a:r>
              <a:rPr lang="it-IT" sz="8000" dirty="0"/>
              <a:t>: Building </a:t>
            </a:r>
            <a:r>
              <a:rPr lang="it-IT" sz="8000" dirty="0" err="1"/>
              <a:t>decentralized</a:t>
            </a:r>
            <a:r>
              <a:rPr lang="it-IT" sz="8000" dirty="0"/>
              <a:t> </a:t>
            </a:r>
            <a:r>
              <a:rPr lang="it-IT" sz="8000" dirty="0" err="1"/>
              <a:t>assessment</a:t>
            </a:r>
            <a:r>
              <a:rPr lang="it-IT" sz="8000" dirty="0"/>
              <a:t> </a:t>
            </a:r>
            <a:r>
              <a:rPr lang="it-IT" sz="8000" dirty="0" err="1" smtClean="0"/>
              <a:t>skills</a:t>
            </a:r>
            <a:r>
              <a:rPr lang="it-IT" sz="8000" dirty="0" smtClean="0"/>
              <a:t> (</a:t>
            </a:r>
            <a:r>
              <a:rPr lang="it-IT" sz="8000" dirty="0" err="1" smtClean="0"/>
              <a:t>Internal</a:t>
            </a:r>
            <a:r>
              <a:rPr lang="it-IT" sz="8000" dirty="0" smtClean="0"/>
              <a:t> </a:t>
            </a:r>
            <a:r>
              <a:rPr lang="it-IT" sz="8000" dirty="0" err="1" smtClean="0"/>
              <a:t>evaluation</a:t>
            </a:r>
            <a:r>
              <a:rPr lang="it-IT" sz="8000" dirty="0" smtClean="0"/>
              <a:t> team and </a:t>
            </a:r>
            <a:r>
              <a:rPr lang="it-IT" sz="8000" dirty="0" err="1" smtClean="0"/>
              <a:t>External</a:t>
            </a:r>
            <a:r>
              <a:rPr lang="it-IT" sz="8000" dirty="0" smtClean="0"/>
              <a:t> </a:t>
            </a:r>
            <a:r>
              <a:rPr lang="it-IT" sz="8000" dirty="0" err="1" smtClean="0"/>
              <a:t>evaluation</a:t>
            </a:r>
            <a:r>
              <a:rPr lang="it-IT" sz="8000" dirty="0" smtClean="0"/>
              <a:t> team  - </a:t>
            </a:r>
            <a:r>
              <a:rPr lang="it-IT" sz="8000" i="1" dirty="0" smtClean="0"/>
              <a:t>agency</a:t>
            </a:r>
            <a:r>
              <a:rPr lang="it-IT" sz="8000" dirty="0" smtClean="0"/>
              <a:t>)</a:t>
            </a:r>
            <a:endParaRPr lang="it-IT" sz="8000" dirty="0"/>
          </a:p>
        </p:txBody>
      </p:sp>
      <p:sp>
        <p:nvSpPr>
          <p:cNvPr id="4" name="Rettangolo 3"/>
          <p:cNvSpPr/>
          <p:nvPr/>
        </p:nvSpPr>
        <p:spPr>
          <a:xfrm>
            <a:off x="393632" y="2685052"/>
            <a:ext cx="7928734" cy="4247317"/>
          </a:xfrm>
          <a:prstGeom prst="rect">
            <a:avLst/>
          </a:prstGeom>
        </p:spPr>
        <p:txBody>
          <a:bodyPr wrap="square">
            <a:spAutoFit/>
          </a:bodyPr>
          <a:lstStyle/>
          <a:p>
            <a:r>
              <a:rPr lang="it-IT" sz="5400" dirty="0">
                <a:solidFill>
                  <a:schemeClr val="bg1"/>
                </a:solidFill>
              </a:rPr>
              <a:t>Evaluation: social </a:t>
            </a:r>
            <a:r>
              <a:rPr lang="it-IT" sz="5400" dirty="0" err="1">
                <a:solidFill>
                  <a:schemeClr val="bg1"/>
                </a:solidFill>
              </a:rPr>
              <a:t>practice</a:t>
            </a:r>
            <a:r>
              <a:rPr lang="it-IT" sz="5400" dirty="0">
                <a:solidFill>
                  <a:schemeClr val="bg1"/>
                </a:solidFill>
              </a:rPr>
              <a:t> </a:t>
            </a:r>
            <a:r>
              <a:rPr lang="it-IT" sz="5400" dirty="0" err="1">
                <a:solidFill>
                  <a:schemeClr val="bg1"/>
                </a:solidFill>
              </a:rPr>
              <a:t>connecting</a:t>
            </a:r>
            <a:r>
              <a:rPr lang="it-IT" sz="5400" dirty="0">
                <a:solidFill>
                  <a:schemeClr val="bg1"/>
                </a:solidFill>
              </a:rPr>
              <a:t> </a:t>
            </a:r>
            <a:r>
              <a:rPr lang="it-IT" sz="5400" dirty="0" err="1">
                <a:solidFill>
                  <a:schemeClr val="bg1"/>
                </a:solidFill>
              </a:rPr>
              <a:t>citizens</a:t>
            </a:r>
            <a:r>
              <a:rPr lang="it-IT" sz="5400" dirty="0">
                <a:solidFill>
                  <a:schemeClr val="bg1"/>
                </a:solidFill>
              </a:rPr>
              <a:t> </a:t>
            </a:r>
            <a:endParaRPr lang="it-IT" sz="5400" dirty="0" smtClean="0">
              <a:solidFill>
                <a:schemeClr val="bg1"/>
              </a:solidFill>
            </a:endParaRPr>
          </a:p>
          <a:p>
            <a:r>
              <a:rPr lang="it-IT" sz="5400" dirty="0" smtClean="0">
                <a:solidFill>
                  <a:schemeClr val="bg1"/>
                </a:solidFill>
              </a:rPr>
              <a:t>and public </a:t>
            </a:r>
            <a:r>
              <a:rPr lang="it-IT" sz="5400" dirty="0" err="1">
                <a:solidFill>
                  <a:schemeClr val="bg1"/>
                </a:solidFill>
              </a:rPr>
              <a:t>sphere</a:t>
            </a:r>
            <a:r>
              <a:rPr lang="it-IT" sz="5400" dirty="0">
                <a:solidFill>
                  <a:schemeClr val="bg1"/>
                </a:solidFill>
              </a:rPr>
              <a:t> in the </a:t>
            </a:r>
            <a:r>
              <a:rPr lang="it-IT" sz="5400" dirty="0" err="1">
                <a:solidFill>
                  <a:schemeClr val="bg1"/>
                </a:solidFill>
              </a:rPr>
              <a:t>practical</a:t>
            </a:r>
            <a:r>
              <a:rPr lang="it-IT" sz="5400" dirty="0">
                <a:solidFill>
                  <a:schemeClr val="bg1"/>
                </a:solidFill>
              </a:rPr>
              <a:t> </a:t>
            </a:r>
            <a:r>
              <a:rPr lang="it-IT" sz="5400" dirty="0" err="1">
                <a:solidFill>
                  <a:schemeClr val="bg1"/>
                </a:solidFill>
              </a:rPr>
              <a:t>field</a:t>
            </a:r>
            <a:r>
              <a:rPr lang="it-IT" sz="5400" dirty="0">
                <a:solidFill>
                  <a:schemeClr val="bg1"/>
                </a:solidFill>
              </a:rPr>
              <a:t> of </a:t>
            </a:r>
            <a:r>
              <a:rPr lang="it-IT" sz="5400" dirty="0" err="1">
                <a:solidFill>
                  <a:schemeClr val="bg1"/>
                </a:solidFill>
              </a:rPr>
              <a:t>projects</a:t>
            </a:r>
            <a:r>
              <a:rPr lang="it-IT" sz="5400">
                <a:solidFill>
                  <a:schemeClr val="bg1"/>
                </a:solidFill>
              </a:rPr>
              <a:t> </a:t>
            </a:r>
            <a:r>
              <a:rPr lang="it-IT" sz="5400" smtClean="0">
                <a:solidFill>
                  <a:schemeClr val="bg1"/>
                </a:solidFill>
              </a:rPr>
              <a:t>and programs</a:t>
            </a:r>
            <a:endParaRPr lang="it-IT" sz="5400" dirty="0">
              <a:solidFill>
                <a:schemeClr val="bg1"/>
              </a:solidFill>
            </a:endParaRPr>
          </a:p>
        </p:txBody>
      </p:sp>
    </p:spTree>
    <p:extLst>
      <p:ext uri="{BB962C8B-B14F-4D97-AF65-F5344CB8AC3E}">
        <p14:creationId xmlns:p14="http://schemas.microsoft.com/office/powerpoint/2010/main" val="4042630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3">
            <a:extLst>
              <a:ext uri="{FF2B5EF4-FFF2-40B4-BE49-F238E27FC236}">
                <a16:creationId xmlns:a16="http://schemas.microsoft.com/office/drawing/2014/main" id="{54E9CB63-783C-4E71-AD8F-D6EF07DC5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02" b="7802"/>
          <a:stretch>
            <a:fillRect/>
          </a:stretch>
        </p:blipFill>
        <p:spPr/>
      </p:pic>
      <p:sp>
        <p:nvSpPr>
          <p:cNvPr id="5" name="TextBox 4">
            <a:extLst>
              <a:ext uri="{FF2B5EF4-FFF2-40B4-BE49-F238E27FC236}">
                <a16:creationId xmlns:a16="http://schemas.microsoft.com/office/drawing/2014/main" id="{1EE850A6-8E2D-4A47-B24F-5911D99D96C4}"/>
              </a:ext>
            </a:extLst>
          </p:cNvPr>
          <p:cNvSpPr txBox="1"/>
          <p:nvPr/>
        </p:nvSpPr>
        <p:spPr>
          <a:xfrm>
            <a:off x="1720729" y="3081203"/>
            <a:ext cx="6394571" cy="1015663"/>
          </a:xfrm>
          <a:prstGeom prst="rect">
            <a:avLst/>
          </a:prstGeom>
          <a:noFill/>
        </p:spPr>
        <p:txBody>
          <a:bodyPr wrap="square" rtlCol="0">
            <a:spAutoFit/>
          </a:bodyPr>
          <a:lstStyle/>
          <a:p>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WALK THE TALK</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0697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1E667953-F24B-426A-8BED-DADC5A33BC97}"/>
              </a:ext>
            </a:extLst>
          </p:cNvPr>
          <p:cNvGrpSpPr/>
          <p:nvPr/>
        </p:nvGrpSpPr>
        <p:grpSpPr>
          <a:xfrm>
            <a:off x="0" y="-198782"/>
            <a:ext cx="24377649" cy="2707873"/>
            <a:chOff x="0" y="0"/>
            <a:chExt cx="24377649" cy="2707873"/>
          </a:xfrm>
        </p:grpSpPr>
        <p:sp>
          <p:nvSpPr>
            <p:cNvPr id="15" name="Rettangolo 14">
              <a:extLst>
                <a:ext uri="{FF2B5EF4-FFF2-40B4-BE49-F238E27FC236}">
                  <a16:creationId xmlns:a16="http://schemas.microsoft.com/office/drawing/2014/main" id="{0199ECA1-3806-4ECC-8A93-D68D02DC4D06}"/>
                </a:ext>
              </a:extLst>
            </p:cNvPr>
            <p:cNvSpPr/>
            <p:nvPr/>
          </p:nvSpPr>
          <p:spPr>
            <a:xfrm>
              <a:off x="0" y="0"/>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41">
              <a:extLst>
                <a:ext uri="{FF2B5EF4-FFF2-40B4-BE49-F238E27FC236}">
                  <a16:creationId xmlns:a16="http://schemas.microsoft.com/office/drawing/2014/main" id="{8C74634D-7982-42CA-B759-C3C9310F74A9}"/>
                </a:ext>
              </a:extLst>
            </p:cNvPr>
            <p:cNvSpPr txBox="1"/>
            <p:nvPr/>
          </p:nvSpPr>
          <p:spPr>
            <a:xfrm>
              <a:off x="1356508" y="768881"/>
              <a:ext cx="22881717" cy="1938992"/>
            </a:xfrm>
            <a:prstGeom prst="rect">
              <a:avLst/>
            </a:prstGeom>
            <a:noFill/>
          </p:spPr>
          <p:txBody>
            <a:bodyPr wrap="square" rtlCol="0">
              <a:spAutoFit/>
            </a:bodyPr>
            <a:lstStyle/>
            <a:p>
              <a:r>
                <a:rPr lang="en-GB" sz="6000" b="1" dirty="0" smtClean="0">
                  <a:solidFill>
                    <a:schemeClr val="bg1"/>
                  </a:solidFill>
                </a:rPr>
                <a:t>A </a:t>
              </a:r>
              <a:r>
                <a:rPr lang="en-GB" sz="6000" b="1" dirty="0">
                  <a:solidFill>
                    <a:schemeClr val="bg1"/>
                  </a:solidFill>
                </a:rPr>
                <a:t>participatory process concerning self-evaluation in </a:t>
              </a:r>
              <a:endParaRPr lang="en-GB" sz="6000" b="1" dirty="0" smtClean="0">
                <a:solidFill>
                  <a:schemeClr val="bg1"/>
                </a:solidFill>
              </a:endParaRPr>
            </a:p>
            <a:p>
              <a:r>
                <a:rPr lang="en-GB" sz="6000" b="1" dirty="0" smtClean="0">
                  <a:solidFill>
                    <a:schemeClr val="bg1"/>
                  </a:solidFill>
                </a:rPr>
                <a:t>Lifelong </a:t>
              </a:r>
              <a:r>
                <a:rPr lang="en-GB" sz="6000" b="1" dirty="0">
                  <a:solidFill>
                    <a:schemeClr val="bg1"/>
                  </a:solidFill>
                </a:rPr>
                <a:t>Learning Centres</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grpSp>
      <p:sp>
        <p:nvSpPr>
          <p:cNvPr id="10" name="Segnaposto contenuto 2"/>
          <p:cNvSpPr txBox="1">
            <a:spLocks/>
          </p:cNvSpPr>
          <p:nvPr/>
        </p:nvSpPr>
        <p:spPr>
          <a:xfrm>
            <a:off x="662609" y="2714479"/>
            <a:ext cx="23353250" cy="12048443"/>
          </a:xfrm>
          <a:prstGeom prst="rect">
            <a:avLst/>
          </a:prstGeom>
        </p:spPr>
        <p:txBody>
          <a:bodyPr>
            <a:no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GB" dirty="0">
                <a:solidFill>
                  <a:srgbClr val="C00000"/>
                </a:solidFill>
                <a:latin typeface="+mj-lt"/>
              </a:rPr>
              <a:t>In Italy there are 132 Centres for Lifelong Learning (LLC) that belong to the national school system and are called to do self-evaluation. 18 of LLC (one in each region) are also Research Centres.</a:t>
            </a:r>
          </a:p>
          <a:p>
            <a:pPr marL="571500" indent="-571500" algn="just">
              <a:buFont typeface="Wingdings" panose="05000000000000000000" pitchFamily="2" charset="2"/>
              <a:buChar char="q"/>
            </a:pPr>
            <a:r>
              <a:rPr lang="en-GB" dirty="0">
                <a:solidFill>
                  <a:schemeClr val="tx1">
                    <a:lumMod val="75000"/>
                  </a:schemeClr>
                </a:solidFill>
                <a:latin typeface="+mj-lt"/>
              </a:rPr>
              <a:t>VALUE, an INVALSI project funded by European Funds, aims to increase the evaluation culture in the Italian school system and to support the development of the National Evaluation System.</a:t>
            </a:r>
          </a:p>
          <a:p>
            <a:pPr marL="571500" indent="-571500" algn="just">
              <a:buFont typeface="Wingdings" panose="05000000000000000000" pitchFamily="2" charset="2"/>
              <a:buChar char="q"/>
            </a:pPr>
            <a:r>
              <a:rPr lang="en-GB" dirty="0">
                <a:solidFill>
                  <a:srgbClr val="C00000"/>
                </a:solidFill>
                <a:latin typeface="+mj-lt"/>
              </a:rPr>
              <a:t>Within the VALUE project, INVALSI has involved the Research Centres in a participatory process to revise the self-evaluation framework developed for the schools. The framework has been adapted and customized for LLC</a:t>
            </a:r>
            <a:r>
              <a:rPr lang="en-GB" dirty="0" smtClean="0">
                <a:solidFill>
                  <a:srgbClr val="C00000"/>
                </a:solidFill>
                <a:latin typeface="+mj-lt"/>
              </a:rPr>
              <a:t>.</a:t>
            </a:r>
          </a:p>
          <a:p>
            <a:pPr marL="1371371" lvl="1" indent="-457200" algn="just">
              <a:buFont typeface="Courier New" panose="02070309020205020404" pitchFamily="49" charset="0"/>
              <a:buChar char="o"/>
            </a:pPr>
            <a:r>
              <a:rPr lang="en-GB" sz="3600" dirty="0" smtClean="0">
                <a:solidFill>
                  <a:srgbClr val="C00000"/>
                </a:solidFill>
                <a:latin typeface="+mj-lt"/>
              </a:rPr>
              <a:t>Thematic working groups of teachers, school principals and INVALSI researchers have defined the aspects to be evaluated</a:t>
            </a:r>
          </a:p>
          <a:p>
            <a:pPr marL="1371371" lvl="1" indent="-457200" algn="just">
              <a:buFont typeface="Courier New" panose="02070309020205020404" pitchFamily="49" charset="0"/>
              <a:buChar char="o"/>
            </a:pPr>
            <a:r>
              <a:rPr lang="en-US" sz="3600" dirty="0" smtClean="0">
                <a:solidFill>
                  <a:srgbClr val="C00000"/>
                </a:solidFill>
                <a:latin typeface="+mj-lt"/>
              </a:rPr>
              <a:t>The Research Centers are working on the construction of a glossary, in order to define a common language for the evaluation of </a:t>
            </a:r>
            <a:r>
              <a:rPr lang="en-GB" sz="3600" dirty="0" smtClean="0">
                <a:solidFill>
                  <a:srgbClr val="C00000"/>
                </a:solidFill>
                <a:latin typeface="+mj-lt"/>
              </a:rPr>
              <a:t>LLC </a:t>
            </a:r>
            <a:r>
              <a:rPr lang="en-US" sz="3600" dirty="0" smtClean="0">
                <a:solidFill>
                  <a:srgbClr val="C00000"/>
                </a:solidFill>
                <a:latin typeface="+mj-lt"/>
              </a:rPr>
              <a:t>(examples of words are “core skills" and "stakeholders")</a:t>
            </a:r>
          </a:p>
          <a:p>
            <a:pPr marL="571500" indent="-571500" algn="just">
              <a:buFont typeface="Wingdings" panose="05000000000000000000" pitchFamily="2" charset="2"/>
              <a:buChar char="q"/>
            </a:pPr>
            <a:r>
              <a:rPr lang="en-GB" dirty="0" smtClean="0">
                <a:solidFill>
                  <a:schemeClr val="tx1">
                    <a:lumMod val="75000"/>
                  </a:schemeClr>
                </a:solidFill>
                <a:latin typeface="+mj-lt"/>
              </a:rPr>
              <a:t>An online platform has been developed for LLC. The centres can:</a:t>
            </a:r>
          </a:p>
          <a:p>
            <a:pPr marL="1371371" lvl="1" indent="-457200" algn="just">
              <a:buFont typeface="Courier New" panose="02070309020205020404" pitchFamily="49" charset="0"/>
              <a:buChar char="o"/>
            </a:pPr>
            <a:r>
              <a:rPr lang="en-GB" sz="3600" dirty="0" smtClean="0">
                <a:solidFill>
                  <a:schemeClr val="tx1">
                    <a:lumMod val="75000"/>
                  </a:schemeClr>
                </a:solidFill>
                <a:latin typeface="+mj-lt"/>
              </a:rPr>
              <a:t>manage the access of self-evaluation team members (add and remove members)</a:t>
            </a:r>
          </a:p>
          <a:p>
            <a:pPr marL="1371371" lvl="1" indent="-457200" algn="just">
              <a:buFont typeface="Courier New" panose="02070309020205020404" pitchFamily="49" charset="0"/>
              <a:buChar char="o"/>
            </a:pPr>
            <a:r>
              <a:rPr lang="en-GB" sz="3600" dirty="0" smtClean="0">
                <a:solidFill>
                  <a:schemeClr val="tx1">
                    <a:lumMod val="75000"/>
                  </a:schemeClr>
                </a:solidFill>
                <a:latin typeface="+mj-lt"/>
              </a:rPr>
              <a:t>enter data that will be automatically transformed into indicators by an algorithm </a:t>
            </a:r>
          </a:p>
          <a:p>
            <a:pPr marL="1371371" lvl="1" indent="-457200" algn="just">
              <a:buFont typeface="Courier New" panose="02070309020205020404" pitchFamily="49" charset="0"/>
              <a:buChar char="o"/>
            </a:pPr>
            <a:r>
              <a:rPr lang="en-GB" sz="3600" dirty="0" smtClean="0">
                <a:solidFill>
                  <a:schemeClr val="tx1">
                    <a:lumMod val="75000"/>
                  </a:schemeClr>
                </a:solidFill>
                <a:latin typeface="+mj-lt"/>
              </a:rPr>
              <a:t>consult indicators coming from different sources</a:t>
            </a:r>
          </a:p>
          <a:p>
            <a:pPr marL="1371371" lvl="1" indent="-457200" algn="just">
              <a:buFont typeface="Courier New" panose="02070309020205020404" pitchFamily="49" charset="0"/>
              <a:buChar char="o"/>
            </a:pPr>
            <a:r>
              <a:rPr lang="en-GB" sz="3600" dirty="0" smtClean="0">
                <a:solidFill>
                  <a:schemeClr val="tx1">
                    <a:lumMod val="75000"/>
                  </a:schemeClr>
                </a:solidFill>
                <a:latin typeface="+mj-lt"/>
              </a:rPr>
              <a:t>fill in the self-evaluation form </a:t>
            </a:r>
          </a:p>
          <a:p>
            <a:pPr marL="1371371" lvl="1" indent="-457200" algn="just">
              <a:buFont typeface="Courier New" panose="02070309020205020404" pitchFamily="49" charset="0"/>
              <a:buChar char="o"/>
            </a:pPr>
            <a:r>
              <a:rPr lang="en-GB" sz="3600" dirty="0" smtClean="0">
                <a:solidFill>
                  <a:schemeClr val="tx1">
                    <a:lumMod val="75000"/>
                  </a:schemeClr>
                </a:solidFill>
                <a:latin typeface="+mj-lt"/>
              </a:rPr>
              <a:t>receive technical assistance</a:t>
            </a:r>
            <a:endParaRPr lang="en-GB" sz="3600" dirty="0">
              <a:solidFill>
                <a:schemeClr val="tx1">
                  <a:lumMod val="75000"/>
                </a:schemeClr>
              </a:solidFill>
              <a:latin typeface="+mj-lt"/>
            </a:endParaRPr>
          </a:p>
        </p:txBody>
      </p:sp>
      <p:grpSp>
        <p:nvGrpSpPr>
          <p:cNvPr id="11" name="Gruppo 10"/>
          <p:cNvGrpSpPr/>
          <p:nvPr/>
        </p:nvGrpSpPr>
        <p:grpSpPr>
          <a:xfrm>
            <a:off x="18738655" y="-147758"/>
            <a:ext cx="5687538" cy="2572906"/>
            <a:chOff x="-383059" y="10561537"/>
            <a:chExt cx="7454639" cy="3154131"/>
          </a:xfrm>
        </p:grpSpPr>
        <p:pic>
          <p:nvPicPr>
            <p:cNvPr id="12" name="Immagine 9"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3333945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3">
            <a:extLst>
              <a:ext uri="{FF2B5EF4-FFF2-40B4-BE49-F238E27FC236}">
                <a16:creationId xmlns:a16="http://schemas.microsoft.com/office/drawing/2014/main" id="{74FC15BC-5D21-4700-8CD4-63D571C79F3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02" b="7802"/>
          <a:stretch>
            <a:fillRect/>
          </a:stretch>
        </p:blipFill>
        <p:spPr/>
      </p:pic>
      <p:sp>
        <p:nvSpPr>
          <p:cNvPr id="5" name="TextBox 4">
            <a:extLst>
              <a:ext uri="{FF2B5EF4-FFF2-40B4-BE49-F238E27FC236}">
                <a16:creationId xmlns:a16="http://schemas.microsoft.com/office/drawing/2014/main" id="{1BD165DA-9A48-46FE-AED5-719813FFCE78}"/>
              </a:ext>
            </a:extLst>
          </p:cNvPr>
          <p:cNvSpPr txBox="1"/>
          <p:nvPr/>
        </p:nvSpPr>
        <p:spPr>
          <a:xfrm>
            <a:off x="494271" y="3081203"/>
            <a:ext cx="7621030" cy="193899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ITALIAN NATIONAL EVALUATION SYSTEM</a:t>
            </a:r>
          </a:p>
        </p:txBody>
      </p:sp>
    </p:spTree>
    <p:extLst>
      <p:ext uri="{BB962C8B-B14F-4D97-AF65-F5344CB8AC3E}">
        <p14:creationId xmlns:p14="http://schemas.microsoft.com/office/powerpoint/2010/main" val="2600095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1E667953-F24B-426A-8BED-DADC5A33BC97}"/>
              </a:ext>
            </a:extLst>
          </p:cNvPr>
          <p:cNvGrpSpPr/>
          <p:nvPr/>
        </p:nvGrpSpPr>
        <p:grpSpPr>
          <a:xfrm>
            <a:off x="0" y="-215242"/>
            <a:ext cx="24377649" cy="2707873"/>
            <a:chOff x="0" y="0"/>
            <a:chExt cx="24377649" cy="2707873"/>
          </a:xfrm>
        </p:grpSpPr>
        <p:sp>
          <p:nvSpPr>
            <p:cNvPr id="15" name="Rettangolo 14">
              <a:extLst>
                <a:ext uri="{FF2B5EF4-FFF2-40B4-BE49-F238E27FC236}">
                  <a16:creationId xmlns:a16="http://schemas.microsoft.com/office/drawing/2014/main" id="{0199ECA1-3806-4ECC-8A93-D68D02DC4D06}"/>
                </a:ext>
              </a:extLst>
            </p:cNvPr>
            <p:cNvSpPr/>
            <p:nvPr/>
          </p:nvSpPr>
          <p:spPr>
            <a:xfrm>
              <a:off x="0" y="0"/>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41">
              <a:extLst>
                <a:ext uri="{FF2B5EF4-FFF2-40B4-BE49-F238E27FC236}">
                  <a16:creationId xmlns:a16="http://schemas.microsoft.com/office/drawing/2014/main" id="{8C74634D-7982-42CA-B759-C3C9310F74A9}"/>
                </a:ext>
              </a:extLst>
            </p:cNvPr>
            <p:cNvSpPr txBox="1"/>
            <p:nvPr/>
          </p:nvSpPr>
          <p:spPr>
            <a:xfrm>
              <a:off x="1356508" y="768881"/>
              <a:ext cx="22881717" cy="1938992"/>
            </a:xfrm>
            <a:prstGeom prst="rect">
              <a:avLst/>
            </a:prstGeom>
            <a:noFill/>
          </p:spPr>
          <p:txBody>
            <a:bodyPr wrap="square" rtlCol="0">
              <a:spAutoFit/>
            </a:bodyPr>
            <a:lstStyle/>
            <a:p>
              <a:r>
                <a:rPr lang="en-US" sz="6000" b="1" dirty="0">
                  <a:solidFill>
                    <a:schemeClr val="bg1"/>
                  </a:solidFill>
                </a:rPr>
                <a:t>Developing partnerships and local networks </a:t>
              </a:r>
              <a:endParaRPr lang="en-US" sz="6000" b="1" dirty="0" smtClean="0">
                <a:solidFill>
                  <a:schemeClr val="bg1"/>
                </a:solidFill>
              </a:endParaRPr>
            </a:p>
            <a:p>
              <a:r>
                <a:rPr lang="en-US" sz="6000" b="1" dirty="0" smtClean="0">
                  <a:solidFill>
                    <a:schemeClr val="bg1"/>
                  </a:solidFill>
                </a:rPr>
                <a:t>for </a:t>
              </a:r>
              <a:r>
                <a:rPr lang="en-US" sz="6000" b="1" dirty="0">
                  <a:solidFill>
                    <a:schemeClr val="bg1"/>
                  </a:solidFill>
                </a:rPr>
                <a:t>supporting self-evaluation </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1" name="Gruppo 10"/>
          <p:cNvGrpSpPr/>
          <p:nvPr/>
        </p:nvGrpSpPr>
        <p:grpSpPr>
          <a:xfrm>
            <a:off x="18738655" y="-147758"/>
            <a:ext cx="5687538" cy="2572906"/>
            <a:chOff x="-383059" y="10561537"/>
            <a:chExt cx="7454639" cy="3154131"/>
          </a:xfrm>
        </p:grpSpPr>
        <p:pic>
          <p:nvPicPr>
            <p:cNvPr id="12" name="Immagine 9"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
        <p:nvSpPr>
          <p:cNvPr id="17" name="Segnaposto contenuto 2"/>
          <p:cNvSpPr txBox="1">
            <a:spLocks/>
          </p:cNvSpPr>
          <p:nvPr/>
        </p:nvSpPr>
        <p:spPr>
          <a:xfrm>
            <a:off x="626287" y="3008711"/>
            <a:ext cx="23611938" cy="10353529"/>
          </a:xfrm>
          <a:prstGeom prst="rect">
            <a:avLst/>
          </a:prstGeom>
        </p:spPr>
        <p:txBody>
          <a:bodyPr>
            <a:normAutofit lnSpcReduction="10000"/>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just"/>
            <a:r>
              <a:rPr lang="en-US" sz="4200" dirty="0" smtClean="0">
                <a:solidFill>
                  <a:schemeClr val="tx1">
                    <a:lumMod val="75000"/>
                  </a:schemeClr>
                </a:solidFill>
                <a:latin typeface="+mj-lt"/>
              </a:rPr>
              <a:t>The literature highlights the usefulness of some measures to support the school self-evaluation processes, such as promoting networks among local organizations and opportunities for comparison and exchange in horizontal mode - peer to peer - between paired schools (OECD, 2013</a:t>
            </a:r>
            <a:r>
              <a:rPr lang="en-US" sz="4200" dirty="0" smtClean="0">
                <a:latin typeface="+mj-lt"/>
              </a:rPr>
              <a:t>). </a:t>
            </a:r>
          </a:p>
          <a:p>
            <a:pPr algn="just"/>
            <a:r>
              <a:rPr lang="en-US" sz="4200" dirty="0" smtClean="0">
                <a:solidFill>
                  <a:srgbClr val="C00000"/>
                </a:solidFill>
                <a:latin typeface="+mj-lt"/>
              </a:rPr>
              <a:t>The aim of the VALUE project is to overcome a standardized approach for supporting school self-evaluation, favoring  tailored interventions and as close as possible to the specific needs of the schools. </a:t>
            </a:r>
            <a:endParaRPr lang="en-GB" sz="4200" dirty="0" smtClean="0">
              <a:solidFill>
                <a:srgbClr val="C00000"/>
              </a:solidFill>
              <a:latin typeface="+mj-lt"/>
            </a:endParaRPr>
          </a:p>
          <a:p>
            <a:pPr marL="571500" indent="-571500" algn="just">
              <a:buFont typeface="Wingdings" panose="05000000000000000000" pitchFamily="2" charset="2"/>
              <a:buChar char="q"/>
            </a:pPr>
            <a:r>
              <a:rPr lang="en-GB" sz="4200" dirty="0" smtClean="0">
                <a:solidFill>
                  <a:schemeClr val="tx1">
                    <a:lumMod val="75000"/>
                  </a:schemeClr>
                </a:solidFill>
                <a:latin typeface="+mj-lt"/>
              </a:rPr>
              <a:t>With </a:t>
            </a:r>
            <a:r>
              <a:rPr lang="en-US" sz="4200" dirty="0" smtClean="0">
                <a:solidFill>
                  <a:schemeClr val="tx1">
                    <a:lumMod val="75000"/>
                  </a:schemeClr>
                </a:solidFill>
                <a:latin typeface="+mj-lt"/>
              </a:rPr>
              <a:t>VALUE</a:t>
            </a:r>
            <a:r>
              <a:rPr lang="en-GB" sz="4200" dirty="0" smtClean="0">
                <a:solidFill>
                  <a:schemeClr val="tx1">
                    <a:lumMod val="75000"/>
                  </a:schemeClr>
                </a:solidFill>
                <a:latin typeface="+mj-lt"/>
              </a:rPr>
              <a:t> project, INVALSI acts as a link between schools and agencies with experience in supporting self-evaluation processes (universities, training and research centres, teacher associations, school networks).</a:t>
            </a:r>
          </a:p>
          <a:p>
            <a:pPr marL="571500" indent="-571500" algn="just">
              <a:buFont typeface="Wingdings" panose="05000000000000000000" pitchFamily="2" charset="2"/>
              <a:buChar char="q"/>
            </a:pPr>
            <a:r>
              <a:rPr lang="en-US" dirty="0" smtClean="0">
                <a:solidFill>
                  <a:srgbClr val="C00000"/>
                </a:solidFill>
                <a:latin typeface="+mj-lt"/>
              </a:rPr>
              <a:t>INVALSI is going to finance three training proposals concerning self-evaluation, </a:t>
            </a:r>
            <a:r>
              <a:rPr lang="en-GB" dirty="0" smtClean="0">
                <a:solidFill>
                  <a:srgbClr val="C00000"/>
                </a:solidFill>
                <a:latin typeface="+mj-lt"/>
              </a:rPr>
              <a:t>according to one of the following lines of action: </a:t>
            </a:r>
          </a:p>
          <a:p>
            <a:pPr marL="1371371" lvl="1" indent="-457200" algn="just">
              <a:buFont typeface="Courier New" panose="02070309020205020404" pitchFamily="49" charset="0"/>
              <a:buChar char="o"/>
            </a:pPr>
            <a:r>
              <a:rPr lang="en-GB" sz="3600" dirty="0" smtClean="0">
                <a:solidFill>
                  <a:srgbClr val="C00000"/>
                </a:solidFill>
                <a:latin typeface="+mj-lt"/>
              </a:rPr>
              <a:t>Peer Learning between schools (Topping, 2007)</a:t>
            </a:r>
          </a:p>
          <a:p>
            <a:pPr marL="1371371" lvl="1" indent="-457200" algn="just">
              <a:buFont typeface="Courier New" panose="02070309020205020404" pitchFamily="49" charset="0"/>
              <a:buChar char="o"/>
            </a:pPr>
            <a:r>
              <a:rPr lang="en-GB" sz="3600" dirty="0" smtClean="0">
                <a:solidFill>
                  <a:srgbClr val="C00000"/>
                </a:solidFill>
                <a:latin typeface="+mj-lt"/>
              </a:rPr>
              <a:t>Case study research (Stake, 1995)</a:t>
            </a:r>
          </a:p>
          <a:p>
            <a:pPr marL="1371371" lvl="1" indent="-457200" algn="just">
              <a:buFont typeface="Courier New" panose="02070309020205020404" pitchFamily="49" charset="0"/>
              <a:buChar char="o"/>
            </a:pPr>
            <a:r>
              <a:rPr lang="en-GB" sz="3600" dirty="0" smtClean="0">
                <a:solidFill>
                  <a:srgbClr val="C00000"/>
                </a:solidFill>
                <a:latin typeface="+mj-lt"/>
              </a:rPr>
              <a:t>Situated learning as a model of learning in a community of practice (Lave &amp; Wenger, 1991)</a:t>
            </a:r>
          </a:p>
          <a:p>
            <a:pPr marL="571500" indent="-571500" algn="just">
              <a:buFont typeface="Wingdings" panose="05000000000000000000" pitchFamily="2" charset="2"/>
              <a:buChar char="q"/>
            </a:pPr>
            <a:r>
              <a:rPr lang="en-GB" dirty="0" smtClean="0">
                <a:solidFill>
                  <a:schemeClr val="tx2">
                    <a:lumMod val="65000"/>
                    <a:lumOff val="35000"/>
                  </a:schemeClr>
                </a:solidFill>
                <a:latin typeface="+mj-lt"/>
              </a:rPr>
              <a:t>Expected outcomes of the project are:</a:t>
            </a:r>
          </a:p>
          <a:p>
            <a:pPr marL="1371371" lvl="1" indent="-457200" algn="just">
              <a:buFont typeface="Courier New" panose="02070309020205020404" pitchFamily="49" charset="0"/>
              <a:buChar char="o"/>
            </a:pPr>
            <a:r>
              <a:rPr lang="en-US" dirty="0"/>
              <a:t>define contextualized training models</a:t>
            </a:r>
          </a:p>
          <a:p>
            <a:pPr marL="1371371" lvl="1" indent="-457200" algn="just">
              <a:buFont typeface="Courier New" panose="02070309020205020404" pitchFamily="49" charset="0"/>
              <a:buChar char="o"/>
            </a:pPr>
            <a:r>
              <a:rPr lang="it-IT" dirty="0" err="1"/>
              <a:t>foster</a:t>
            </a:r>
            <a:r>
              <a:rPr lang="en-US" dirty="0"/>
              <a:t> the culture of self-evaluation</a:t>
            </a:r>
          </a:p>
          <a:p>
            <a:pPr marL="1371371" lvl="1" indent="-457200" algn="just">
              <a:buFont typeface="Courier New" panose="02070309020205020404" pitchFamily="49" charset="0"/>
              <a:buChar char="o"/>
            </a:pPr>
            <a:r>
              <a:rPr lang="en-US" dirty="0"/>
              <a:t>development of networks and decentralized forms of support</a:t>
            </a:r>
            <a:endParaRPr lang="en-GB" strike="sngStrike" dirty="0">
              <a:solidFill>
                <a:srgbClr val="FF0000"/>
              </a:solidFill>
            </a:endParaRPr>
          </a:p>
          <a:p>
            <a:pPr algn="just"/>
            <a:endParaRPr lang="en-GB" strike="sngStrike" dirty="0" smtClean="0">
              <a:solidFill>
                <a:schemeClr val="tx2">
                  <a:lumMod val="65000"/>
                  <a:lumOff val="35000"/>
                </a:schemeClr>
              </a:solidFill>
              <a:latin typeface="+mj-lt"/>
            </a:endParaRPr>
          </a:p>
        </p:txBody>
      </p:sp>
    </p:spTree>
    <p:extLst>
      <p:ext uri="{BB962C8B-B14F-4D97-AF65-F5344CB8AC3E}">
        <p14:creationId xmlns:p14="http://schemas.microsoft.com/office/powerpoint/2010/main" val="4104321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199ECA1-3806-4ECC-8A93-D68D02DC4D06}"/>
              </a:ext>
            </a:extLst>
          </p:cNvPr>
          <p:cNvSpPr/>
          <p:nvPr/>
        </p:nvSpPr>
        <p:spPr>
          <a:xfrm>
            <a:off x="0" y="-215242"/>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p:cNvGrpSpPr/>
          <p:nvPr/>
        </p:nvGrpSpPr>
        <p:grpSpPr>
          <a:xfrm>
            <a:off x="18738655" y="-147758"/>
            <a:ext cx="5687538" cy="2572906"/>
            <a:chOff x="-383059" y="10561537"/>
            <a:chExt cx="7454639" cy="3154131"/>
          </a:xfrm>
        </p:grpSpPr>
        <p:pic>
          <p:nvPicPr>
            <p:cNvPr id="12" name="Immagine 9"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
        <p:nvSpPr>
          <p:cNvPr id="17" name="Segnaposto contenuto 2"/>
          <p:cNvSpPr txBox="1">
            <a:spLocks/>
          </p:cNvSpPr>
          <p:nvPr/>
        </p:nvSpPr>
        <p:spPr>
          <a:xfrm>
            <a:off x="0" y="2503799"/>
            <a:ext cx="24238225" cy="10858442"/>
          </a:xfrm>
          <a:prstGeom prst="rect">
            <a:avLst/>
          </a:prstGeom>
        </p:spPr>
        <p:txBody>
          <a:bodyPr>
            <a:norm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US" sz="4800" dirty="0">
                <a:solidFill>
                  <a:schemeClr val="tx1">
                    <a:lumMod val="75000"/>
                  </a:schemeClr>
                </a:solidFill>
                <a:latin typeface="+mj-lt"/>
              </a:rPr>
              <a:t>Several national accountability systems are based on multiple measures (e.g. cognitive and non cognitive outcomes, educational and organizational practices in schools) to hold schools to account for broader goals (Ladd, 2007) and for the use of different types of data for school improvement (</a:t>
            </a:r>
            <a:r>
              <a:rPr lang="en-US" sz="4800" dirty="0" err="1">
                <a:solidFill>
                  <a:schemeClr val="tx1">
                    <a:lumMod val="75000"/>
                  </a:schemeClr>
                </a:solidFill>
                <a:latin typeface="+mj-lt"/>
              </a:rPr>
              <a:t>Schildkamp</a:t>
            </a:r>
            <a:r>
              <a:rPr lang="en-US" sz="4800" dirty="0">
                <a:solidFill>
                  <a:schemeClr val="tx1">
                    <a:lumMod val="75000"/>
                  </a:schemeClr>
                </a:solidFill>
                <a:latin typeface="+mj-lt"/>
              </a:rPr>
              <a:t>, 2017). </a:t>
            </a:r>
          </a:p>
          <a:p>
            <a:pPr marL="1485671" lvl="1" indent="-571500" algn="just">
              <a:buFont typeface="Wingdings" panose="05000000000000000000" pitchFamily="2" charset="2"/>
              <a:buChar char="q"/>
            </a:pPr>
            <a:r>
              <a:rPr lang="en-US" sz="4000" dirty="0" smtClean="0">
                <a:solidFill>
                  <a:schemeClr val="tx1">
                    <a:lumMod val="75000"/>
                  </a:schemeClr>
                </a:solidFill>
                <a:latin typeface="+mj-lt"/>
              </a:rPr>
              <a:t>Multiple </a:t>
            </a:r>
            <a:r>
              <a:rPr lang="en-US" sz="4000" dirty="0">
                <a:solidFill>
                  <a:schemeClr val="tx1">
                    <a:lumMod val="75000"/>
                  </a:schemeClr>
                </a:solidFill>
                <a:latin typeface="+mj-lt"/>
              </a:rPr>
              <a:t>measures are also less </a:t>
            </a:r>
            <a:r>
              <a:rPr lang="en-US" sz="4000" dirty="0" smtClean="0">
                <a:solidFill>
                  <a:schemeClr val="tx1">
                    <a:lumMod val="75000"/>
                  </a:schemeClr>
                </a:solidFill>
                <a:latin typeface="+mj-lt"/>
              </a:rPr>
              <a:t>incentivize </a:t>
            </a:r>
            <a:r>
              <a:rPr lang="en-US" sz="4000" dirty="0">
                <a:solidFill>
                  <a:schemeClr val="tx1">
                    <a:lumMod val="75000"/>
                  </a:schemeClr>
                </a:solidFill>
                <a:latin typeface="+mj-lt"/>
              </a:rPr>
              <a:t>to engage schools in strategic </a:t>
            </a:r>
            <a:r>
              <a:rPr lang="en-US" sz="4000" dirty="0" smtClean="0">
                <a:solidFill>
                  <a:schemeClr val="tx1">
                    <a:lumMod val="75000"/>
                  </a:schemeClr>
                </a:solidFill>
                <a:latin typeface="+mj-lt"/>
              </a:rPr>
              <a:t>behaviors </a:t>
            </a:r>
            <a:r>
              <a:rPr lang="en-US" sz="4000" dirty="0">
                <a:solidFill>
                  <a:schemeClr val="tx1">
                    <a:lumMod val="75000"/>
                  </a:schemeClr>
                </a:solidFill>
                <a:latin typeface="+mj-lt"/>
              </a:rPr>
              <a:t>that can distort data than just one single indicator. According to this perspective, adding school inspections to test-based evaluation should mitigate the focus of schools on test results. On the other hand, the use of test results to measure output of schools can facilitate schools' focus on producing data on learning and teaching processes (</a:t>
            </a:r>
            <a:r>
              <a:rPr lang="en-US" sz="4000" dirty="0" err="1">
                <a:solidFill>
                  <a:schemeClr val="tx1">
                    <a:lumMod val="75000"/>
                  </a:schemeClr>
                </a:solidFill>
                <a:latin typeface="+mj-lt"/>
              </a:rPr>
              <a:t>Ehren</a:t>
            </a:r>
            <a:r>
              <a:rPr lang="en-US" sz="4000" dirty="0">
                <a:solidFill>
                  <a:schemeClr val="tx1">
                    <a:lumMod val="75000"/>
                  </a:schemeClr>
                </a:solidFill>
                <a:latin typeface="+mj-lt"/>
              </a:rPr>
              <a:t> &amp; </a:t>
            </a:r>
            <a:r>
              <a:rPr lang="en-US" sz="4000" dirty="0" err="1">
                <a:solidFill>
                  <a:schemeClr val="tx1">
                    <a:lumMod val="75000"/>
                  </a:schemeClr>
                </a:solidFill>
                <a:latin typeface="+mj-lt"/>
              </a:rPr>
              <a:t>Swanborn</a:t>
            </a:r>
            <a:r>
              <a:rPr lang="en-US" sz="4000" dirty="0">
                <a:solidFill>
                  <a:schemeClr val="tx1">
                    <a:lumMod val="75000"/>
                  </a:schemeClr>
                </a:solidFill>
                <a:latin typeface="+mj-lt"/>
              </a:rPr>
              <a:t>, 2012). </a:t>
            </a:r>
            <a:endParaRPr lang="en-US" sz="4000" dirty="0" smtClean="0">
              <a:solidFill>
                <a:schemeClr val="tx1">
                  <a:lumMod val="75000"/>
                </a:schemeClr>
              </a:solidFill>
              <a:latin typeface="+mj-lt"/>
            </a:endParaRPr>
          </a:p>
          <a:p>
            <a:pPr marL="571500" indent="-571500" algn="just">
              <a:buFont typeface="Wingdings" panose="05000000000000000000" pitchFamily="2" charset="2"/>
              <a:buChar char="q"/>
            </a:pPr>
            <a:r>
              <a:rPr lang="en-US" sz="4400" dirty="0" smtClean="0">
                <a:solidFill>
                  <a:srgbClr val="C00000"/>
                </a:solidFill>
                <a:latin typeface="+mj-lt"/>
              </a:rPr>
              <a:t>In </a:t>
            </a:r>
            <a:r>
              <a:rPr lang="en-US" sz="4400" dirty="0">
                <a:solidFill>
                  <a:srgbClr val="C00000"/>
                </a:solidFill>
                <a:latin typeface="+mj-lt"/>
              </a:rPr>
              <a:t>these systems, school inspections are expected to have an impact on data use and improvement of schools. Schools generate data as part of the inspection processes (e.g., self-evaluation reports) and inspections generate data for school improvement too (e.g., external evaluation reports). </a:t>
            </a:r>
            <a:endParaRPr lang="en-US" sz="4400" dirty="0" smtClean="0">
              <a:solidFill>
                <a:srgbClr val="C00000"/>
              </a:solidFill>
              <a:latin typeface="+mj-lt"/>
            </a:endParaRPr>
          </a:p>
          <a:p>
            <a:pPr marL="571500" indent="-571500" algn="just">
              <a:buFont typeface="Wingdings" panose="05000000000000000000" pitchFamily="2" charset="2"/>
              <a:buChar char="q"/>
            </a:pPr>
            <a:r>
              <a:rPr lang="en-US" sz="4400" dirty="0" smtClean="0">
                <a:solidFill>
                  <a:schemeClr val="tx1">
                    <a:lumMod val="75000"/>
                  </a:schemeClr>
                </a:solidFill>
                <a:latin typeface="+mj-lt"/>
              </a:rPr>
              <a:t>Furthermore</a:t>
            </a:r>
            <a:r>
              <a:rPr lang="en-US" sz="4400" dirty="0">
                <a:solidFill>
                  <a:schemeClr val="tx1">
                    <a:lumMod val="75000"/>
                  </a:schemeClr>
                </a:solidFill>
                <a:latin typeface="+mj-lt"/>
              </a:rPr>
              <a:t>, the inspection procedures attempts to incorporate a professional discourse into a data-driven evaluation that shaping the process of pre-inspection, of inspection visit itself and of reporting (</a:t>
            </a:r>
            <a:r>
              <a:rPr lang="en-US" sz="4400" dirty="0" err="1">
                <a:solidFill>
                  <a:schemeClr val="tx1">
                    <a:lumMod val="75000"/>
                  </a:schemeClr>
                </a:solidFill>
                <a:latin typeface="+mj-lt"/>
              </a:rPr>
              <a:t>Ozga</a:t>
            </a:r>
            <a:r>
              <a:rPr lang="en-US" sz="4400" dirty="0">
                <a:solidFill>
                  <a:schemeClr val="tx1">
                    <a:lumMod val="75000"/>
                  </a:schemeClr>
                </a:solidFill>
                <a:latin typeface="+mj-lt"/>
              </a:rPr>
              <a:t>, 2016). </a:t>
            </a:r>
            <a:endParaRPr lang="en-US" sz="4400" dirty="0" smtClean="0">
              <a:solidFill>
                <a:schemeClr val="tx1">
                  <a:lumMod val="75000"/>
                </a:schemeClr>
              </a:solidFill>
              <a:latin typeface="+mj-lt"/>
            </a:endParaRPr>
          </a:p>
          <a:p>
            <a:pPr lvl="1" algn="just"/>
            <a:endParaRPr lang="en-US" sz="3400" dirty="0" smtClean="0">
              <a:solidFill>
                <a:srgbClr val="C00000"/>
              </a:solidFill>
              <a:latin typeface="+mj-lt"/>
            </a:endParaRPr>
          </a:p>
        </p:txBody>
      </p:sp>
      <p:sp>
        <p:nvSpPr>
          <p:cNvPr id="9" name="TextBox 41">
            <a:extLst>
              <a:ext uri="{FF2B5EF4-FFF2-40B4-BE49-F238E27FC236}">
                <a16:creationId xmlns:a16="http://schemas.microsoft.com/office/drawing/2014/main" id="{8C74634D-7982-42CA-B759-C3C9310F74A9}"/>
              </a:ext>
            </a:extLst>
          </p:cNvPr>
          <p:cNvSpPr txBox="1"/>
          <p:nvPr/>
        </p:nvSpPr>
        <p:spPr>
          <a:xfrm>
            <a:off x="463826" y="-111081"/>
            <a:ext cx="18751826" cy="2677656"/>
          </a:xfrm>
          <a:prstGeom prst="rect">
            <a:avLst/>
          </a:prstGeom>
          <a:noFill/>
        </p:spPr>
        <p:txBody>
          <a:bodyPr wrap="square" rtlCol="0">
            <a:spAutoFit/>
          </a:bodyPr>
          <a:lstStyle/>
          <a:p>
            <a:r>
              <a:rPr lang="en-US" sz="6000" b="1" dirty="0">
                <a:solidFill>
                  <a:schemeClr val="bg1"/>
                </a:solidFill>
              </a:rPr>
              <a:t>Exploring data use in school inspection </a:t>
            </a:r>
            <a:r>
              <a:rPr lang="en-US" sz="6000" b="1" dirty="0" smtClean="0">
                <a:solidFill>
                  <a:schemeClr val="bg1"/>
                </a:solidFill>
              </a:rPr>
              <a:t>process to empower skills and capacity of external evaluation teams</a:t>
            </a:r>
          </a:p>
          <a:p>
            <a:r>
              <a:rPr lang="en-US" sz="48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1/1</a:t>
            </a:r>
            <a:endParaRPr lang="en-US" sz="48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937655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199ECA1-3806-4ECC-8A93-D68D02DC4D06}"/>
              </a:ext>
            </a:extLst>
          </p:cNvPr>
          <p:cNvSpPr/>
          <p:nvPr/>
        </p:nvSpPr>
        <p:spPr>
          <a:xfrm>
            <a:off x="0" y="-215242"/>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p:cNvGrpSpPr/>
          <p:nvPr/>
        </p:nvGrpSpPr>
        <p:grpSpPr>
          <a:xfrm>
            <a:off x="18738655" y="-147758"/>
            <a:ext cx="5687538" cy="2572906"/>
            <a:chOff x="-383059" y="10561537"/>
            <a:chExt cx="7454639" cy="3154131"/>
          </a:xfrm>
        </p:grpSpPr>
        <p:pic>
          <p:nvPicPr>
            <p:cNvPr id="12" name="Immagine 9"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
        <p:nvSpPr>
          <p:cNvPr id="17" name="Segnaposto contenuto 2"/>
          <p:cNvSpPr txBox="1">
            <a:spLocks/>
          </p:cNvSpPr>
          <p:nvPr/>
        </p:nvSpPr>
        <p:spPr>
          <a:xfrm>
            <a:off x="2650436" y="3643486"/>
            <a:ext cx="19785496" cy="10858442"/>
          </a:xfrm>
          <a:prstGeom prst="rect">
            <a:avLst/>
          </a:prstGeom>
        </p:spPr>
        <p:txBody>
          <a:bodyPr>
            <a:normAutofit/>
          </a:bodyPr>
          <a:lst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500" indent="-571500" algn="just">
              <a:buFont typeface="Wingdings" panose="05000000000000000000" pitchFamily="2" charset="2"/>
              <a:buChar char="q"/>
            </a:pPr>
            <a:r>
              <a:rPr lang="en-US" sz="5400" dirty="0" smtClean="0">
                <a:solidFill>
                  <a:srgbClr val="C00000"/>
                </a:solidFill>
                <a:latin typeface="+mj-lt"/>
              </a:rPr>
              <a:t>What </a:t>
            </a:r>
            <a:r>
              <a:rPr lang="en-US" sz="5400" dirty="0">
                <a:solidFill>
                  <a:srgbClr val="C00000"/>
                </a:solidFill>
                <a:latin typeface="+mj-lt"/>
              </a:rPr>
              <a:t>forms of knowledge does the school inspectors prioritize, and what is the relationship between professional judgment and evidence</a:t>
            </a:r>
            <a:r>
              <a:rPr lang="en-US" sz="5400" dirty="0" smtClean="0">
                <a:solidFill>
                  <a:srgbClr val="C00000"/>
                </a:solidFill>
                <a:latin typeface="+mj-lt"/>
              </a:rPr>
              <a:t>?</a:t>
            </a:r>
          </a:p>
          <a:p>
            <a:pPr marL="1485671" lvl="1" indent="-571500" algn="just">
              <a:buFont typeface="Courier New" panose="02070309020205020404" pitchFamily="49" charset="0"/>
              <a:buChar char="o"/>
            </a:pPr>
            <a:r>
              <a:rPr lang="en-US" sz="4000" dirty="0" smtClean="0">
                <a:solidFill>
                  <a:srgbClr val="C00000"/>
                </a:solidFill>
                <a:latin typeface="+mj-lt"/>
              </a:rPr>
              <a:t>We need to better understand </a:t>
            </a:r>
            <a:r>
              <a:rPr lang="en-US" sz="4000" dirty="0">
                <a:solidFill>
                  <a:srgbClr val="C00000"/>
                </a:solidFill>
                <a:latin typeface="+mj-lt"/>
              </a:rPr>
              <a:t>the data use in school inspections process and its potential </a:t>
            </a:r>
            <a:r>
              <a:rPr lang="en-US" sz="4000" dirty="0" smtClean="0">
                <a:solidFill>
                  <a:srgbClr val="C00000"/>
                </a:solidFill>
                <a:latin typeface="+mj-lt"/>
              </a:rPr>
              <a:t>strengths </a:t>
            </a:r>
            <a:r>
              <a:rPr lang="en-US" sz="4000" dirty="0">
                <a:solidFill>
                  <a:srgbClr val="C00000"/>
                </a:solidFill>
                <a:latin typeface="+mj-lt"/>
              </a:rPr>
              <a:t>and drawbacks on educational system in terms of: schools as organizations, schools’ management, educational research, and policy making. </a:t>
            </a:r>
            <a:endParaRPr lang="en-US" sz="4000" dirty="0" smtClean="0">
              <a:solidFill>
                <a:srgbClr val="C00000"/>
              </a:solidFill>
              <a:latin typeface="+mj-lt"/>
            </a:endParaRPr>
          </a:p>
          <a:p>
            <a:pPr marL="1485671" lvl="1" indent="-571500" algn="just">
              <a:buFont typeface="Courier New" panose="02070309020205020404" pitchFamily="49" charset="0"/>
              <a:buChar char="o"/>
            </a:pPr>
            <a:r>
              <a:rPr lang="en-US" sz="4000" dirty="0" smtClean="0">
                <a:solidFill>
                  <a:srgbClr val="C00000"/>
                </a:solidFill>
                <a:latin typeface="+mj-lt"/>
              </a:rPr>
              <a:t>Potential topics: </a:t>
            </a:r>
          </a:p>
          <a:p>
            <a:pPr marL="2399843" lvl="2" indent="-571500" algn="just">
              <a:buFont typeface="Wingdings" panose="05000000000000000000" pitchFamily="2" charset="2"/>
              <a:buChar char="ü"/>
            </a:pPr>
            <a:r>
              <a:rPr lang="en-US" sz="4000" dirty="0" smtClean="0">
                <a:solidFill>
                  <a:srgbClr val="C00000"/>
                </a:solidFill>
                <a:latin typeface="+mj-lt"/>
              </a:rPr>
              <a:t>Combining </a:t>
            </a:r>
            <a:r>
              <a:rPr lang="en-US" sz="4000" dirty="0">
                <a:solidFill>
                  <a:srgbClr val="C00000"/>
                </a:solidFill>
                <a:latin typeface="+mj-lt"/>
              </a:rPr>
              <a:t>data in internal and external evaluation; </a:t>
            </a:r>
          </a:p>
          <a:p>
            <a:pPr marL="2399843" lvl="2" indent="-571500" algn="just">
              <a:buFont typeface="Wingdings" panose="05000000000000000000" pitchFamily="2" charset="2"/>
              <a:buChar char="ü"/>
            </a:pPr>
            <a:r>
              <a:rPr lang="en-US" sz="4000" dirty="0" smtClean="0">
                <a:solidFill>
                  <a:srgbClr val="C00000"/>
                </a:solidFill>
                <a:latin typeface="+mj-lt"/>
              </a:rPr>
              <a:t>What </a:t>
            </a:r>
            <a:r>
              <a:rPr lang="en-US" sz="4000" dirty="0">
                <a:solidFill>
                  <a:srgbClr val="C00000"/>
                </a:solidFill>
                <a:latin typeface="+mj-lt"/>
              </a:rPr>
              <a:t>count’s as data? Inspectors’ perception of data;</a:t>
            </a:r>
          </a:p>
          <a:p>
            <a:pPr marL="2399843" lvl="2" indent="-571500" algn="just">
              <a:buFont typeface="Wingdings" panose="05000000000000000000" pitchFamily="2" charset="2"/>
              <a:buChar char="ü"/>
            </a:pPr>
            <a:r>
              <a:rPr lang="en-US" sz="4000" dirty="0" smtClean="0">
                <a:solidFill>
                  <a:srgbClr val="C00000"/>
                </a:solidFill>
                <a:latin typeface="+mj-lt"/>
              </a:rPr>
              <a:t>External </a:t>
            </a:r>
            <a:r>
              <a:rPr lang="en-US" sz="4000" dirty="0">
                <a:solidFill>
                  <a:srgbClr val="C00000"/>
                </a:solidFill>
                <a:latin typeface="+mj-lt"/>
              </a:rPr>
              <a:t>evaluation: what’s next? School improvement and follow-up studies;  </a:t>
            </a:r>
          </a:p>
          <a:p>
            <a:pPr marL="2399843" lvl="2" indent="-571500" algn="just">
              <a:buFont typeface="Wingdings" panose="05000000000000000000" pitchFamily="2" charset="2"/>
              <a:buChar char="ü"/>
            </a:pPr>
            <a:r>
              <a:rPr lang="en-US" sz="4000" dirty="0" smtClean="0">
                <a:solidFill>
                  <a:srgbClr val="C00000"/>
                </a:solidFill>
                <a:latin typeface="+mj-lt"/>
              </a:rPr>
              <a:t>The </a:t>
            </a:r>
            <a:r>
              <a:rPr lang="en-US" sz="4000" dirty="0">
                <a:solidFill>
                  <a:srgbClr val="C00000"/>
                </a:solidFill>
                <a:latin typeface="+mj-lt"/>
              </a:rPr>
              <a:t>perception of external evaluation results among stakeholders; </a:t>
            </a:r>
          </a:p>
          <a:p>
            <a:pPr marL="2399843" lvl="2" indent="-571500" algn="just">
              <a:buFont typeface="Wingdings" panose="05000000000000000000" pitchFamily="2" charset="2"/>
              <a:buChar char="ü"/>
            </a:pPr>
            <a:r>
              <a:rPr lang="en-US" sz="4000" dirty="0" smtClean="0">
                <a:solidFill>
                  <a:srgbClr val="C00000"/>
                </a:solidFill>
                <a:latin typeface="+mj-lt"/>
              </a:rPr>
              <a:t>The </a:t>
            </a:r>
            <a:r>
              <a:rPr lang="en-US" sz="4000" dirty="0">
                <a:solidFill>
                  <a:srgbClr val="C00000"/>
                </a:solidFill>
                <a:latin typeface="+mj-lt"/>
              </a:rPr>
              <a:t>interaction of data and professional judgement within school </a:t>
            </a:r>
            <a:r>
              <a:rPr lang="en-US" sz="4000" dirty="0" smtClean="0">
                <a:solidFill>
                  <a:srgbClr val="C00000"/>
                </a:solidFill>
                <a:latin typeface="+mj-lt"/>
              </a:rPr>
              <a:t>inspection.</a:t>
            </a:r>
            <a:endParaRPr lang="en-US" sz="4000" dirty="0">
              <a:solidFill>
                <a:srgbClr val="C00000"/>
              </a:solidFill>
              <a:latin typeface="+mj-lt"/>
            </a:endParaRPr>
          </a:p>
          <a:p>
            <a:pPr marL="1485671" lvl="1" indent="-571500" algn="just">
              <a:buFont typeface="Wingdings" panose="05000000000000000000" pitchFamily="2" charset="2"/>
              <a:buChar char="q"/>
            </a:pPr>
            <a:endParaRPr lang="en-US" sz="3400" dirty="0" smtClean="0">
              <a:solidFill>
                <a:srgbClr val="C00000"/>
              </a:solidFill>
              <a:latin typeface="+mj-lt"/>
            </a:endParaRPr>
          </a:p>
        </p:txBody>
      </p:sp>
      <p:sp>
        <p:nvSpPr>
          <p:cNvPr id="9" name="TextBox 41">
            <a:extLst>
              <a:ext uri="{FF2B5EF4-FFF2-40B4-BE49-F238E27FC236}">
                <a16:creationId xmlns:a16="http://schemas.microsoft.com/office/drawing/2014/main" id="{8C74634D-7982-42CA-B759-C3C9310F74A9}"/>
              </a:ext>
            </a:extLst>
          </p:cNvPr>
          <p:cNvSpPr txBox="1"/>
          <p:nvPr/>
        </p:nvSpPr>
        <p:spPr>
          <a:xfrm>
            <a:off x="463826" y="-17599"/>
            <a:ext cx="18751826" cy="2677656"/>
          </a:xfrm>
          <a:prstGeom prst="rect">
            <a:avLst/>
          </a:prstGeom>
          <a:noFill/>
        </p:spPr>
        <p:txBody>
          <a:bodyPr wrap="square" rtlCol="0">
            <a:spAutoFit/>
          </a:bodyPr>
          <a:lstStyle/>
          <a:p>
            <a:r>
              <a:rPr lang="en-US" sz="6000" b="1" dirty="0">
                <a:solidFill>
                  <a:schemeClr val="bg1"/>
                </a:solidFill>
              </a:rPr>
              <a:t>Exploring data use in school inspection </a:t>
            </a:r>
            <a:r>
              <a:rPr lang="en-US" sz="6000" b="1" dirty="0" smtClean="0">
                <a:solidFill>
                  <a:schemeClr val="bg1"/>
                </a:solidFill>
              </a:rPr>
              <a:t>process to empower skills and capacity of external evaluation teams</a:t>
            </a:r>
          </a:p>
          <a:p>
            <a:r>
              <a:rPr lang="en-US" sz="48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1/2</a:t>
            </a:r>
            <a:endParaRPr lang="en-US" sz="48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821714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a:extLst>
              <a:ext uri="{FF2B5EF4-FFF2-40B4-BE49-F238E27FC236}">
                <a16:creationId xmlns:a16="http://schemas.microsoft.com/office/drawing/2014/main" id="{0E8F4841-5BB8-4896-AAA0-854BCB8B74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74" r="19274"/>
          <a:stretch>
            <a:fillRect/>
          </a:stretch>
        </p:blipFill>
        <p:spPr/>
      </p:pic>
      <p:grpSp>
        <p:nvGrpSpPr>
          <p:cNvPr id="3" name="Group 24">
            <a:extLst>
              <a:ext uri="{FF2B5EF4-FFF2-40B4-BE49-F238E27FC236}">
                <a16:creationId xmlns:a16="http://schemas.microsoft.com/office/drawing/2014/main" id="{62F6D205-C30F-4FDD-926B-F83FA46618F0}"/>
              </a:ext>
            </a:extLst>
          </p:cNvPr>
          <p:cNvGrpSpPr/>
          <p:nvPr/>
        </p:nvGrpSpPr>
        <p:grpSpPr>
          <a:xfrm>
            <a:off x="1" y="0"/>
            <a:ext cx="10589936" cy="13716000"/>
            <a:chOff x="1" y="0"/>
            <a:chExt cx="10589936" cy="13716000"/>
          </a:xfrm>
          <a:solidFill>
            <a:srgbClr val="EBCB7C"/>
          </a:solidFill>
        </p:grpSpPr>
        <p:sp>
          <p:nvSpPr>
            <p:cNvPr id="4" name="Rectangle 42">
              <a:extLst>
                <a:ext uri="{FF2B5EF4-FFF2-40B4-BE49-F238E27FC236}">
                  <a16:creationId xmlns:a16="http://schemas.microsoft.com/office/drawing/2014/main" id="{4008E469-F925-414D-B361-33F6164F22AA}"/>
                </a:ext>
              </a:extLst>
            </p:cNvPr>
            <p:cNvSpPr/>
            <p:nvPr/>
          </p:nvSpPr>
          <p:spPr>
            <a:xfrm>
              <a:off x="1" y="0"/>
              <a:ext cx="9493740" cy="137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3">
              <a:extLst>
                <a:ext uri="{FF2B5EF4-FFF2-40B4-BE49-F238E27FC236}">
                  <a16:creationId xmlns:a16="http://schemas.microsoft.com/office/drawing/2014/main" id="{82D89537-BEA2-4CD6-AD9F-A938D12D17F6}"/>
                </a:ext>
              </a:extLst>
            </p:cNvPr>
            <p:cNvSpPr/>
            <p:nvPr/>
          </p:nvSpPr>
          <p:spPr>
            <a:xfrm rot="5400000">
              <a:off x="8222153" y="1543055"/>
              <a:ext cx="2543175" cy="2192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240" y="2247472"/>
            <a:ext cx="7641259" cy="4175125"/>
          </a:xfrm>
          <a:prstGeom prst="rect">
            <a:avLst/>
          </a:prstGeom>
          <a:gradFill>
            <a:gsLst>
              <a:gs pos="0">
                <a:schemeClr val="accent2">
                  <a:lumMod val="110000"/>
                  <a:satMod val="105000"/>
                  <a:tint val="67000"/>
                  <a:alpha val="0"/>
                </a:schemeClr>
              </a:gs>
              <a:gs pos="100000">
                <a:schemeClr val="accent2">
                  <a:lumMod val="105000"/>
                  <a:satMod val="109000"/>
                  <a:tint val="81000"/>
                </a:schemeClr>
              </a:gs>
            </a:gsLst>
            <a:lin ang="5400000" scaled="0"/>
          </a:gradFill>
          <a:ln>
            <a:noFill/>
          </a:ln>
        </p:spPr>
      </p:pic>
      <p:grpSp>
        <p:nvGrpSpPr>
          <p:cNvPr id="9" name="Gruppo 8"/>
          <p:cNvGrpSpPr/>
          <p:nvPr/>
        </p:nvGrpSpPr>
        <p:grpSpPr>
          <a:xfrm>
            <a:off x="-299992" y="10561537"/>
            <a:ext cx="9793733" cy="3154463"/>
            <a:chOff x="-383059" y="10561537"/>
            <a:chExt cx="9793733" cy="3154463"/>
          </a:xfrm>
        </p:grpSpPr>
        <p:pic>
          <p:nvPicPr>
            <p:cNvPr id="10" name="Immagine 9" descr="logo e dicitura x word"/>
            <p:cNvPicPr>
              <a:picLocks noChangeAspect="1" noChangeArrowheads="1"/>
            </p:cNvPicPr>
            <p:nvPr/>
          </p:nvPicPr>
          <p:blipFill>
            <a:blip r:embed="rId4">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3527257" y="10853678"/>
              <a:ext cx="5883417" cy="2862322"/>
            </a:xfrm>
            <a:prstGeom prst="rect">
              <a:avLst/>
            </a:prstGeom>
            <a:noFill/>
          </p:spPr>
          <p:txBody>
            <a:bodyPr wrap="square" rtlCol="0">
              <a:spAutoFit/>
            </a:bodyPr>
            <a:lstStyle/>
            <a:p>
              <a:r>
                <a:rPr lang="en-US" b="1" i="1" dirty="0" smtClean="0"/>
                <a:t>INVALSI</a:t>
              </a:r>
            </a:p>
            <a:p>
              <a:r>
                <a:rPr lang="en-US" i="1" dirty="0" smtClean="0"/>
                <a:t>National </a:t>
              </a:r>
              <a:r>
                <a:rPr lang="en-US" i="1" dirty="0"/>
                <a:t>Institute for the Evaluation of Educational Instruction and </a:t>
              </a:r>
              <a:r>
                <a:rPr lang="en-US" i="1" dirty="0" smtClean="0"/>
                <a:t>Training</a:t>
              </a:r>
            </a:p>
            <a:p>
              <a:r>
                <a:rPr lang="en-US" b="1" dirty="0" smtClean="0"/>
                <a:t>Italy</a:t>
              </a:r>
              <a:endParaRPr lang="it-IT" b="1" dirty="0"/>
            </a:p>
          </p:txBody>
        </p:sp>
      </p:grpSp>
      <p:sp>
        <p:nvSpPr>
          <p:cNvPr id="2" name="CasellaDiTesto 1"/>
          <p:cNvSpPr txBox="1"/>
          <p:nvPr/>
        </p:nvSpPr>
        <p:spPr>
          <a:xfrm>
            <a:off x="766119" y="7920681"/>
            <a:ext cx="8019535" cy="830997"/>
          </a:xfrm>
          <a:prstGeom prst="rect">
            <a:avLst/>
          </a:prstGeom>
          <a:noFill/>
        </p:spPr>
        <p:txBody>
          <a:bodyPr wrap="square" rtlCol="0">
            <a:spAutoFit/>
          </a:bodyPr>
          <a:lstStyle/>
          <a:p>
            <a:r>
              <a:rPr lang="it-IT" sz="4800" b="1" dirty="0">
                <a:solidFill>
                  <a:schemeClr val="bg1"/>
                </a:solidFill>
                <a:latin typeface="+mj-lt"/>
              </a:rPr>
              <a:t>d</a:t>
            </a:r>
            <a:r>
              <a:rPr lang="it-IT" sz="4800" b="1" dirty="0" smtClean="0">
                <a:solidFill>
                  <a:schemeClr val="bg1"/>
                </a:solidFill>
                <a:latin typeface="+mj-lt"/>
              </a:rPr>
              <a:t>onatella.poliandri@invalsi.it</a:t>
            </a:r>
            <a:endParaRPr lang="it-IT" sz="4800" b="1" dirty="0">
              <a:solidFill>
                <a:schemeClr val="bg1"/>
              </a:solidFill>
              <a:latin typeface="+mj-lt"/>
            </a:endParaRPr>
          </a:p>
        </p:txBody>
      </p:sp>
    </p:spTree>
    <p:extLst>
      <p:ext uri="{BB962C8B-B14F-4D97-AF65-F5344CB8AC3E}">
        <p14:creationId xmlns:p14="http://schemas.microsoft.com/office/powerpoint/2010/main" val="1230659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2BB0416-0027-1E4C-A1A8-66BE37E9E6F0}"/>
              </a:ext>
            </a:extLst>
          </p:cNvPr>
          <p:cNvGrpSpPr/>
          <p:nvPr/>
        </p:nvGrpSpPr>
        <p:grpSpPr>
          <a:xfrm>
            <a:off x="1" y="0"/>
            <a:ext cx="10589936" cy="13716000"/>
            <a:chOff x="1" y="0"/>
            <a:chExt cx="10589936" cy="13716000"/>
          </a:xfrm>
          <a:solidFill>
            <a:srgbClr val="EBCB7C"/>
          </a:solidFill>
        </p:grpSpPr>
        <p:sp>
          <p:nvSpPr>
            <p:cNvPr id="43" name="Rectangle 42">
              <a:extLst>
                <a:ext uri="{FF2B5EF4-FFF2-40B4-BE49-F238E27FC236}">
                  <a16:creationId xmlns:a16="http://schemas.microsoft.com/office/drawing/2014/main" id="{D56E0B4D-D174-7247-9AB0-B4BF8B4B1B6A}"/>
                </a:ext>
              </a:extLst>
            </p:cNvPr>
            <p:cNvSpPr/>
            <p:nvPr/>
          </p:nvSpPr>
          <p:spPr>
            <a:xfrm>
              <a:off x="1" y="0"/>
              <a:ext cx="9493740" cy="137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B2C0D2D6-2E31-F248-8F2E-4239E1E51DA0}"/>
                </a:ext>
              </a:extLst>
            </p:cNvPr>
            <p:cNvSpPr/>
            <p:nvPr/>
          </p:nvSpPr>
          <p:spPr>
            <a:xfrm rot="5400000">
              <a:off x="8222153" y="1543055"/>
              <a:ext cx="2543175" cy="2192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F82FFD3C-0F04-5F4F-A3F6-5DED30299F82}"/>
              </a:ext>
            </a:extLst>
          </p:cNvPr>
          <p:cNvSpPr txBox="1"/>
          <p:nvPr/>
        </p:nvSpPr>
        <p:spPr>
          <a:xfrm>
            <a:off x="1356510" y="4965008"/>
            <a:ext cx="6780720" cy="286232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EVALUATION PROCESS: 4 PHASES</a:t>
            </a:r>
          </a:p>
          <a:p>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2" name="Immagine 9" descr="logo e dicitura x word"/>
          <p:cNvPicPr>
            <a:picLocks noChangeAspect="1" noChangeArrowheads="1"/>
          </p:cNvPicPr>
          <p:nvPr/>
        </p:nvPicPr>
        <p:blipFill>
          <a:blip r:embed="rId3">
            <a:extLst>
              <a:ext uri="{28A0092B-C50C-407E-A947-70E740481C1C}">
                <a14:useLocalDpi xmlns:a14="http://schemas.microsoft.com/office/drawing/2010/main" val="0"/>
              </a:ext>
            </a:extLst>
          </a:blip>
          <a:srcRect l="-1308" t="3391" r="85783" b="7626"/>
          <a:stretch>
            <a:fillRect/>
          </a:stretch>
        </p:blipFill>
        <p:spPr bwMode="auto">
          <a:xfrm>
            <a:off x="-296561" y="10561869"/>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3527257" y="10853678"/>
            <a:ext cx="5883417" cy="2862322"/>
          </a:xfrm>
          <a:prstGeom prst="rect">
            <a:avLst/>
          </a:prstGeom>
          <a:noFill/>
        </p:spPr>
        <p:txBody>
          <a:bodyPr wrap="square" rtlCol="0">
            <a:spAutoFit/>
          </a:bodyPr>
          <a:lstStyle/>
          <a:p>
            <a:r>
              <a:rPr lang="en-US" b="1" i="1" dirty="0" smtClean="0"/>
              <a:t>INVALSI</a:t>
            </a:r>
          </a:p>
          <a:p>
            <a:r>
              <a:rPr lang="en-US" i="1" dirty="0" smtClean="0"/>
              <a:t>National </a:t>
            </a:r>
            <a:r>
              <a:rPr lang="en-US" i="1" dirty="0"/>
              <a:t>Institute for the Evaluation of Educational Instruction and </a:t>
            </a:r>
            <a:r>
              <a:rPr lang="en-US" i="1" dirty="0" smtClean="0"/>
              <a:t>Training</a:t>
            </a:r>
          </a:p>
          <a:p>
            <a:r>
              <a:rPr lang="en-US" b="1" dirty="0" smtClean="0"/>
              <a:t>Italy</a:t>
            </a:r>
            <a:endParaRPr lang="it-IT" b="1" dirty="0"/>
          </a:p>
        </p:txBody>
      </p:sp>
      <p:grpSp>
        <p:nvGrpSpPr>
          <p:cNvPr id="18" name="Gruppo 17"/>
          <p:cNvGrpSpPr/>
          <p:nvPr/>
        </p:nvGrpSpPr>
        <p:grpSpPr>
          <a:xfrm>
            <a:off x="10095672" y="1618735"/>
            <a:ext cx="14112528" cy="10120184"/>
            <a:chOff x="5420073" y="4409727"/>
            <a:chExt cx="14112528" cy="7920880"/>
          </a:xfrm>
        </p:grpSpPr>
        <p:sp>
          <p:nvSpPr>
            <p:cNvPr id="19" name="Freccia circolare a sinistra 18">
              <a:extLst>
                <a:ext uri="{FF2B5EF4-FFF2-40B4-BE49-F238E27FC236}">
                  <a16:creationId xmlns:a16="http://schemas.microsoft.com/office/drawing/2014/main" id="{86C2F288-4E25-4506-AF63-B4D3E10EFA52}"/>
                </a:ext>
              </a:extLst>
            </p:cNvPr>
            <p:cNvSpPr/>
            <p:nvPr/>
          </p:nvSpPr>
          <p:spPr>
            <a:xfrm>
              <a:off x="11544301" y="7146926"/>
              <a:ext cx="7988300" cy="3387724"/>
            </a:xfrm>
            <a:prstGeom prst="curvedLef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7200">
                <a:solidFill>
                  <a:schemeClr val="tx1"/>
                </a:solidFill>
              </a:endParaRPr>
            </a:p>
          </p:txBody>
        </p:sp>
        <p:grpSp>
          <p:nvGrpSpPr>
            <p:cNvPr id="20" name="Gruppo 19"/>
            <p:cNvGrpSpPr/>
            <p:nvPr/>
          </p:nvGrpSpPr>
          <p:grpSpPr>
            <a:xfrm>
              <a:off x="5420073" y="4409727"/>
              <a:ext cx="13453372" cy="7920880"/>
              <a:chOff x="5420073" y="4409727"/>
              <a:chExt cx="13453372" cy="7920880"/>
            </a:xfrm>
          </p:grpSpPr>
          <p:sp>
            <p:nvSpPr>
              <p:cNvPr id="21" name="Figura a mano libera 20"/>
              <p:cNvSpPr/>
              <p:nvPr/>
            </p:nvSpPr>
            <p:spPr>
              <a:xfrm>
                <a:off x="5420073" y="4409728"/>
                <a:ext cx="6091989" cy="3655193"/>
              </a:xfrm>
              <a:custGeom>
                <a:avLst/>
                <a:gdLst>
                  <a:gd name="connsiteX0" fmla="*/ 0 w 6091989"/>
                  <a:gd name="connsiteY0" fmla="*/ 0 h 3655193"/>
                  <a:gd name="connsiteX1" fmla="*/ 6091989 w 6091989"/>
                  <a:gd name="connsiteY1" fmla="*/ 0 h 3655193"/>
                  <a:gd name="connsiteX2" fmla="*/ 6091989 w 6091989"/>
                  <a:gd name="connsiteY2" fmla="*/ 3655193 h 3655193"/>
                  <a:gd name="connsiteX3" fmla="*/ 0 w 6091989"/>
                  <a:gd name="connsiteY3" fmla="*/ 3655193 h 3655193"/>
                  <a:gd name="connsiteX4" fmla="*/ 0 w 6091989"/>
                  <a:gd name="connsiteY4" fmla="*/ 0 h 365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989" h="3655193">
                    <a:moveTo>
                      <a:pt x="0" y="0"/>
                    </a:moveTo>
                    <a:lnTo>
                      <a:pt x="6091989" y="0"/>
                    </a:lnTo>
                    <a:lnTo>
                      <a:pt x="6091989" y="3655193"/>
                    </a:lnTo>
                    <a:lnTo>
                      <a:pt x="0" y="3655193"/>
                    </a:lnTo>
                    <a:lnTo>
                      <a:pt x="0" y="0"/>
                    </a:lnTo>
                    <a:close/>
                  </a:path>
                </a:pathLst>
              </a:custGeom>
              <a:solidFill>
                <a:srgbClr val="54AEC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6000" b="1" kern="1200" dirty="0"/>
                  <a:t>Self Evaluation</a:t>
                </a:r>
              </a:p>
              <a:p>
                <a:pPr lvl="0" algn="ctr" defTabSz="1422400">
                  <a:lnSpc>
                    <a:spcPct val="90000"/>
                  </a:lnSpc>
                  <a:spcBef>
                    <a:spcPct val="0"/>
                  </a:spcBef>
                  <a:spcAft>
                    <a:spcPct val="35000"/>
                  </a:spcAft>
                </a:pPr>
                <a:r>
                  <a:rPr lang="it-IT" sz="4000" kern="1200" dirty="0" err="1"/>
                  <a:t>All</a:t>
                </a:r>
                <a:r>
                  <a:rPr lang="it-IT" sz="4000" kern="1200" dirty="0"/>
                  <a:t> </a:t>
                </a:r>
                <a:r>
                  <a:rPr lang="it-IT" sz="4000" kern="1200" dirty="0" err="1"/>
                  <a:t>Italian</a:t>
                </a:r>
                <a:r>
                  <a:rPr lang="it-IT" sz="4000" kern="1200" dirty="0"/>
                  <a:t> </a:t>
                </a:r>
                <a:r>
                  <a:rPr lang="it-IT" sz="4000" kern="1200" dirty="0" err="1"/>
                  <a:t>schools</a:t>
                </a:r>
                <a:r>
                  <a:rPr lang="it-IT" sz="4000" kern="1200" dirty="0"/>
                  <a:t> are </a:t>
                </a:r>
                <a:r>
                  <a:rPr lang="it-IT" sz="4000" kern="1200" dirty="0" err="1"/>
                  <a:t>involved</a:t>
                </a:r>
                <a:r>
                  <a:rPr lang="it-IT" sz="4000" kern="1200" dirty="0"/>
                  <a:t> in self-</a:t>
                </a:r>
                <a:r>
                  <a:rPr lang="it-IT" sz="4000" kern="1200" dirty="0" err="1"/>
                  <a:t>reflection</a:t>
                </a:r>
                <a:endParaRPr lang="it-IT" sz="4000" kern="1200" dirty="0"/>
              </a:p>
            </p:txBody>
          </p:sp>
          <p:sp>
            <p:nvSpPr>
              <p:cNvPr id="22" name="Figura a mano libera 21"/>
              <p:cNvSpPr/>
              <p:nvPr/>
            </p:nvSpPr>
            <p:spPr>
              <a:xfrm>
                <a:off x="12755017" y="4409727"/>
                <a:ext cx="6091989" cy="3655193"/>
              </a:xfrm>
              <a:custGeom>
                <a:avLst/>
                <a:gdLst>
                  <a:gd name="connsiteX0" fmla="*/ 0 w 6091989"/>
                  <a:gd name="connsiteY0" fmla="*/ 0 h 3655193"/>
                  <a:gd name="connsiteX1" fmla="*/ 6091989 w 6091989"/>
                  <a:gd name="connsiteY1" fmla="*/ 0 h 3655193"/>
                  <a:gd name="connsiteX2" fmla="*/ 6091989 w 6091989"/>
                  <a:gd name="connsiteY2" fmla="*/ 3655193 h 3655193"/>
                  <a:gd name="connsiteX3" fmla="*/ 0 w 6091989"/>
                  <a:gd name="connsiteY3" fmla="*/ 3655193 h 3655193"/>
                  <a:gd name="connsiteX4" fmla="*/ 0 w 6091989"/>
                  <a:gd name="connsiteY4" fmla="*/ 0 h 365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989" h="3655193">
                    <a:moveTo>
                      <a:pt x="0" y="0"/>
                    </a:moveTo>
                    <a:lnTo>
                      <a:pt x="6091989" y="0"/>
                    </a:lnTo>
                    <a:lnTo>
                      <a:pt x="6091989" y="3655193"/>
                    </a:lnTo>
                    <a:lnTo>
                      <a:pt x="0" y="3655193"/>
                    </a:lnTo>
                    <a:lnTo>
                      <a:pt x="0" y="0"/>
                    </a:lnTo>
                    <a:close/>
                  </a:path>
                </a:pathLst>
              </a:custGeom>
              <a:solidFill>
                <a:srgbClr val="EBCB7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3994"/>
                  <a:satOff val="11796"/>
                  <a:lumOff val="14713"/>
                  <a:alphaOff val="0"/>
                </a:schemeClr>
              </a:fillRef>
              <a:effectRef idx="2">
                <a:schemeClr val="accent1">
                  <a:shade val="50000"/>
                  <a:hueOff val="13994"/>
                  <a:satOff val="11796"/>
                  <a:lumOff val="14713"/>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6000" b="1" kern="1200" dirty="0" err="1"/>
                  <a:t>External</a:t>
                </a:r>
                <a:r>
                  <a:rPr lang="it-IT" sz="6000" b="1" kern="1200" dirty="0"/>
                  <a:t> Evaluation</a:t>
                </a:r>
              </a:p>
              <a:p>
                <a:pPr lvl="0" algn="ctr" defTabSz="1422400">
                  <a:lnSpc>
                    <a:spcPct val="90000"/>
                  </a:lnSpc>
                  <a:spcBef>
                    <a:spcPct val="0"/>
                  </a:spcBef>
                  <a:spcAft>
                    <a:spcPct val="35000"/>
                  </a:spcAft>
                </a:pPr>
                <a:r>
                  <a:rPr lang="it-IT" b="0" kern="1200" dirty="0"/>
                  <a:t>A sample of 5-10% of </a:t>
                </a:r>
                <a:r>
                  <a:rPr lang="it-IT" b="0" kern="1200" dirty="0" err="1"/>
                  <a:t>Italian</a:t>
                </a:r>
                <a:r>
                  <a:rPr lang="it-IT" b="0" kern="1200" dirty="0"/>
                  <a:t> </a:t>
                </a:r>
                <a:r>
                  <a:rPr lang="it-IT" b="0" kern="1200" dirty="0" err="1"/>
                  <a:t>schools</a:t>
                </a:r>
                <a:endParaRPr lang="it-IT" b="0" kern="1200" dirty="0"/>
              </a:p>
            </p:txBody>
          </p:sp>
          <p:sp>
            <p:nvSpPr>
              <p:cNvPr id="23" name="Figura a mano libera 22"/>
              <p:cNvSpPr/>
              <p:nvPr/>
            </p:nvSpPr>
            <p:spPr>
              <a:xfrm>
                <a:off x="5420079" y="8675414"/>
                <a:ext cx="6091989" cy="3655193"/>
              </a:xfrm>
              <a:custGeom>
                <a:avLst/>
                <a:gdLst>
                  <a:gd name="connsiteX0" fmla="*/ 0 w 6091989"/>
                  <a:gd name="connsiteY0" fmla="*/ 0 h 3655193"/>
                  <a:gd name="connsiteX1" fmla="*/ 6091989 w 6091989"/>
                  <a:gd name="connsiteY1" fmla="*/ 0 h 3655193"/>
                  <a:gd name="connsiteX2" fmla="*/ 6091989 w 6091989"/>
                  <a:gd name="connsiteY2" fmla="*/ 3655193 h 3655193"/>
                  <a:gd name="connsiteX3" fmla="*/ 0 w 6091989"/>
                  <a:gd name="connsiteY3" fmla="*/ 3655193 h 3655193"/>
                  <a:gd name="connsiteX4" fmla="*/ 0 w 6091989"/>
                  <a:gd name="connsiteY4" fmla="*/ 0 h 365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989" h="3655193">
                    <a:moveTo>
                      <a:pt x="0" y="0"/>
                    </a:moveTo>
                    <a:lnTo>
                      <a:pt x="6091989" y="0"/>
                    </a:lnTo>
                    <a:lnTo>
                      <a:pt x="6091989" y="3655193"/>
                    </a:lnTo>
                    <a:lnTo>
                      <a:pt x="0" y="3655193"/>
                    </a:lnTo>
                    <a:lnTo>
                      <a:pt x="0" y="0"/>
                    </a:lnTo>
                    <a:close/>
                  </a:path>
                </a:pathLst>
              </a:custGeom>
              <a:solidFill>
                <a:srgbClr val="EBCB7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7988"/>
                  <a:satOff val="23593"/>
                  <a:lumOff val="29426"/>
                  <a:alphaOff val="0"/>
                </a:schemeClr>
              </a:fillRef>
              <a:effectRef idx="2">
                <a:schemeClr val="accent1">
                  <a:shade val="50000"/>
                  <a:hueOff val="27988"/>
                  <a:satOff val="23593"/>
                  <a:lumOff val="29426"/>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6000" b="1" kern="1200" dirty="0">
                    <a:solidFill>
                      <a:schemeClr val="bg1"/>
                    </a:solidFill>
                  </a:rPr>
                  <a:t>Social Accounting</a:t>
                </a:r>
              </a:p>
              <a:p>
                <a:pPr lvl="0" algn="ctr" defTabSz="1422400">
                  <a:lnSpc>
                    <a:spcPct val="90000"/>
                  </a:lnSpc>
                  <a:spcBef>
                    <a:spcPct val="0"/>
                  </a:spcBef>
                  <a:spcAft>
                    <a:spcPct val="35000"/>
                  </a:spcAft>
                </a:pPr>
                <a:r>
                  <a:rPr lang="it-IT" b="0" kern="1200" dirty="0" err="1">
                    <a:solidFill>
                      <a:schemeClr val="bg1"/>
                    </a:solidFill>
                  </a:rPr>
                  <a:t>Publication</a:t>
                </a:r>
                <a:r>
                  <a:rPr lang="it-IT" b="0" kern="1200" dirty="0">
                    <a:solidFill>
                      <a:schemeClr val="bg1"/>
                    </a:solidFill>
                  </a:rPr>
                  <a:t> and </a:t>
                </a:r>
                <a:r>
                  <a:rPr lang="it-IT" b="0" kern="1200" dirty="0" err="1">
                    <a:solidFill>
                      <a:schemeClr val="bg1"/>
                    </a:solidFill>
                  </a:rPr>
                  <a:t>dissemination</a:t>
                </a:r>
                <a:r>
                  <a:rPr lang="it-IT" b="0" kern="1200" dirty="0">
                    <a:solidFill>
                      <a:schemeClr val="bg1"/>
                    </a:solidFill>
                  </a:rPr>
                  <a:t> of the </a:t>
                </a:r>
                <a:r>
                  <a:rPr lang="it-IT" b="0" kern="1200" dirty="0" err="1">
                    <a:solidFill>
                      <a:schemeClr val="bg1"/>
                    </a:solidFill>
                  </a:rPr>
                  <a:t>achieved</a:t>
                </a:r>
                <a:r>
                  <a:rPr lang="it-IT" b="0" kern="1200" dirty="0">
                    <a:solidFill>
                      <a:schemeClr val="bg1"/>
                    </a:solidFill>
                  </a:rPr>
                  <a:t> </a:t>
                </a:r>
                <a:r>
                  <a:rPr lang="it-IT" b="0" kern="1200" dirty="0" err="1">
                    <a:solidFill>
                      <a:schemeClr val="bg1"/>
                    </a:solidFill>
                  </a:rPr>
                  <a:t>results</a:t>
                </a:r>
                <a:r>
                  <a:rPr lang="it-IT" b="0" kern="1200" dirty="0">
                    <a:solidFill>
                      <a:schemeClr val="bg1"/>
                    </a:solidFill>
                  </a:rPr>
                  <a:t> </a:t>
                </a:r>
              </a:p>
            </p:txBody>
          </p:sp>
          <p:sp>
            <p:nvSpPr>
              <p:cNvPr id="24" name="Figura a mano libera 23"/>
              <p:cNvSpPr/>
              <p:nvPr/>
            </p:nvSpPr>
            <p:spPr>
              <a:xfrm>
                <a:off x="12781456" y="8674767"/>
                <a:ext cx="6091989" cy="3655193"/>
              </a:xfrm>
              <a:custGeom>
                <a:avLst/>
                <a:gdLst>
                  <a:gd name="connsiteX0" fmla="*/ 0 w 6091989"/>
                  <a:gd name="connsiteY0" fmla="*/ 0 h 3655193"/>
                  <a:gd name="connsiteX1" fmla="*/ 6091989 w 6091989"/>
                  <a:gd name="connsiteY1" fmla="*/ 0 h 3655193"/>
                  <a:gd name="connsiteX2" fmla="*/ 6091989 w 6091989"/>
                  <a:gd name="connsiteY2" fmla="*/ 3655193 h 3655193"/>
                  <a:gd name="connsiteX3" fmla="*/ 0 w 6091989"/>
                  <a:gd name="connsiteY3" fmla="*/ 3655193 h 3655193"/>
                  <a:gd name="connsiteX4" fmla="*/ 0 w 6091989"/>
                  <a:gd name="connsiteY4" fmla="*/ 0 h 365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989" h="3655193">
                    <a:moveTo>
                      <a:pt x="0" y="0"/>
                    </a:moveTo>
                    <a:lnTo>
                      <a:pt x="6091989" y="0"/>
                    </a:lnTo>
                    <a:lnTo>
                      <a:pt x="6091989" y="3655193"/>
                    </a:lnTo>
                    <a:lnTo>
                      <a:pt x="0" y="3655193"/>
                    </a:lnTo>
                    <a:lnTo>
                      <a:pt x="0" y="0"/>
                    </a:lnTo>
                    <a:close/>
                  </a:path>
                </a:pathLst>
              </a:custGeom>
              <a:solidFill>
                <a:srgbClr val="54AEC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3994"/>
                  <a:satOff val="11796"/>
                  <a:lumOff val="14713"/>
                  <a:alphaOff val="0"/>
                </a:schemeClr>
              </a:fillRef>
              <a:effectRef idx="2">
                <a:schemeClr val="accent1">
                  <a:shade val="50000"/>
                  <a:hueOff val="13994"/>
                  <a:satOff val="11796"/>
                  <a:lumOff val="14713"/>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6000" b="1" kern="1200" dirty="0" err="1">
                    <a:solidFill>
                      <a:schemeClr val="bg1"/>
                    </a:solidFill>
                  </a:rPr>
                  <a:t>Improvement</a:t>
                </a:r>
                <a:r>
                  <a:rPr lang="it-IT" sz="6000" b="1" kern="1200" dirty="0">
                    <a:solidFill>
                      <a:schemeClr val="bg1"/>
                    </a:solidFill>
                  </a:rPr>
                  <a:t> </a:t>
                </a:r>
                <a:r>
                  <a:rPr lang="it-IT" sz="6000" b="1" kern="1200" dirty="0" err="1">
                    <a:solidFill>
                      <a:schemeClr val="bg1"/>
                    </a:solidFill>
                  </a:rPr>
                  <a:t>actions</a:t>
                </a:r>
                <a:endParaRPr lang="it-IT" sz="6000" b="1" kern="1200" dirty="0">
                  <a:solidFill>
                    <a:schemeClr val="bg1"/>
                  </a:solidFill>
                </a:endParaRPr>
              </a:p>
              <a:p>
                <a:pPr lvl="0" algn="ctr" defTabSz="1422400">
                  <a:lnSpc>
                    <a:spcPct val="90000"/>
                  </a:lnSpc>
                  <a:spcBef>
                    <a:spcPct val="0"/>
                  </a:spcBef>
                  <a:spcAft>
                    <a:spcPct val="35000"/>
                  </a:spcAft>
                </a:pPr>
                <a:r>
                  <a:rPr lang="it-IT" b="0" kern="1200" dirty="0">
                    <a:solidFill>
                      <a:schemeClr val="bg1"/>
                    </a:solidFill>
                  </a:rPr>
                  <a:t>Schools </a:t>
                </a:r>
                <a:r>
                  <a:rPr lang="it-IT" b="0" kern="1200" dirty="0" err="1">
                    <a:solidFill>
                      <a:schemeClr val="bg1"/>
                    </a:solidFill>
                  </a:rPr>
                  <a:t>define</a:t>
                </a:r>
                <a:r>
                  <a:rPr lang="it-IT" b="0" kern="1200" dirty="0">
                    <a:solidFill>
                      <a:schemeClr val="bg1"/>
                    </a:solidFill>
                  </a:rPr>
                  <a:t> </a:t>
                </a:r>
                <a:r>
                  <a:rPr lang="it-IT" b="0" kern="1200" dirty="0" err="1">
                    <a:solidFill>
                      <a:schemeClr val="bg1"/>
                    </a:solidFill>
                  </a:rPr>
                  <a:t>priorities</a:t>
                </a:r>
                <a:r>
                  <a:rPr lang="it-IT" b="0" kern="1200" dirty="0">
                    <a:solidFill>
                      <a:schemeClr val="bg1"/>
                    </a:solidFill>
                  </a:rPr>
                  <a:t> in </a:t>
                </a:r>
                <a:r>
                  <a:rPr lang="it-IT" b="0" kern="1200" dirty="0" err="1">
                    <a:solidFill>
                      <a:schemeClr val="bg1"/>
                    </a:solidFill>
                  </a:rPr>
                  <a:t>order</a:t>
                </a:r>
                <a:r>
                  <a:rPr lang="it-IT" b="0" kern="1200" dirty="0">
                    <a:solidFill>
                      <a:schemeClr val="bg1"/>
                    </a:solidFill>
                  </a:rPr>
                  <a:t> to </a:t>
                </a:r>
                <a:r>
                  <a:rPr lang="it-IT" b="0" kern="1200" dirty="0" err="1">
                    <a:solidFill>
                      <a:schemeClr val="bg1"/>
                    </a:solidFill>
                  </a:rPr>
                  <a:t>improve</a:t>
                </a:r>
                <a:endParaRPr lang="it-IT" b="0" kern="1200" dirty="0">
                  <a:solidFill>
                    <a:schemeClr val="bg1"/>
                  </a:solidFill>
                </a:endParaRPr>
              </a:p>
            </p:txBody>
          </p:sp>
        </p:grpSp>
      </p:grpSp>
    </p:spTree>
    <p:extLst>
      <p:ext uri="{BB962C8B-B14F-4D97-AF65-F5344CB8AC3E}">
        <p14:creationId xmlns:p14="http://schemas.microsoft.com/office/powerpoint/2010/main" val="3317416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28E1054C-D261-47E4-A42B-E5437AEAACD4}"/>
              </a:ext>
            </a:extLst>
          </p:cNvPr>
          <p:cNvSpPr txBox="1"/>
          <p:nvPr/>
        </p:nvSpPr>
        <p:spPr>
          <a:xfrm>
            <a:off x="583096" y="3570859"/>
            <a:ext cx="23403339" cy="9892452"/>
          </a:xfrm>
          <a:prstGeom prst="rect">
            <a:avLst/>
          </a:prstGeom>
          <a:solidFill>
            <a:schemeClr val="bg1"/>
          </a:solidFill>
        </p:spPr>
        <p:txBody>
          <a:bodyPr wrap="square" rtlCol="0">
            <a:spAutoFit/>
          </a:bodyPr>
          <a:lstStyle/>
          <a:p>
            <a:pPr lvl="0" defTabSz="914400">
              <a:spcBef>
                <a:spcPts val="700"/>
              </a:spcBef>
              <a:buClr>
                <a:srgbClr val="DD8047"/>
              </a:buClr>
              <a:buSzPct val="60000"/>
            </a:pPr>
            <a:r>
              <a:rPr lang="en-GB" b="1" dirty="0">
                <a:solidFill>
                  <a:prstClr val="black"/>
                </a:solidFill>
                <a:latin typeface="+mj-lt"/>
              </a:rPr>
              <a:t>Context</a:t>
            </a:r>
            <a:r>
              <a:rPr lang="en-GB" dirty="0">
                <a:solidFill>
                  <a:prstClr val="black"/>
                </a:solidFill>
                <a:latin typeface="+mj-lt"/>
              </a:rPr>
              <a:t>: Italy has a centralized school system, a tradition of top -down reforms, a high number of schools (about</a:t>
            </a:r>
            <a:r>
              <a:rPr lang="en-GB" dirty="0">
                <a:solidFill>
                  <a:srgbClr val="FF0000"/>
                </a:solidFill>
                <a:latin typeface="+mj-lt"/>
              </a:rPr>
              <a:t> </a:t>
            </a:r>
            <a:r>
              <a:rPr lang="en-GB" dirty="0">
                <a:solidFill>
                  <a:prstClr val="black"/>
                </a:solidFill>
                <a:latin typeface="+mj-lt"/>
              </a:rPr>
              <a:t>10.000), most of them without experience in self-evaluation. </a:t>
            </a:r>
            <a:endParaRPr lang="en-GB" dirty="0" smtClean="0">
              <a:solidFill>
                <a:prstClr val="black"/>
              </a:solidFill>
              <a:latin typeface="+mj-lt"/>
            </a:endParaRPr>
          </a:p>
          <a:p>
            <a:pPr lvl="0" defTabSz="914400">
              <a:spcBef>
                <a:spcPts val="700"/>
              </a:spcBef>
              <a:buClr>
                <a:srgbClr val="DD8047"/>
              </a:buClr>
              <a:buSzPct val="60000"/>
            </a:pPr>
            <a:endParaRPr lang="it-IT" dirty="0">
              <a:solidFill>
                <a:prstClr val="black"/>
              </a:solidFill>
              <a:latin typeface="+mj-lt"/>
            </a:endParaRPr>
          </a:p>
          <a:p>
            <a:pPr lvl="0" defTabSz="914400">
              <a:spcBef>
                <a:spcPts val="700"/>
              </a:spcBef>
              <a:buClr>
                <a:srgbClr val="DD8047"/>
              </a:buClr>
              <a:buSzPct val="60000"/>
            </a:pPr>
            <a:r>
              <a:rPr lang="en-GB" dirty="0">
                <a:solidFill>
                  <a:prstClr val="black"/>
                </a:solidFill>
                <a:latin typeface="+mj-lt"/>
              </a:rPr>
              <a:t>Italy has developed a “turnkey package” to support schools in </a:t>
            </a:r>
            <a:r>
              <a:rPr lang="en-GB" dirty="0" smtClean="0">
                <a:solidFill>
                  <a:prstClr val="black"/>
                </a:solidFill>
                <a:latin typeface="+mj-lt"/>
              </a:rPr>
              <a:t>self-evaluation (Data-driven evaluation):</a:t>
            </a:r>
            <a:endParaRPr lang="it-IT" dirty="0">
              <a:solidFill>
                <a:prstClr val="black"/>
              </a:solidFill>
              <a:latin typeface="+mj-lt"/>
            </a:endParaRPr>
          </a:p>
          <a:p>
            <a:pPr marL="1234257" lvl="1" indent="-320040" defTabSz="914400">
              <a:spcBef>
                <a:spcPts val="700"/>
              </a:spcBef>
              <a:buClr>
                <a:srgbClr val="DD8047"/>
              </a:buClr>
              <a:buSzPct val="60000"/>
              <a:buFont typeface="Wingdings"/>
              <a:buChar char=""/>
            </a:pPr>
            <a:r>
              <a:rPr lang="en-GB" dirty="0">
                <a:solidFill>
                  <a:prstClr val="black"/>
                </a:solidFill>
                <a:latin typeface="+mj-lt"/>
              </a:rPr>
              <a:t>a national regulation has introduced self-evaluation, external evaluation and improvement plans for all schools (2013 Act concerning the National Evaluation System)</a:t>
            </a:r>
            <a:endParaRPr lang="it-IT" dirty="0">
              <a:solidFill>
                <a:prstClr val="black"/>
              </a:solidFill>
              <a:latin typeface="+mj-lt"/>
            </a:endParaRPr>
          </a:p>
          <a:p>
            <a:pPr marL="1234257" lvl="1" indent="-320040" defTabSz="914400">
              <a:spcBef>
                <a:spcPts val="700"/>
              </a:spcBef>
              <a:buClr>
                <a:srgbClr val="DD8047"/>
              </a:buClr>
              <a:buSzPct val="60000"/>
              <a:buFont typeface="Wingdings"/>
              <a:buChar char=""/>
            </a:pPr>
            <a:r>
              <a:rPr lang="en-GB" dirty="0">
                <a:solidFill>
                  <a:prstClr val="black"/>
                </a:solidFill>
                <a:latin typeface="+mj-lt"/>
              </a:rPr>
              <a:t>A national framework for internal and external evaluation has been developed, considering three different aspects (school context, school processes, student results) each divided into sub-areas </a:t>
            </a:r>
            <a:endParaRPr lang="it-IT" dirty="0">
              <a:solidFill>
                <a:prstClr val="black"/>
              </a:solidFill>
              <a:latin typeface="+mj-lt"/>
            </a:endParaRPr>
          </a:p>
          <a:p>
            <a:pPr marL="1234257" lvl="1" indent="-320040" defTabSz="914400">
              <a:spcBef>
                <a:spcPts val="700"/>
              </a:spcBef>
              <a:buClr>
                <a:srgbClr val="DD8047"/>
              </a:buClr>
              <a:buSzPct val="60000"/>
              <a:buFont typeface="Wingdings"/>
              <a:buChar char=""/>
            </a:pPr>
            <a:r>
              <a:rPr lang="it-IT" dirty="0">
                <a:solidFill>
                  <a:prstClr val="black"/>
                </a:solidFill>
                <a:latin typeface="+mj-lt"/>
              </a:rPr>
              <a:t>a set of 50 </a:t>
            </a:r>
            <a:r>
              <a:rPr lang="it-IT" dirty="0" err="1">
                <a:solidFill>
                  <a:prstClr val="black"/>
                </a:solidFill>
                <a:latin typeface="+mj-lt"/>
              </a:rPr>
              <a:t>indicators</a:t>
            </a:r>
            <a:r>
              <a:rPr lang="it-IT" dirty="0">
                <a:solidFill>
                  <a:prstClr val="black"/>
                </a:solidFill>
                <a:latin typeface="+mj-lt"/>
              </a:rPr>
              <a:t> and 147 </a:t>
            </a:r>
            <a:r>
              <a:rPr lang="it-IT" dirty="0" err="1">
                <a:solidFill>
                  <a:prstClr val="black"/>
                </a:solidFill>
                <a:latin typeface="+mj-lt"/>
              </a:rPr>
              <a:t>descriptors</a:t>
            </a:r>
            <a:r>
              <a:rPr lang="it-IT" dirty="0">
                <a:solidFill>
                  <a:prstClr val="black"/>
                </a:solidFill>
                <a:latin typeface="+mj-lt"/>
              </a:rPr>
              <a:t> </a:t>
            </a:r>
            <a:r>
              <a:rPr lang="it-IT" dirty="0" err="1">
                <a:solidFill>
                  <a:prstClr val="black"/>
                </a:solidFill>
                <a:latin typeface="+mj-lt"/>
              </a:rPr>
              <a:t>has</a:t>
            </a:r>
            <a:r>
              <a:rPr lang="it-IT" dirty="0">
                <a:solidFill>
                  <a:prstClr val="black"/>
                </a:solidFill>
                <a:latin typeface="+mj-lt"/>
              </a:rPr>
              <a:t> </a:t>
            </a:r>
            <a:r>
              <a:rPr lang="it-IT" dirty="0" err="1">
                <a:solidFill>
                  <a:prstClr val="black"/>
                </a:solidFill>
                <a:latin typeface="+mj-lt"/>
              </a:rPr>
              <a:t>been</a:t>
            </a:r>
            <a:r>
              <a:rPr lang="it-IT" dirty="0">
                <a:solidFill>
                  <a:prstClr val="black"/>
                </a:solidFill>
                <a:latin typeface="+mj-lt"/>
              </a:rPr>
              <a:t> </a:t>
            </a:r>
            <a:r>
              <a:rPr lang="it-IT" dirty="0" err="1">
                <a:solidFill>
                  <a:prstClr val="black"/>
                </a:solidFill>
                <a:latin typeface="+mj-lt"/>
              </a:rPr>
              <a:t>defined</a:t>
            </a:r>
            <a:endParaRPr lang="it-IT" dirty="0">
              <a:solidFill>
                <a:prstClr val="black"/>
              </a:solidFill>
              <a:latin typeface="+mj-lt"/>
            </a:endParaRPr>
          </a:p>
          <a:p>
            <a:pPr marL="1234257" lvl="1" indent="-320040" defTabSz="914400">
              <a:spcBef>
                <a:spcPts val="700"/>
              </a:spcBef>
              <a:buClr>
                <a:srgbClr val="DD8047"/>
              </a:buClr>
              <a:buSzPct val="60000"/>
              <a:buFont typeface="Wingdings"/>
              <a:buChar char=""/>
            </a:pPr>
            <a:r>
              <a:rPr lang="en-GB" dirty="0">
                <a:solidFill>
                  <a:prstClr val="black"/>
                </a:solidFill>
                <a:latin typeface="+mj-lt"/>
              </a:rPr>
              <a:t>a self-evaluation form has been designed. The form is composed by:</a:t>
            </a:r>
            <a:endParaRPr lang="it-IT" dirty="0">
              <a:solidFill>
                <a:prstClr val="black"/>
              </a:solidFill>
              <a:latin typeface="+mj-lt"/>
            </a:endParaRPr>
          </a:p>
          <a:p>
            <a:pPr marL="2468514" lvl="3" indent="-274320" defTabSz="914400">
              <a:spcBef>
                <a:spcPts val="550"/>
              </a:spcBef>
              <a:buClr>
                <a:srgbClr val="94B6D2"/>
              </a:buClr>
              <a:buSzPct val="70000"/>
              <a:buFont typeface="Wingdings 2"/>
              <a:buChar char=""/>
            </a:pPr>
            <a:r>
              <a:rPr lang="en-GB" dirty="0">
                <a:solidFill>
                  <a:prstClr val="black"/>
                </a:solidFill>
                <a:latin typeface="+mj-lt"/>
              </a:rPr>
              <a:t>“guiding questions” that help self-evaluation teams in their analysis</a:t>
            </a:r>
            <a:endParaRPr lang="it-IT" dirty="0">
              <a:solidFill>
                <a:prstClr val="black"/>
              </a:solidFill>
              <a:latin typeface="+mj-lt"/>
            </a:endParaRPr>
          </a:p>
          <a:p>
            <a:pPr marL="2468514" lvl="3" indent="-274320" defTabSz="914400">
              <a:spcBef>
                <a:spcPts val="550"/>
              </a:spcBef>
              <a:buClr>
                <a:srgbClr val="94B6D2"/>
              </a:buClr>
              <a:buSzPct val="70000"/>
              <a:buFont typeface="Wingdings 2"/>
              <a:buChar char=""/>
            </a:pPr>
            <a:r>
              <a:rPr lang="en-GB" dirty="0">
                <a:solidFill>
                  <a:prstClr val="black"/>
                </a:solidFill>
                <a:latin typeface="+mj-lt"/>
              </a:rPr>
              <a:t>open text boxes where schools describe strengths and weaknesses of each area of the framework</a:t>
            </a:r>
            <a:endParaRPr lang="it-IT" dirty="0">
              <a:solidFill>
                <a:prstClr val="black"/>
              </a:solidFill>
              <a:latin typeface="+mj-lt"/>
            </a:endParaRPr>
          </a:p>
          <a:p>
            <a:pPr marL="2468514" lvl="3" indent="-274320" defTabSz="914400">
              <a:spcBef>
                <a:spcPts val="550"/>
              </a:spcBef>
              <a:buClr>
                <a:srgbClr val="94B6D2"/>
              </a:buClr>
              <a:buSzPct val="70000"/>
              <a:buFont typeface="Wingdings 2"/>
              <a:buChar char=""/>
            </a:pPr>
            <a:r>
              <a:rPr lang="en-GB" dirty="0">
                <a:solidFill>
                  <a:prstClr val="black"/>
                </a:solidFill>
                <a:latin typeface="+mj-lt"/>
              </a:rPr>
              <a:t>evaluation rubrics that help schools assign a score on a 7-point scale in each area</a:t>
            </a:r>
            <a:endParaRPr lang="it-IT" dirty="0">
              <a:solidFill>
                <a:prstClr val="black"/>
              </a:solidFill>
              <a:latin typeface="+mj-lt"/>
            </a:endParaRPr>
          </a:p>
          <a:p>
            <a:pPr marL="2468514" lvl="3" indent="-274320" defTabSz="914400">
              <a:spcBef>
                <a:spcPts val="550"/>
              </a:spcBef>
              <a:buClr>
                <a:srgbClr val="94B6D2"/>
              </a:buClr>
              <a:buSzPct val="70000"/>
              <a:buFont typeface="Wingdings 2"/>
              <a:buChar char=""/>
            </a:pPr>
            <a:r>
              <a:rPr lang="en-GB" dirty="0">
                <a:solidFill>
                  <a:prstClr val="black"/>
                </a:solidFill>
                <a:latin typeface="+mj-lt"/>
              </a:rPr>
              <a:t>a final section in which schools define the improvement objectives for the examined areas</a:t>
            </a:r>
            <a:endParaRPr lang="it-IT" dirty="0">
              <a:solidFill>
                <a:prstClr val="black"/>
              </a:solidFill>
              <a:latin typeface="+mj-lt"/>
            </a:endParaRPr>
          </a:p>
          <a:p>
            <a:pPr marL="1234257" lvl="1" indent="-320040" defTabSz="914400">
              <a:spcBef>
                <a:spcPts val="700"/>
              </a:spcBef>
              <a:buClr>
                <a:srgbClr val="DD8047"/>
              </a:buClr>
              <a:buSzPct val="60000"/>
              <a:buFont typeface="Wingdings"/>
              <a:buChar char=""/>
            </a:pPr>
            <a:r>
              <a:rPr lang="en-GB" dirty="0">
                <a:solidFill>
                  <a:prstClr val="black"/>
                </a:solidFill>
                <a:latin typeface="+mj-lt"/>
              </a:rPr>
              <a:t>an online platform that allows schools to view indicators and complete self-assessment forms</a:t>
            </a:r>
            <a:endParaRPr lang="it-IT" dirty="0">
              <a:solidFill>
                <a:prstClr val="black"/>
              </a:solidFill>
              <a:latin typeface="+mj-lt"/>
            </a:endParaRPr>
          </a:p>
          <a:p>
            <a:endParaRPr lang="it-IT" dirty="0"/>
          </a:p>
        </p:txBody>
      </p:sp>
      <p:grpSp>
        <p:nvGrpSpPr>
          <p:cNvPr id="14" name="Gruppo 13">
            <a:extLst>
              <a:ext uri="{FF2B5EF4-FFF2-40B4-BE49-F238E27FC236}">
                <a16:creationId xmlns:a16="http://schemas.microsoft.com/office/drawing/2014/main" id="{1E667953-F24B-426A-8BED-DADC5A33BC97}"/>
              </a:ext>
            </a:extLst>
          </p:cNvPr>
          <p:cNvGrpSpPr/>
          <p:nvPr/>
        </p:nvGrpSpPr>
        <p:grpSpPr>
          <a:xfrm>
            <a:off x="1" y="-33732"/>
            <a:ext cx="24377649" cy="2623930"/>
            <a:chOff x="0" y="0"/>
            <a:chExt cx="24377649" cy="2623930"/>
          </a:xfrm>
        </p:grpSpPr>
        <p:sp>
          <p:nvSpPr>
            <p:cNvPr id="15" name="Rettangolo 14">
              <a:extLst>
                <a:ext uri="{FF2B5EF4-FFF2-40B4-BE49-F238E27FC236}">
                  <a16:creationId xmlns:a16="http://schemas.microsoft.com/office/drawing/2014/main" id="{0199ECA1-3806-4ECC-8A93-D68D02DC4D06}"/>
                </a:ext>
              </a:extLst>
            </p:cNvPr>
            <p:cNvSpPr/>
            <p:nvPr/>
          </p:nvSpPr>
          <p:spPr>
            <a:xfrm>
              <a:off x="0" y="0"/>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41">
              <a:extLst>
                <a:ext uri="{FF2B5EF4-FFF2-40B4-BE49-F238E27FC236}">
                  <a16:creationId xmlns:a16="http://schemas.microsoft.com/office/drawing/2014/main" id="{8C74634D-7982-42CA-B759-C3C9310F74A9}"/>
                </a:ext>
              </a:extLst>
            </p:cNvPr>
            <p:cNvSpPr txBox="1"/>
            <p:nvPr/>
          </p:nvSpPr>
          <p:spPr>
            <a:xfrm>
              <a:off x="1356509" y="768881"/>
              <a:ext cx="14095526" cy="1015663"/>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 centralized model for school evaluation</a:t>
              </a:r>
            </a:p>
          </p:txBody>
        </p:sp>
      </p:grpSp>
      <p:grpSp>
        <p:nvGrpSpPr>
          <p:cNvPr id="18" name="Gruppo 17"/>
          <p:cNvGrpSpPr/>
          <p:nvPr/>
        </p:nvGrpSpPr>
        <p:grpSpPr>
          <a:xfrm>
            <a:off x="18542474" y="25512"/>
            <a:ext cx="5687538" cy="2572906"/>
            <a:chOff x="-383059" y="10561537"/>
            <a:chExt cx="7454639" cy="3154131"/>
          </a:xfrm>
        </p:grpSpPr>
        <p:pic>
          <p:nvPicPr>
            <p:cNvPr id="19" name="Immagine 9"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423566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28E1054C-D261-47E4-A42B-E5437AEAACD4}"/>
              </a:ext>
            </a:extLst>
          </p:cNvPr>
          <p:cNvSpPr txBox="1"/>
          <p:nvPr/>
        </p:nvSpPr>
        <p:spPr>
          <a:xfrm>
            <a:off x="583096" y="3570859"/>
            <a:ext cx="23403339" cy="6724918"/>
          </a:xfrm>
          <a:prstGeom prst="rect">
            <a:avLst/>
          </a:prstGeom>
          <a:solidFill>
            <a:schemeClr val="bg1"/>
          </a:solidFill>
        </p:spPr>
        <p:txBody>
          <a:bodyPr wrap="square" rtlCol="0">
            <a:spAutoFit/>
          </a:bodyPr>
          <a:lstStyle/>
          <a:p>
            <a:pPr lvl="0" defTabSz="914400">
              <a:spcBef>
                <a:spcPts val="700"/>
              </a:spcBef>
              <a:buClr>
                <a:srgbClr val="DD8047"/>
              </a:buClr>
              <a:buSzPct val="60000"/>
            </a:pPr>
            <a:r>
              <a:rPr lang="en-US" dirty="0">
                <a:solidFill>
                  <a:prstClr val="black"/>
                </a:solidFill>
                <a:latin typeface="+mj-lt"/>
              </a:rPr>
              <a:t>External evaluation: under this pillar INVALSI select almost 10% of Italian schools based on defined criteria</a:t>
            </a:r>
            <a:r>
              <a:rPr lang="en-US" dirty="0" smtClean="0">
                <a:solidFill>
                  <a:prstClr val="black"/>
                </a:solidFill>
                <a:latin typeface="+mj-lt"/>
              </a:rPr>
              <a:t>.</a:t>
            </a:r>
          </a:p>
          <a:p>
            <a:pPr lvl="0" defTabSz="914400">
              <a:spcBef>
                <a:spcPts val="700"/>
              </a:spcBef>
              <a:buClr>
                <a:srgbClr val="DD8047"/>
              </a:buClr>
              <a:buSzPct val="60000"/>
            </a:pPr>
            <a:endParaRPr lang="it-IT" dirty="0">
              <a:solidFill>
                <a:prstClr val="black"/>
              </a:solidFill>
              <a:latin typeface="+mj-lt"/>
            </a:endParaRPr>
          </a:p>
          <a:p>
            <a:pPr marL="1234257" lvl="1" indent="-320040" defTabSz="914400">
              <a:spcBef>
                <a:spcPts val="700"/>
              </a:spcBef>
              <a:buClr>
                <a:srgbClr val="DD8047"/>
              </a:buClr>
              <a:buSzPct val="60000"/>
              <a:buFont typeface="Wingdings"/>
              <a:buChar char=""/>
            </a:pPr>
            <a:r>
              <a:rPr lang="en-US" dirty="0">
                <a:solidFill>
                  <a:prstClr val="black"/>
                </a:solidFill>
                <a:latin typeface="+mj-lt"/>
              </a:rPr>
              <a:t>External evaluation is conducted by an external evaluation team </a:t>
            </a:r>
            <a:r>
              <a:rPr lang="en-US" dirty="0" smtClean="0">
                <a:solidFill>
                  <a:prstClr val="black"/>
                </a:solidFill>
                <a:latin typeface="+mj-lt"/>
              </a:rPr>
              <a:t>composed </a:t>
            </a:r>
            <a:r>
              <a:rPr lang="en-US" dirty="0">
                <a:solidFill>
                  <a:prstClr val="black"/>
                </a:solidFill>
                <a:latin typeface="+mj-lt"/>
              </a:rPr>
              <a:t>of one inspector and two expert evaluators selected and specifically trained by </a:t>
            </a:r>
            <a:r>
              <a:rPr lang="en-US" dirty="0" smtClean="0">
                <a:solidFill>
                  <a:prstClr val="black"/>
                </a:solidFill>
                <a:latin typeface="+mj-lt"/>
              </a:rPr>
              <a:t>INVALSI.</a:t>
            </a:r>
          </a:p>
          <a:p>
            <a:pPr lvl="1" defTabSz="914400">
              <a:spcBef>
                <a:spcPts val="700"/>
              </a:spcBef>
              <a:buClr>
                <a:srgbClr val="DD8047"/>
              </a:buClr>
              <a:buSzPct val="60000"/>
            </a:pPr>
            <a:endParaRPr lang="en-GB" dirty="0" smtClean="0">
              <a:solidFill>
                <a:prstClr val="black"/>
              </a:solidFill>
              <a:latin typeface="+mj-lt"/>
            </a:endParaRPr>
          </a:p>
          <a:p>
            <a:pPr marL="1234257" lvl="1" indent="-320040" defTabSz="914400">
              <a:spcBef>
                <a:spcPts val="700"/>
              </a:spcBef>
              <a:buClr>
                <a:srgbClr val="DD8047"/>
              </a:buClr>
              <a:buSzPct val="60000"/>
              <a:buFont typeface="Wingdings"/>
              <a:buChar char=""/>
            </a:pPr>
            <a:r>
              <a:rPr lang="en-US" dirty="0">
                <a:solidFill>
                  <a:prstClr val="black"/>
                </a:solidFill>
                <a:latin typeface="+mj-lt"/>
              </a:rPr>
              <a:t>The external evaluation visit is realized according to the program and the evaluation guidance-tool (in Italian known as “the protocol”) adopted by the National Evaluation System’s General Conference that oversees the National Evaluation System itself</a:t>
            </a:r>
            <a:r>
              <a:rPr lang="en-US" dirty="0" smtClean="0">
                <a:solidFill>
                  <a:prstClr val="black"/>
                </a:solidFill>
                <a:latin typeface="+mj-lt"/>
              </a:rPr>
              <a:t>.</a:t>
            </a:r>
          </a:p>
          <a:p>
            <a:pPr lvl="1" defTabSz="914400">
              <a:spcBef>
                <a:spcPts val="700"/>
              </a:spcBef>
              <a:buClr>
                <a:srgbClr val="DD8047"/>
              </a:buClr>
              <a:buSzPct val="60000"/>
            </a:pPr>
            <a:endParaRPr lang="en-US" dirty="0" smtClean="0">
              <a:solidFill>
                <a:prstClr val="black"/>
              </a:solidFill>
              <a:latin typeface="+mj-lt"/>
            </a:endParaRPr>
          </a:p>
          <a:p>
            <a:pPr marL="1234257" lvl="1" indent="-320040" defTabSz="914400">
              <a:spcBef>
                <a:spcPts val="700"/>
              </a:spcBef>
              <a:buClr>
                <a:srgbClr val="DD8047"/>
              </a:buClr>
              <a:buSzPct val="60000"/>
              <a:buFont typeface="Wingdings"/>
              <a:buChar char=""/>
            </a:pPr>
            <a:r>
              <a:rPr lang="en-US" dirty="0">
                <a:solidFill>
                  <a:prstClr val="black"/>
                </a:solidFill>
                <a:latin typeface="+mj-lt"/>
              </a:rPr>
              <a:t>According to the outcomes of the analysis conducted by the external evaluation team, school institutions redefine their improvement plans. </a:t>
            </a:r>
            <a:endParaRPr lang="it-IT" dirty="0"/>
          </a:p>
        </p:txBody>
      </p:sp>
      <p:grpSp>
        <p:nvGrpSpPr>
          <p:cNvPr id="14" name="Gruppo 13">
            <a:extLst>
              <a:ext uri="{FF2B5EF4-FFF2-40B4-BE49-F238E27FC236}">
                <a16:creationId xmlns:a16="http://schemas.microsoft.com/office/drawing/2014/main" id="{1E667953-F24B-426A-8BED-DADC5A33BC97}"/>
              </a:ext>
            </a:extLst>
          </p:cNvPr>
          <p:cNvGrpSpPr/>
          <p:nvPr/>
        </p:nvGrpSpPr>
        <p:grpSpPr>
          <a:xfrm>
            <a:off x="1" y="-33732"/>
            <a:ext cx="24377649" cy="2623930"/>
            <a:chOff x="0" y="0"/>
            <a:chExt cx="24377649" cy="2623930"/>
          </a:xfrm>
        </p:grpSpPr>
        <p:sp>
          <p:nvSpPr>
            <p:cNvPr id="15" name="Rettangolo 14">
              <a:extLst>
                <a:ext uri="{FF2B5EF4-FFF2-40B4-BE49-F238E27FC236}">
                  <a16:creationId xmlns:a16="http://schemas.microsoft.com/office/drawing/2014/main" id="{0199ECA1-3806-4ECC-8A93-D68D02DC4D06}"/>
                </a:ext>
              </a:extLst>
            </p:cNvPr>
            <p:cNvSpPr/>
            <p:nvPr/>
          </p:nvSpPr>
          <p:spPr>
            <a:xfrm>
              <a:off x="0" y="0"/>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41">
              <a:extLst>
                <a:ext uri="{FF2B5EF4-FFF2-40B4-BE49-F238E27FC236}">
                  <a16:creationId xmlns:a16="http://schemas.microsoft.com/office/drawing/2014/main" id="{8C74634D-7982-42CA-B759-C3C9310F74A9}"/>
                </a:ext>
              </a:extLst>
            </p:cNvPr>
            <p:cNvSpPr txBox="1"/>
            <p:nvPr/>
          </p:nvSpPr>
          <p:spPr>
            <a:xfrm>
              <a:off x="1356509" y="768881"/>
              <a:ext cx="14095526" cy="1015663"/>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 centralized model for school evaluation</a:t>
              </a:r>
            </a:p>
          </p:txBody>
        </p:sp>
      </p:grpSp>
      <p:grpSp>
        <p:nvGrpSpPr>
          <p:cNvPr id="18" name="Gruppo 17"/>
          <p:cNvGrpSpPr/>
          <p:nvPr/>
        </p:nvGrpSpPr>
        <p:grpSpPr>
          <a:xfrm>
            <a:off x="18542474" y="25512"/>
            <a:ext cx="5687538" cy="2572906"/>
            <a:chOff x="-383059" y="10561537"/>
            <a:chExt cx="7454639" cy="3154131"/>
          </a:xfrm>
        </p:grpSpPr>
        <p:pic>
          <p:nvPicPr>
            <p:cNvPr id="19" name="Immagine 9" descr="logo e dicitura x word"/>
            <p:cNvPicPr>
              <a:picLocks noChangeAspect="1" noChangeArrowheads="1"/>
            </p:cNvPicPr>
            <p:nvPr/>
          </p:nvPicPr>
          <p:blipFill>
            <a:blip r:embed="rId3"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1204528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2BB0416-0027-1E4C-A1A8-66BE37E9E6F0}"/>
              </a:ext>
            </a:extLst>
          </p:cNvPr>
          <p:cNvGrpSpPr/>
          <p:nvPr/>
        </p:nvGrpSpPr>
        <p:grpSpPr>
          <a:xfrm>
            <a:off x="-43963" y="0"/>
            <a:ext cx="10589936" cy="13716000"/>
            <a:chOff x="1" y="0"/>
            <a:chExt cx="10589936" cy="13716000"/>
          </a:xfrm>
          <a:solidFill>
            <a:srgbClr val="EBCB7C"/>
          </a:solidFill>
        </p:grpSpPr>
        <p:sp>
          <p:nvSpPr>
            <p:cNvPr id="43" name="Rectangle 42">
              <a:extLst>
                <a:ext uri="{FF2B5EF4-FFF2-40B4-BE49-F238E27FC236}">
                  <a16:creationId xmlns:a16="http://schemas.microsoft.com/office/drawing/2014/main" id="{D56E0B4D-D174-7247-9AB0-B4BF8B4B1B6A}"/>
                </a:ext>
              </a:extLst>
            </p:cNvPr>
            <p:cNvSpPr/>
            <p:nvPr/>
          </p:nvSpPr>
          <p:spPr>
            <a:xfrm>
              <a:off x="1" y="0"/>
              <a:ext cx="9493740" cy="137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B2C0D2D6-2E31-F248-8F2E-4239E1E51DA0}"/>
                </a:ext>
              </a:extLst>
            </p:cNvPr>
            <p:cNvSpPr/>
            <p:nvPr/>
          </p:nvSpPr>
          <p:spPr>
            <a:xfrm rot="5400000">
              <a:off x="8222153" y="1543055"/>
              <a:ext cx="2543175" cy="21923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F82FFD3C-0F04-5F4F-A3F6-5DED30299F82}"/>
              </a:ext>
            </a:extLst>
          </p:cNvPr>
          <p:cNvSpPr txBox="1"/>
          <p:nvPr/>
        </p:nvSpPr>
        <p:spPr>
          <a:xfrm>
            <a:off x="172995" y="4965008"/>
            <a:ext cx="9237679" cy="378565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 COMMON FRAMEWORK BETWEEN SELF-EVALUATION AND EXTERNAL EVALUATION</a:t>
            </a:r>
          </a:p>
          <a:p>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2" name="Gruppo 1"/>
          <p:cNvGrpSpPr/>
          <p:nvPr/>
        </p:nvGrpSpPr>
        <p:grpSpPr>
          <a:xfrm>
            <a:off x="-383059" y="10561537"/>
            <a:ext cx="9793733" cy="3154463"/>
            <a:chOff x="-383059" y="10561537"/>
            <a:chExt cx="9793733" cy="3154463"/>
          </a:xfrm>
        </p:grpSpPr>
        <p:pic>
          <p:nvPicPr>
            <p:cNvPr id="12" name="Immagine 9" descr="logo e dicitura x word"/>
            <p:cNvPicPr>
              <a:picLocks noChangeAspect="1" noChangeArrowheads="1"/>
            </p:cNvPicPr>
            <p:nvPr/>
          </p:nvPicPr>
          <p:blipFill>
            <a:blip r:embed="rId3">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3527257" y="10853678"/>
              <a:ext cx="5883417" cy="2862322"/>
            </a:xfrm>
            <a:prstGeom prst="rect">
              <a:avLst/>
            </a:prstGeom>
            <a:noFill/>
          </p:spPr>
          <p:txBody>
            <a:bodyPr wrap="square" rtlCol="0">
              <a:spAutoFit/>
            </a:bodyPr>
            <a:lstStyle/>
            <a:p>
              <a:r>
                <a:rPr lang="en-US" b="1" i="1" dirty="0" smtClean="0"/>
                <a:t>INVALSI</a:t>
              </a:r>
            </a:p>
            <a:p>
              <a:r>
                <a:rPr lang="en-US" i="1" dirty="0" smtClean="0"/>
                <a:t>National </a:t>
              </a:r>
              <a:r>
                <a:rPr lang="en-US" i="1" dirty="0"/>
                <a:t>Institute for the Evaluation of Educational Instruction and </a:t>
              </a:r>
              <a:r>
                <a:rPr lang="en-US" i="1" dirty="0" smtClean="0"/>
                <a:t>Training</a:t>
              </a:r>
            </a:p>
            <a:p>
              <a:r>
                <a:rPr lang="en-US" b="1" dirty="0" smtClean="0"/>
                <a:t>Italy</a:t>
              </a:r>
              <a:endParaRPr lang="it-IT" b="1" dirty="0"/>
            </a:p>
          </p:txBody>
        </p:sp>
      </p:grpSp>
      <p:grpSp>
        <p:nvGrpSpPr>
          <p:cNvPr id="34" name="Gruppo 33"/>
          <p:cNvGrpSpPr/>
          <p:nvPr/>
        </p:nvGrpSpPr>
        <p:grpSpPr>
          <a:xfrm>
            <a:off x="3527257" y="197709"/>
            <a:ext cx="20617778" cy="12097264"/>
            <a:chOff x="-1981200" y="2468563"/>
            <a:chExt cx="9906866" cy="3840162"/>
          </a:xfrm>
        </p:grpSpPr>
        <p:sp>
          <p:nvSpPr>
            <p:cNvPr id="35" name="Rettangolo con angoli arrotondati 4">
              <a:extLst>
                <a:ext uri="{FF2B5EF4-FFF2-40B4-BE49-F238E27FC236}">
                  <a16:creationId xmlns:a16="http://schemas.microsoft.com/office/drawing/2014/main" id="{033BDB7E-60F9-4B66-9D9F-EEFE5E5CBF9A}"/>
                </a:ext>
              </a:extLst>
            </p:cNvPr>
            <p:cNvSpPr/>
            <p:nvPr/>
          </p:nvSpPr>
          <p:spPr>
            <a:xfrm>
              <a:off x="1249363" y="2729345"/>
              <a:ext cx="6676303" cy="113346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7200">
                <a:solidFill>
                  <a:schemeClr val="tx1"/>
                </a:solidFill>
              </a:endParaRPr>
            </a:p>
          </p:txBody>
        </p:sp>
        <p:sp>
          <p:nvSpPr>
            <p:cNvPr id="36" name="Freccia a destra 35">
              <a:extLst>
                <a:ext uri="{FF2B5EF4-FFF2-40B4-BE49-F238E27FC236}">
                  <a16:creationId xmlns:a16="http://schemas.microsoft.com/office/drawing/2014/main" id="{4EDD70BE-1435-4B7F-BF85-7513F0C982D3}"/>
                </a:ext>
              </a:extLst>
            </p:cNvPr>
            <p:cNvSpPr/>
            <p:nvPr/>
          </p:nvSpPr>
          <p:spPr>
            <a:xfrm rot="10800000">
              <a:off x="5791200" y="4868863"/>
              <a:ext cx="2093913" cy="1163637"/>
            </a:xfrm>
            <a:prstGeom prst="rightArrow">
              <a:avLst/>
            </a:prstGeom>
            <a:ln>
              <a:solidFill>
                <a:srgbClr val="242C35"/>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it-IT" sz="7200"/>
            </a:p>
          </p:txBody>
        </p:sp>
        <p:sp>
          <p:nvSpPr>
            <p:cNvPr id="37" name="Freccia a destra 36">
              <a:extLst>
                <a:ext uri="{FF2B5EF4-FFF2-40B4-BE49-F238E27FC236}">
                  <a16:creationId xmlns:a16="http://schemas.microsoft.com/office/drawing/2014/main" id="{05B645C0-6B8B-41CE-BB14-4FDE7BEE3AD1}"/>
                </a:ext>
              </a:extLst>
            </p:cNvPr>
            <p:cNvSpPr/>
            <p:nvPr/>
          </p:nvSpPr>
          <p:spPr>
            <a:xfrm>
              <a:off x="1403350" y="4868863"/>
              <a:ext cx="1992313" cy="1101725"/>
            </a:xfrm>
            <a:prstGeom prst="rightArrow">
              <a:avLst/>
            </a:prstGeom>
            <a:solidFill>
              <a:schemeClr val="accent1">
                <a:lumMod val="90000"/>
                <a:alpha val="32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7200"/>
            </a:p>
          </p:txBody>
        </p:sp>
        <p:sp>
          <p:nvSpPr>
            <p:cNvPr id="38" name="Titolo 1">
              <a:extLst>
                <a:ext uri="{FF2B5EF4-FFF2-40B4-BE49-F238E27FC236}">
                  <a16:creationId xmlns:a16="http://schemas.microsoft.com/office/drawing/2014/main" id="{7B693DEF-8514-4140-9891-18027FA5C05A}"/>
                </a:ext>
              </a:extLst>
            </p:cNvPr>
            <p:cNvSpPr txBox="1">
              <a:spLocks/>
            </p:cNvSpPr>
            <p:nvPr/>
          </p:nvSpPr>
          <p:spPr>
            <a:xfrm>
              <a:off x="-1981200" y="2468563"/>
              <a:ext cx="7772400" cy="1470025"/>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sz="8800" kern="0" dirty="0"/>
            </a:p>
          </p:txBody>
        </p:sp>
        <p:grpSp>
          <p:nvGrpSpPr>
            <p:cNvPr id="39" name="Gruppo 13"/>
            <p:cNvGrpSpPr>
              <a:grpSpLocks/>
            </p:cNvGrpSpPr>
            <p:nvPr/>
          </p:nvGrpSpPr>
          <p:grpSpPr bwMode="auto">
            <a:xfrm>
              <a:off x="3563938" y="4371975"/>
              <a:ext cx="2087562" cy="1936750"/>
              <a:chOff x="-712702" y="-510342"/>
              <a:chExt cx="3595363" cy="2224227"/>
            </a:xfrm>
          </p:grpSpPr>
          <p:sp>
            <p:nvSpPr>
              <p:cNvPr id="46" name="Rettangolo 45">
                <a:extLst>
                  <a:ext uri="{FF2B5EF4-FFF2-40B4-BE49-F238E27FC236}">
                    <a16:creationId xmlns:a16="http://schemas.microsoft.com/office/drawing/2014/main" id="{A9CCFFCA-8719-4D6A-9D5D-C43EC42FACD4}"/>
                  </a:ext>
                </a:extLst>
              </p:cNvPr>
              <p:cNvSpPr/>
              <p:nvPr/>
            </p:nvSpPr>
            <p:spPr>
              <a:xfrm>
                <a:off x="-691494" y="-430608"/>
                <a:ext cx="3574155" cy="2144493"/>
              </a:xfrm>
              <a:prstGeom prst="rect">
                <a:avLst/>
              </a:prstGeom>
            </p:spPr>
            <p:style>
              <a:lnRef idx="0">
                <a:schemeClr val="accent6"/>
              </a:lnRef>
              <a:fillRef idx="3">
                <a:schemeClr val="accent6"/>
              </a:fillRef>
              <a:effectRef idx="3">
                <a:schemeClr val="accent6"/>
              </a:effectRef>
              <a:fontRef idx="minor">
                <a:schemeClr val="lt1"/>
              </a:fontRef>
            </p:style>
          </p:sp>
          <p:sp>
            <p:nvSpPr>
              <p:cNvPr id="47" name="Rettangolo 46">
                <a:extLst>
                  <a:ext uri="{FF2B5EF4-FFF2-40B4-BE49-F238E27FC236}">
                    <a16:creationId xmlns:a16="http://schemas.microsoft.com/office/drawing/2014/main" id="{6E7FEC5F-9AD0-4FBA-86B8-1403A2A2B02C}"/>
                  </a:ext>
                </a:extLst>
              </p:cNvPr>
              <p:cNvSpPr/>
              <p:nvPr/>
            </p:nvSpPr>
            <p:spPr>
              <a:xfrm>
                <a:off x="-712702" y="-510342"/>
                <a:ext cx="3573490" cy="2144009"/>
              </a:xfrm>
              <a:prstGeom prst="rect">
                <a:avLst/>
              </a:prstGeom>
            </p:spPr>
            <p:style>
              <a:lnRef idx="0">
                <a:scrgbClr r="0" g="0" b="0"/>
              </a:lnRef>
              <a:fillRef idx="0">
                <a:scrgbClr r="0" g="0" b="0"/>
              </a:fillRef>
              <a:effectRef idx="0">
                <a:scrgbClr r="0" g="0" b="0"/>
              </a:effectRef>
              <a:fontRef idx="minor">
                <a:schemeClr val="lt1"/>
              </a:fontRef>
            </p:style>
            <p:txBody>
              <a:bodyPr lIns="243840" tIns="243840" rIns="243840" bIns="243840" spcCol="1270" anchor="ctr"/>
              <a:lstStyle/>
              <a:p>
                <a:pPr algn="ctr" defTabSz="2844800">
                  <a:lnSpc>
                    <a:spcPct val="90000"/>
                  </a:lnSpc>
                  <a:spcAft>
                    <a:spcPct val="35000"/>
                  </a:spcAft>
                  <a:defRPr/>
                </a:pPr>
                <a:r>
                  <a:rPr lang="it-IT" sz="4800" b="1" dirty="0"/>
                  <a:t>Common </a:t>
                </a:r>
                <a:r>
                  <a:rPr lang="it-IT" sz="4800" b="1" dirty="0" err="1"/>
                  <a:t>framework</a:t>
                </a:r>
                <a:endParaRPr lang="it-IT" sz="4800" b="1" dirty="0"/>
              </a:p>
            </p:txBody>
          </p:sp>
        </p:grpSp>
        <p:sp>
          <p:nvSpPr>
            <p:cNvPr id="40" name="CasellaDiTesto 2"/>
            <p:cNvSpPr txBox="1">
              <a:spLocks noChangeArrowheads="1"/>
            </p:cNvSpPr>
            <p:nvPr/>
          </p:nvSpPr>
          <p:spPr bwMode="auto">
            <a:xfrm>
              <a:off x="1249363" y="5314588"/>
              <a:ext cx="19542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b="1" dirty="0"/>
                <a:t>Self-Evaluation</a:t>
              </a:r>
            </a:p>
          </p:txBody>
        </p:sp>
        <p:sp>
          <p:nvSpPr>
            <p:cNvPr id="41" name="CasellaDiTesto 11"/>
            <p:cNvSpPr txBox="1">
              <a:spLocks noChangeArrowheads="1"/>
            </p:cNvSpPr>
            <p:nvPr/>
          </p:nvSpPr>
          <p:spPr bwMode="auto">
            <a:xfrm>
              <a:off x="6300788" y="5181377"/>
              <a:ext cx="1584325" cy="34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b="1" dirty="0" err="1" smtClean="0"/>
                <a:t>External</a:t>
              </a:r>
              <a:r>
                <a:rPr lang="it-IT" altLang="it-IT" b="1" dirty="0" smtClean="0"/>
                <a:t> </a:t>
              </a:r>
              <a:r>
                <a:rPr lang="it-IT" altLang="it-IT" b="1" dirty="0"/>
                <a:t>Evaluation</a:t>
              </a:r>
            </a:p>
          </p:txBody>
        </p:sp>
        <p:sp>
          <p:nvSpPr>
            <p:cNvPr id="45" name="CasellaDiTesto 44">
              <a:extLst>
                <a:ext uri="{FF2B5EF4-FFF2-40B4-BE49-F238E27FC236}">
                  <a16:creationId xmlns:a16="http://schemas.microsoft.com/office/drawing/2014/main" id="{33EA09A1-2EFE-4F45-9D2E-F18A387AB3DA}"/>
                </a:ext>
              </a:extLst>
            </p:cNvPr>
            <p:cNvSpPr txBox="1"/>
            <p:nvPr/>
          </p:nvSpPr>
          <p:spPr>
            <a:xfrm>
              <a:off x="1362941" y="2924175"/>
              <a:ext cx="6553200" cy="8206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GB" sz="5400" b="1" i="1" dirty="0">
                  <a:solidFill>
                    <a:schemeClr val="tx1">
                      <a:lumMod val="65000"/>
                      <a:lumOff val="35000"/>
                    </a:schemeClr>
                  </a:solidFill>
                  <a:latin typeface="+mj-lt"/>
                </a:rPr>
                <a:t>Schools are invited to reflect on the main educational, instructional, organizational and technical aspects of their </a:t>
              </a:r>
              <a:r>
                <a:rPr lang="en-GB" sz="5400" b="1" i="1" dirty="0" smtClean="0">
                  <a:solidFill>
                    <a:schemeClr val="tx1">
                      <a:lumMod val="65000"/>
                      <a:lumOff val="35000"/>
                    </a:schemeClr>
                  </a:solidFill>
                  <a:latin typeface="+mj-lt"/>
                </a:rPr>
                <a:t>activity</a:t>
              </a:r>
            </a:p>
          </p:txBody>
        </p:sp>
      </p:grpSp>
    </p:spTree>
    <p:extLst>
      <p:ext uri="{BB962C8B-B14F-4D97-AF65-F5344CB8AC3E}">
        <p14:creationId xmlns:p14="http://schemas.microsoft.com/office/powerpoint/2010/main" val="1634145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377650" cy="137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BE4FA0-3732-BB4B-A56C-F00F208C7F6D}"/>
              </a:ext>
            </a:extLst>
          </p:cNvPr>
          <p:cNvSpPr txBox="1"/>
          <p:nvPr/>
        </p:nvSpPr>
        <p:spPr>
          <a:xfrm>
            <a:off x="1720729" y="3081203"/>
            <a:ext cx="6394571" cy="378565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 SCUOLA DI NEWSLETTER, LA NEWSLETTER PER LA SCUOLA</a:t>
            </a:r>
          </a:p>
        </p:txBody>
      </p:sp>
      <p:pic>
        <p:nvPicPr>
          <p:cNvPr id="8" name="Segnaposto immagine 7">
            <a:extLst>
              <a:ext uri="{FF2B5EF4-FFF2-40B4-BE49-F238E27FC236}">
                <a16:creationId xmlns:a16="http://schemas.microsoft.com/office/drawing/2014/main" id="{C9F88E78-B3D9-4074-BC40-0B9F390BD47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02" b="7802"/>
          <a:stretch>
            <a:fillRect/>
          </a:stretch>
        </p:blipFill>
        <p:spPr/>
      </p:pic>
      <p:sp>
        <p:nvSpPr>
          <p:cNvPr id="9" name="TextBox 4">
            <a:extLst>
              <a:ext uri="{FF2B5EF4-FFF2-40B4-BE49-F238E27FC236}">
                <a16:creationId xmlns:a16="http://schemas.microsoft.com/office/drawing/2014/main" id="{96C9BB2F-5ABC-4F5A-856A-35009851D535}"/>
              </a:ext>
            </a:extLst>
          </p:cNvPr>
          <p:cNvSpPr txBox="1"/>
          <p:nvPr/>
        </p:nvSpPr>
        <p:spPr>
          <a:xfrm>
            <a:off x="259493" y="3081203"/>
            <a:ext cx="7855808" cy="193899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SELF-EVALUATION OF ITALIAN SCHOOLS</a:t>
            </a:r>
          </a:p>
        </p:txBody>
      </p:sp>
    </p:spTree>
    <p:extLst>
      <p:ext uri="{BB962C8B-B14F-4D97-AF65-F5344CB8AC3E}">
        <p14:creationId xmlns:p14="http://schemas.microsoft.com/office/powerpoint/2010/main" val="817912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17EC89B4-0F6E-4A83-AA9B-FD9442A9B5AF}"/>
              </a:ext>
            </a:extLst>
          </p:cNvPr>
          <p:cNvGrpSpPr/>
          <p:nvPr/>
        </p:nvGrpSpPr>
        <p:grpSpPr>
          <a:xfrm>
            <a:off x="898" y="219"/>
            <a:ext cx="24377649" cy="2623930"/>
            <a:chOff x="898" y="219"/>
            <a:chExt cx="24377649" cy="2623930"/>
          </a:xfrm>
        </p:grpSpPr>
        <p:sp>
          <p:nvSpPr>
            <p:cNvPr id="2" name="Rettangolo 1">
              <a:extLst>
                <a:ext uri="{FF2B5EF4-FFF2-40B4-BE49-F238E27FC236}">
                  <a16:creationId xmlns:a16="http://schemas.microsoft.com/office/drawing/2014/main" id="{AC38A8B3-206B-4AE5-9BF3-1696D86DCE4B}"/>
                </a:ext>
              </a:extLst>
            </p:cNvPr>
            <p:cNvSpPr/>
            <p:nvPr/>
          </p:nvSpPr>
          <p:spPr>
            <a:xfrm>
              <a:off x="898" y="219"/>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41">
              <a:extLst>
                <a:ext uri="{FF2B5EF4-FFF2-40B4-BE49-F238E27FC236}">
                  <a16:creationId xmlns:a16="http://schemas.microsoft.com/office/drawing/2014/main" id="{B2E3A116-88CA-436F-91D1-291A3656B171}"/>
                </a:ext>
              </a:extLst>
            </p:cNvPr>
            <p:cNvSpPr txBox="1"/>
            <p:nvPr/>
          </p:nvSpPr>
          <p:spPr>
            <a:xfrm>
              <a:off x="1356509" y="768881"/>
              <a:ext cx="12120951" cy="1015663"/>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COMMON FRAMEWORK</a:t>
              </a:r>
            </a:p>
          </p:txBody>
        </p:sp>
      </p:grpSp>
      <p:graphicFrame>
        <p:nvGraphicFramePr>
          <p:cNvPr id="19" name="Diagramma 18">
            <a:extLst>
              <a:ext uri="{FF2B5EF4-FFF2-40B4-BE49-F238E27FC236}">
                <a16:creationId xmlns:a16="http://schemas.microsoft.com/office/drawing/2014/main" id="{550DB1D3-1C62-4648-AB38-C1A2B5535FE3}"/>
              </a:ext>
            </a:extLst>
          </p:cNvPr>
          <p:cNvGraphicFramePr/>
          <p:nvPr>
            <p:extLst>
              <p:ext uri="{D42A27DB-BD31-4B8C-83A1-F6EECF244321}">
                <p14:modId xmlns:p14="http://schemas.microsoft.com/office/powerpoint/2010/main" val="377911340"/>
              </p:ext>
            </p:extLst>
          </p:nvPr>
        </p:nvGraphicFramePr>
        <p:xfrm>
          <a:off x="5091068" y="2628667"/>
          <a:ext cx="18596835" cy="1093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o 8"/>
          <p:cNvGrpSpPr/>
          <p:nvPr/>
        </p:nvGrpSpPr>
        <p:grpSpPr>
          <a:xfrm>
            <a:off x="-150125" y="11142762"/>
            <a:ext cx="5687538" cy="2572906"/>
            <a:chOff x="-383059" y="10561537"/>
            <a:chExt cx="7454639" cy="3154131"/>
          </a:xfrm>
        </p:grpSpPr>
        <p:pic>
          <p:nvPicPr>
            <p:cNvPr id="10" name="Immagine 9" descr="logo e dicitura x word"/>
            <p:cNvPicPr>
              <a:picLocks noChangeAspect="1" noChangeArrowheads="1"/>
            </p:cNvPicPr>
            <p:nvPr/>
          </p:nvPicPr>
          <p:blipFill>
            <a:blip r:embed="rId8"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3833656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17EC89B4-0F6E-4A83-AA9B-FD9442A9B5AF}"/>
              </a:ext>
            </a:extLst>
          </p:cNvPr>
          <p:cNvGrpSpPr/>
          <p:nvPr/>
        </p:nvGrpSpPr>
        <p:grpSpPr>
          <a:xfrm>
            <a:off x="1" y="38105"/>
            <a:ext cx="24377649" cy="2707654"/>
            <a:chOff x="898" y="219"/>
            <a:chExt cx="24377649" cy="2707654"/>
          </a:xfrm>
        </p:grpSpPr>
        <p:sp>
          <p:nvSpPr>
            <p:cNvPr id="2" name="Rettangolo 1">
              <a:extLst>
                <a:ext uri="{FF2B5EF4-FFF2-40B4-BE49-F238E27FC236}">
                  <a16:creationId xmlns:a16="http://schemas.microsoft.com/office/drawing/2014/main" id="{AC38A8B3-206B-4AE5-9BF3-1696D86DCE4B}"/>
                </a:ext>
              </a:extLst>
            </p:cNvPr>
            <p:cNvSpPr/>
            <p:nvPr/>
          </p:nvSpPr>
          <p:spPr>
            <a:xfrm>
              <a:off x="898" y="219"/>
              <a:ext cx="24377649" cy="2623930"/>
            </a:xfrm>
            <a:prstGeom prst="rect">
              <a:avLst/>
            </a:prstGeom>
            <a:solidFill>
              <a:srgbClr val="EBC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41">
              <a:extLst>
                <a:ext uri="{FF2B5EF4-FFF2-40B4-BE49-F238E27FC236}">
                  <a16:creationId xmlns:a16="http://schemas.microsoft.com/office/drawing/2014/main" id="{B2E3A116-88CA-436F-91D1-291A3656B171}"/>
                </a:ext>
              </a:extLst>
            </p:cNvPr>
            <p:cNvSpPr txBox="1"/>
            <p:nvPr/>
          </p:nvSpPr>
          <p:spPr>
            <a:xfrm>
              <a:off x="1356509" y="768881"/>
              <a:ext cx="16932388" cy="1938992"/>
            </a:xfrm>
            <a:prstGeom prst="rect">
              <a:avLst/>
            </a:prstGeom>
            <a:noFill/>
          </p:spPr>
          <p:txBody>
            <a:bodyPr wrap="square" rtlCol="0">
              <a:spAutoFit/>
            </a:bodyPr>
            <a:lstStyle/>
            <a:p>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COMMON </a:t>
              </a:r>
              <a:r>
                <a:rPr lang="en-US" sz="6000" b="1" dirty="0" smtClean="0">
                  <a:solidFill>
                    <a:schemeClr val="bg1"/>
                  </a:solidFill>
                  <a:latin typeface="Lato Black" panose="020F0502020204030203" pitchFamily="34" charset="0"/>
                  <a:ea typeface="Lato Black" panose="020F0502020204030203" pitchFamily="34" charset="0"/>
                  <a:cs typeface="Lato Black" panose="020F0502020204030203" pitchFamily="34" charset="0"/>
                </a:rPr>
                <a:t>FRAMEWORK – Self-evaluation report (RAV)</a:t>
              </a:r>
              <a:endPar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 name="Gruppo 8"/>
          <p:cNvGrpSpPr/>
          <p:nvPr/>
        </p:nvGrpSpPr>
        <p:grpSpPr>
          <a:xfrm>
            <a:off x="3385751" y="2249746"/>
            <a:ext cx="22724075" cy="11070838"/>
            <a:chOff x="-180528" y="1916113"/>
            <a:chExt cx="9145141" cy="4617693"/>
          </a:xfrm>
        </p:grpSpPr>
        <p:sp>
          <p:nvSpPr>
            <p:cNvPr id="10" name="Text Box 9"/>
            <p:cNvSpPr txBox="1">
              <a:spLocks noChangeArrowheads="1"/>
            </p:cNvSpPr>
            <p:nvPr/>
          </p:nvSpPr>
          <p:spPr bwMode="auto">
            <a:xfrm>
              <a:off x="677863" y="1916113"/>
              <a:ext cx="8286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it-IT" altLang="it-IT" b="1">
                <a:solidFill>
                  <a:srgbClr val="006699"/>
                </a:solidFill>
                <a:latin typeface="Book Antiqua" panose="02040602050305030304" pitchFamily="18" charset="0"/>
              </a:endParaRPr>
            </a:p>
            <a:p>
              <a:pPr algn="ctr" eaLnBrk="1" hangingPunct="1">
                <a:spcBef>
                  <a:spcPct val="0"/>
                </a:spcBef>
                <a:buFontTx/>
                <a:buNone/>
              </a:pPr>
              <a:endParaRPr lang="it-IT" altLang="it-IT" b="1">
                <a:solidFill>
                  <a:srgbClr val="006699"/>
                </a:solidFill>
                <a:latin typeface="Book Antiqua" panose="02040602050305030304" pitchFamily="18" charset="0"/>
              </a:endParaRPr>
            </a:p>
          </p:txBody>
        </p:sp>
        <p:graphicFrame>
          <p:nvGraphicFramePr>
            <p:cNvPr id="11" name="Diagramma 10">
              <a:extLst>
                <a:ext uri="{FF2B5EF4-FFF2-40B4-BE49-F238E27FC236}">
                  <a16:creationId xmlns:a16="http://schemas.microsoft.com/office/drawing/2014/main" id="{BD4B07DA-1451-46E5-8314-08BF3235C8FC}"/>
                </a:ext>
              </a:extLst>
            </p:cNvPr>
            <p:cNvGraphicFramePr/>
            <p:nvPr>
              <p:extLst>
                <p:ext uri="{D42A27DB-BD31-4B8C-83A1-F6EECF244321}">
                  <p14:modId xmlns:p14="http://schemas.microsoft.com/office/powerpoint/2010/main" val="4145564907"/>
                </p:ext>
              </p:extLst>
            </p:nvPr>
          </p:nvGraphicFramePr>
          <p:xfrm>
            <a:off x="-180528" y="24698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tangolo 11">
              <a:extLst>
                <a:ext uri="{FF2B5EF4-FFF2-40B4-BE49-F238E27FC236}">
                  <a16:creationId xmlns:a16="http://schemas.microsoft.com/office/drawing/2014/main" id="{132E569E-0465-4D07-BF08-6BB926112CEB}"/>
                </a:ext>
              </a:extLst>
            </p:cNvPr>
            <p:cNvSpPr/>
            <p:nvPr/>
          </p:nvSpPr>
          <p:spPr>
            <a:xfrm>
              <a:off x="5508625" y="2578100"/>
              <a:ext cx="2670175" cy="8087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GB" sz="4000" b="1" dirty="0">
                  <a:latin typeface="+mj-lt"/>
                  <a:ea typeface="Calibri" panose="020F0502020204030204" pitchFamily="34" charset="0"/>
                  <a:cs typeface="Times New Roman" panose="02020603050405020304" pitchFamily="18" charset="0"/>
                </a:rPr>
                <a:t>Analysis on the results achieved by the school in each specific sector</a:t>
              </a:r>
              <a:endParaRPr lang="en-GB" sz="4000" b="1" dirty="0">
                <a:latin typeface="+mj-lt"/>
              </a:endParaRPr>
            </a:p>
          </p:txBody>
        </p:sp>
        <p:sp>
          <p:nvSpPr>
            <p:cNvPr id="13" name="Rettangolo 12">
              <a:extLst>
                <a:ext uri="{FF2B5EF4-FFF2-40B4-BE49-F238E27FC236}">
                  <a16:creationId xmlns:a16="http://schemas.microsoft.com/office/drawing/2014/main" id="{FFA5E205-32FD-4BEA-9656-569687D68126}"/>
                </a:ext>
              </a:extLst>
            </p:cNvPr>
            <p:cNvSpPr/>
            <p:nvPr/>
          </p:nvSpPr>
          <p:spPr>
            <a:xfrm>
              <a:off x="5500688" y="4005263"/>
              <a:ext cx="2678112" cy="52633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GB" sz="4000" b="1" dirty="0">
                  <a:latin typeface="+mj-lt"/>
                  <a:ea typeface="Calibri" panose="020F0502020204030204" pitchFamily="34" charset="0"/>
                  <a:cs typeface="Times New Roman" panose="02020603050405020304" pitchFamily="18" charset="0"/>
                </a:rPr>
                <a:t>Scores</a:t>
              </a:r>
              <a:r>
                <a:rPr lang="en-GB" b="1" dirty="0">
                  <a:latin typeface="+mj-lt"/>
                  <a:ea typeface="Calibri" panose="020F0502020204030204" pitchFamily="34" charset="0"/>
                  <a:cs typeface="Times New Roman" panose="02020603050405020304" pitchFamily="18" charset="0"/>
                </a:rPr>
                <a:t> range </a:t>
              </a:r>
              <a:r>
                <a:rPr lang="en-GB" sz="4000" b="1" dirty="0">
                  <a:latin typeface="+mj-lt"/>
                  <a:ea typeface="Calibri" panose="020F0502020204030204" pitchFamily="34" charset="0"/>
                  <a:cs typeface="Times New Roman" panose="02020603050405020304" pitchFamily="18" charset="0"/>
                </a:rPr>
                <a:t>from</a:t>
              </a:r>
              <a:r>
                <a:rPr lang="en-GB" b="1" dirty="0">
                  <a:latin typeface="+mj-lt"/>
                  <a:ea typeface="Calibri" panose="020F0502020204030204" pitchFamily="34" charset="0"/>
                  <a:cs typeface="Times New Roman" panose="02020603050405020304" pitchFamily="18" charset="0"/>
                </a:rPr>
                <a:t> “</a:t>
              </a:r>
              <a:r>
                <a:rPr lang="en-GB" sz="4000" b="1" dirty="0">
                  <a:latin typeface="+mj-lt"/>
                  <a:ea typeface="Calibri" panose="020F0502020204030204" pitchFamily="34" charset="0"/>
                  <a:cs typeface="Times New Roman" panose="02020603050405020304" pitchFamily="18" charset="0"/>
                </a:rPr>
                <a:t>Very</a:t>
              </a:r>
              <a:r>
                <a:rPr lang="en-GB" b="1" dirty="0">
                  <a:latin typeface="+mj-lt"/>
                  <a:ea typeface="Calibri" panose="020F0502020204030204" pitchFamily="34" charset="0"/>
                  <a:cs typeface="Times New Roman" panose="02020603050405020304" pitchFamily="18" charset="0"/>
                </a:rPr>
                <a:t> Critical” (1) to “Excellent” (7)</a:t>
              </a:r>
              <a:endParaRPr lang="en-GB" b="1" dirty="0">
                <a:latin typeface="+mj-lt"/>
              </a:endParaRPr>
            </a:p>
          </p:txBody>
        </p:sp>
        <p:sp>
          <p:nvSpPr>
            <p:cNvPr id="14" name="Rettangolo 13">
              <a:extLst>
                <a:ext uri="{FF2B5EF4-FFF2-40B4-BE49-F238E27FC236}">
                  <a16:creationId xmlns:a16="http://schemas.microsoft.com/office/drawing/2014/main" id="{C2F1CA50-43D7-4274-A4EF-3441C2864A57}"/>
                </a:ext>
              </a:extLst>
            </p:cNvPr>
            <p:cNvSpPr/>
            <p:nvPr/>
          </p:nvSpPr>
          <p:spPr>
            <a:xfrm>
              <a:off x="5500688" y="5300663"/>
              <a:ext cx="2671762" cy="8087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GB" sz="4000" b="1" dirty="0">
                  <a:latin typeface="+mj-lt"/>
                </a:rPr>
                <a:t>General </a:t>
              </a:r>
              <a:r>
                <a:rPr lang="en-GB" sz="4000" b="1" dirty="0">
                  <a:latin typeface="+mj-lt"/>
                  <a:ea typeface="Calibri" panose="020F0502020204030204" pitchFamily="34" charset="0"/>
                  <a:cs typeface="Times New Roman" panose="02020603050405020304" pitchFamily="18" charset="0"/>
                </a:rPr>
                <a:t>objectives</a:t>
              </a:r>
              <a:r>
                <a:rPr lang="en-GB" sz="4000" b="1" dirty="0">
                  <a:latin typeface="+mj-lt"/>
                </a:rPr>
                <a:t> that the school intends to achieve in the middle term </a:t>
              </a:r>
            </a:p>
          </p:txBody>
        </p:sp>
      </p:grpSp>
      <p:grpSp>
        <p:nvGrpSpPr>
          <p:cNvPr id="18" name="Gruppo 17"/>
          <p:cNvGrpSpPr/>
          <p:nvPr/>
        </p:nvGrpSpPr>
        <p:grpSpPr>
          <a:xfrm>
            <a:off x="-150125" y="11142762"/>
            <a:ext cx="5687538" cy="2572906"/>
            <a:chOff x="-383059" y="10561537"/>
            <a:chExt cx="7454639" cy="3154131"/>
          </a:xfrm>
        </p:grpSpPr>
        <p:pic>
          <p:nvPicPr>
            <p:cNvPr id="19" name="Immagine 18" descr="logo e dicitura x word"/>
            <p:cNvPicPr>
              <a:picLocks noChangeAspect="1" noChangeArrowheads="1"/>
            </p:cNvPicPr>
            <p:nvPr/>
          </p:nvPicPr>
          <p:blipFill>
            <a:blip r:embed="rId8" cstate="email">
              <a:extLst>
                <a:ext uri="{28A0092B-C50C-407E-A947-70E740481C1C}">
                  <a14:useLocalDpi xmlns:a14="http://schemas.microsoft.com/office/drawing/2010/main" val="0"/>
                </a:ext>
              </a:extLst>
            </a:blip>
            <a:srcRect l="-1308" t="3391" r="85783" b="7626"/>
            <a:stretch>
              <a:fillRect/>
            </a:stretch>
          </p:blipFill>
          <p:spPr bwMode="auto">
            <a:xfrm>
              <a:off x="-383059" y="10561537"/>
              <a:ext cx="3740752" cy="31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3527257" y="10853678"/>
              <a:ext cx="3544323" cy="1631216"/>
            </a:xfrm>
            <a:prstGeom prst="rect">
              <a:avLst/>
            </a:prstGeom>
            <a:noFill/>
          </p:spPr>
          <p:txBody>
            <a:bodyPr wrap="square" rtlCol="0">
              <a:spAutoFit/>
            </a:bodyPr>
            <a:lstStyle/>
            <a:p>
              <a:r>
                <a:rPr lang="en-US" sz="2000" b="1" i="1" dirty="0" smtClean="0"/>
                <a:t>INVALSI</a:t>
              </a:r>
            </a:p>
            <a:p>
              <a:r>
                <a:rPr lang="en-US" sz="2000" i="1" dirty="0" smtClean="0"/>
                <a:t>National </a:t>
              </a:r>
              <a:r>
                <a:rPr lang="en-US" sz="2000" i="1" dirty="0"/>
                <a:t>Institute for the Evaluation of Educational Instruction and </a:t>
              </a:r>
              <a:r>
                <a:rPr lang="en-US" sz="2000" i="1" dirty="0" smtClean="0"/>
                <a:t>Training</a:t>
              </a:r>
            </a:p>
            <a:p>
              <a:r>
                <a:rPr lang="en-US" sz="2000" b="1" dirty="0" smtClean="0"/>
                <a:t>Italy</a:t>
              </a:r>
              <a:endParaRPr lang="it-IT" sz="2000" b="1" dirty="0"/>
            </a:p>
          </p:txBody>
        </p:sp>
      </p:grpSp>
    </p:spTree>
    <p:extLst>
      <p:ext uri="{BB962C8B-B14F-4D97-AF65-F5344CB8AC3E}">
        <p14:creationId xmlns:p14="http://schemas.microsoft.com/office/powerpoint/2010/main" val="1058421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8">
      <a:dk1>
        <a:srgbClr val="7F7F7F"/>
      </a:dk1>
      <a:lt1>
        <a:srgbClr val="FFFFFF"/>
      </a:lt1>
      <a:dk2>
        <a:srgbClr val="000000"/>
      </a:dk2>
      <a:lt2>
        <a:srgbClr val="FFFFFF"/>
      </a:lt2>
      <a:accent1>
        <a:srgbClr val="D9E9D2"/>
      </a:accent1>
      <a:accent2>
        <a:srgbClr val="F5F1BC"/>
      </a:accent2>
      <a:accent3>
        <a:srgbClr val="EAD1E2"/>
      </a:accent3>
      <a:accent4>
        <a:srgbClr val="78C8E9"/>
      </a:accent4>
      <a:accent5>
        <a:srgbClr val="DBD6D2"/>
      </a:accent5>
      <a:accent6>
        <a:srgbClr val="A69388"/>
      </a:accent6>
      <a:hlink>
        <a:srgbClr val="4B5050"/>
      </a:hlink>
      <a:folHlink>
        <a:srgbClr val="19BB9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43034</TotalTime>
  <Words>2159</Words>
  <Application>Microsoft Office PowerPoint</Application>
  <PresentationFormat>Personalizzato</PresentationFormat>
  <Paragraphs>238</Paragraphs>
  <Slides>23</Slides>
  <Notes>19</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23</vt:i4>
      </vt:variant>
    </vt:vector>
  </HeadingPairs>
  <TitlesOfParts>
    <vt:vector size="37" baseType="lpstr">
      <vt:lpstr>ＭＳ Ｐゴシック</vt:lpstr>
      <vt:lpstr>ＭＳ Ｐゴシック</vt:lpstr>
      <vt:lpstr>Arial</vt:lpstr>
      <vt:lpstr>Book Antiqua</vt:lpstr>
      <vt:lpstr>Calibri</vt:lpstr>
      <vt:lpstr>Calibri Light</vt:lpstr>
      <vt:lpstr>Courier New</vt:lpstr>
      <vt:lpstr>Lato</vt:lpstr>
      <vt:lpstr>Lato Black</vt:lpstr>
      <vt:lpstr>Lato Regular</vt:lpstr>
      <vt:lpstr>Times New Roman</vt:lpstr>
      <vt:lpstr>Wingdings</vt:lpstr>
      <vt:lpstr>Wingdings 2</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Presentations</dc:title>
  <dc:subject/>
  <dc:creator>RC</dc:creator>
  <cp:keywords/>
  <dc:description/>
  <cp:lastModifiedBy>revisore</cp:lastModifiedBy>
  <cp:revision>10035</cp:revision>
  <dcterms:created xsi:type="dcterms:W3CDTF">2014-11-12T21:47:38Z</dcterms:created>
  <dcterms:modified xsi:type="dcterms:W3CDTF">2019-05-30T13:06:28Z</dcterms:modified>
  <cp:category/>
</cp:coreProperties>
</file>