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4"/>
    <p:sldMasterId id="2147483661" r:id="rId5"/>
    <p:sldMasterId id="2147483663" r:id="rId6"/>
    <p:sldMasterId id="2147483682" r:id="rId7"/>
    <p:sldMasterId id="2147483694" r:id="rId8"/>
  </p:sldMasterIdLst>
  <p:notesMasterIdLst>
    <p:notesMasterId r:id="rId17"/>
  </p:notesMasterIdLst>
  <p:handoutMasterIdLst>
    <p:handoutMasterId r:id="rId18"/>
  </p:handoutMasterIdLst>
  <p:sldIdLst>
    <p:sldId id="271" r:id="rId9"/>
    <p:sldId id="287" r:id="rId10"/>
    <p:sldId id="289" r:id="rId11"/>
    <p:sldId id="290" r:id="rId12"/>
    <p:sldId id="288" r:id="rId13"/>
    <p:sldId id="286" r:id="rId14"/>
    <p:sldId id="292" r:id="rId15"/>
    <p:sldId id="278" r:id="rId1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A86D0"/>
    <a:srgbClr val="1FA1E5"/>
    <a:srgbClr val="9B008A"/>
    <a:srgbClr val="7800FF"/>
    <a:srgbClr val="8800D1"/>
    <a:srgbClr val="7B00AC"/>
    <a:srgbClr val="6E008E"/>
    <a:srgbClr val="821164"/>
    <a:srgbClr val="070A0F"/>
    <a:srgbClr val="668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82" autoAdjust="0"/>
    <p:restoredTop sz="94660"/>
  </p:normalViewPr>
  <p:slideViewPr>
    <p:cSldViewPr snapToGrid="0" snapToObjects="1">
      <p:cViewPr>
        <p:scale>
          <a:sx n="60" d="100"/>
          <a:sy n="60" d="100"/>
        </p:scale>
        <p:origin x="-2064" y="-8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5" d="100"/>
          <a:sy n="65" d="100"/>
        </p:scale>
        <p:origin x="-3130" y="-9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1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9186E-EAA7-3A42-AFD2-CC349621202A}" type="datetimeFigureOut">
              <a:rPr lang="fr-FR" smtClean="0"/>
              <a:t>10/11/17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15B8-4CE2-F247-96EE-D0C173663BE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EF2D4-44B9-F34D-AC77-36ED78FDDA30}" type="datetimeFigureOut">
              <a:rPr lang="fr-FR" smtClean="0"/>
              <a:t>10/11/17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BDEA-8EA0-FE4F-8E67-406CE035A2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09" y="976320"/>
            <a:ext cx="7894637" cy="243389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472208"/>
            <a:ext cx="759619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1A86D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674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0835-41DF-46B3-9137-4D98A5ADAE2E}" type="datetimeFigureOut">
              <a:rPr lang="fr-FR" smtClean="0"/>
              <a:t>10/11/17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6CC3-816F-42A1-BA46-A4B67EBB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516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0835-41DF-46B3-9137-4D98A5ADAE2E}" type="datetimeFigureOut">
              <a:rPr lang="fr-FR" smtClean="0"/>
              <a:t>10/11/17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6CC3-816F-42A1-BA46-A4B67EBB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596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0835-41DF-46B3-9137-4D98A5ADAE2E}" type="datetimeFigureOut">
              <a:rPr lang="fr-FR" smtClean="0"/>
              <a:t>10/11/17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6CC3-816F-42A1-BA46-A4B67EBB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721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0835-41DF-46B3-9137-4D98A5ADAE2E}" type="datetimeFigureOut">
              <a:rPr lang="fr-FR" smtClean="0"/>
              <a:t>10/11/17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6CC3-816F-42A1-BA46-A4B67EBB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461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0835-41DF-46B3-9137-4D98A5ADAE2E}" type="datetimeFigureOut">
              <a:rPr lang="fr-FR" smtClean="0"/>
              <a:t>10/11/17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6CC3-816F-42A1-BA46-A4B67EBB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1935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0835-41DF-46B3-9137-4D98A5ADAE2E}" type="datetimeFigureOut">
              <a:rPr lang="fr-FR" smtClean="0"/>
              <a:t>10/11/17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6CC3-816F-42A1-BA46-A4B67EBB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816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0835-41DF-46B3-9137-4D98A5ADAE2E}" type="datetimeFigureOut">
              <a:rPr lang="fr-FR" smtClean="0"/>
              <a:t>10/11/17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6CC3-816F-42A1-BA46-A4B67EBB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046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0835-41DF-46B3-9137-4D98A5ADAE2E}" type="datetimeFigureOut">
              <a:rPr lang="fr-FR" smtClean="0"/>
              <a:t>10/11/17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6CC3-816F-42A1-BA46-A4B67EBB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7194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0835-41DF-46B3-9137-4D98A5ADAE2E}" type="datetimeFigureOut">
              <a:rPr lang="fr-FR" smtClean="0"/>
              <a:t>10/11/17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6CC3-816F-42A1-BA46-A4B67EBB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273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0835-41DF-46B3-9137-4D98A5ADAE2E}" type="datetimeFigureOut">
              <a:rPr lang="fr-FR" smtClean="0"/>
              <a:t>10/11/17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6CC3-816F-42A1-BA46-A4B67EBB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96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3283200"/>
            <a:ext cx="5897726" cy="2108160"/>
          </a:xfr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 smtClean="0"/>
              <a:t>Contacts :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0721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1A86D0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A86D0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A86D0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853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1A86D0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A86D0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A86D0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894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69378"/>
            <a:ext cx="7881937" cy="4397375"/>
          </a:xfrm>
        </p:spPr>
        <p:txBody>
          <a:bodyPr/>
          <a:lstStyle>
            <a:lvl1pPr>
              <a:buClr>
                <a:srgbClr val="1A86D0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 smtClean="0"/>
              <a:t> 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14314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7923066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79230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4533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1030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1" y="6390910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4121150"/>
            <a:ext cx="7505700" cy="1814513"/>
          </a:xfr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095375" y="2705101"/>
            <a:ext cx="7505700" cy="1156980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4325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1A86D0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A86D0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A86D0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9791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1A86D0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A86D0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A86D0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539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69378"/>
            <a:ext cx="7881937" cy="4397375"/>
          </a:xfrm>
        </p:spPr>
        <p:txBody>
          <a:bodyPr/>
          <a:lstStyle>
            <a:lvl1pPr>
              <a:buClr>
                <a:srgbClr val="1A86D0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 smtClean="0"/>
              <a:t> 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717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7923066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79230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925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8902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0835-41DF-46B3-9137-4D98A5ADAE2E}" type="datetimeFigureOut">
              <a:rPr lang="fr-FR" smtClean="0"/>
              <a:t>10/11/17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16CC3-816F-42A1-BA46-A4B67EBB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031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5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2.xml"/><Relationship Id="rId3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theme" Target="../theme/theme3.xml"/><Relationship Id="rId7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9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4.xml"/><Relationship Id="rId6" Type="http://schemas.openxmlformats.org/officeDocument/2006/relationships/theme" Target="../theme/theme5.xml"/><Relationship Id="rId7" Type="http://schemas.openxmlformats.org/officeDocument/2006/relationships/image" Target="../media/image2.jpg"/><Relationship Id="rId1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485" y="915840"/>
            <a:ext cx="7982797" cy="2548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ET MODIFIEZ </a:t>
            </a:r>
            <a:br>
              <a:rPr lang="fr-FR" dirty="0" smtClean="0"/>
            </a:br>
            <a:r>
              <a:rPr lang="fr-FR" dirty="0" smtClean="0"/>
              <a:t>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486" y="3464803"/>
            <a:ext cx="7589313" cy="12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97502" y="6390910"/>
            <a:ext cx="403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1FC8907D-B208-DC44-82F5-2940ECA1C9FA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698885" y="5516417"/>
            <a:ext cx="6290733" cy="0"/>
          </a:xfrm>
          <a:prstGeom prst="line">
            <a:avLst/>
          </a:prstGeom>
          <a:ln w="57150" cap="rnd" cmpd="sng">
            <a:solidFill>
              <a:srgbClr val="1A86D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6995213" y="4489080"/>
            <a:ext cx="1519767" cy="1024465"/>
          </a:xfrm>
          <a:prstGeom prst="line">
            <a:avLst/>
          </a:prstGeom>
          <a:ln w="57150" cap="rnd" cmpd="sng">
            <a:solidFill>
              <a:srgbClr val="1A86D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 flipH="1" flipV="1">
            <a:off x="698885" y="0"/>
            <a:ext cx="295" cy="5507953"/>
          </a:xfrm>
          <a:prstGeom prst="line">
            <a:avLst/>
          </a:prstGeom>
          <a:ln w="57150" cap="rnd" cmpd="sng">
            <a:solidFill>
              <a:srgbClr val="1A86D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pied de page 4"/>
          <p:cNvSpPr txBox="1">
            <a:spLocks/>
          </p:cNvSpPr>
          <p:nvPr userDrawn="1"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2017-11</a:t>
            </a:r>
          </a:p>
          <a:p>
            <a:endParaRPr lang="fr-FR" dirty="0"/>
          </a:p>
        </p:txBody>
      </p:sp>
      <p:pic>
        <p:nvPicPr>
          <p:cNvPr id="5" name="Image 4" descr="image__IGAENR copi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858" y="6016850"/>
            <a:ext cx="1129030" cy="771703"/>
          </a:xfrm>
          <a:prstGeom prst="rect">
            <a:avLst/>
          </a:prstGeom>
        </p:spPr>
      </p:pic>
      <p:pic>
        <p:nvPicPr>
          <p:cNvPr id="13" name="Image 12" descr="2017_MEN_SUP_doublelogo_horiz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40" y="6211923"/>
            <a:ext cx="2326114" cy="41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6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5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1A86D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5183" y="697997"/>
            <a:ext cx="7781697" cy="2006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5182" y="2704320"/>
            <a:ext cx="7781697" cy="1180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</a:t>
            </a:r>
            <a:br>
              <a:rPr lang="fr-FR" dirty="0" smtClean="0"/>
            </a:br>
            <a:r>
              <a:rPr lang="fr-FR" dirty="0" smtClean="0"/>
              <a:t>les styles du texte du masque</a:t>
            </a:r>
          </a:p>
          <a:p>
            <a:pPr lvl="0"/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000000"/>
                </a:solidFill>
              </a:defRPr>
            </a:lvl1pPr>
          </a:lstStyle>
          <a:p>
            <a:fld id="{C6B7B3CB-E3BA-F74C-AB76-86EFC5843CD6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15" name="Connecteur droit 14"/>
          <p:cNvCxnSpPr/>
          <p:nvPr userDrawn="1"/>
        </p:nvCxnSpPr>
        <p:spPr>
          <a:xfrm>
            <a:off x="698885" y="3893512"/>
            <a:ext cx="6290733" cy="0"/>
          </a:xfrm>
          <a:prstGeom prst="line">
            <a:avLst/>
          </a:prstGeom>
          <a:ln w="57150" cap="rnd" cmpd="sng">
            <a:solidFill>
              <a:srgbClr val="1A86D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 userDrawn="1"/>
        </p:nvCxnSpPr>
        <p:spPr>
          <a:xfrm flipV="1">
            <a:off x="6995213" y="2866175"/>
            <a:ext cx="1519767" cy="1024465"/>
          </a:xfrm>
          <a:prstGeom prst="line">
            <a:avLst/>
          </a:prstGeom>
          <a:ln w="57150" cap="rnd" cmpd="sng">
            <a:solidFill>
              <a:srgbClr val="1A86D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H="1" flipV="1">
            <a:off x="699180" y="0"/>
            <a:ext cx="1" cy="3885049"/>
          </a:xfrm>
          <a:prstGeom prst="line">
            <a:avLst/>
          </a:prstGeom>
          <a:ln w="57150" cap="rnd" cmpd="sng">
            <a:solidFill>
              <a:srgbClr val="1A86D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pied de page 4"/>
          <p:cNvSpPr txBox="1">
            <a:spLocks/>
          </p:cNvSpPr>
          <p:nvPr userDrawn="1"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2017-11</a:t>
            </a:r>
          </a:p>
          <a:p>
            <a:endParaRPr lang="fr-FR" dirty="0"/>
          </a:p>
        </p:txBody>
      </p:sp>
      <p:sp>
        <p:nvSpPr>
          <p:cNvPr id="12" name="Espace réservé du pied de page 4"/>
          <p:cNvSpPr txBox="1">
            <a:spLocks/>
          </p:cNvSpPr>
          <p:nvPr userDrawn="1"/>
        </p:nvSpPr>
        <p:spPr>
          <a:xfrm>
            <a:off x="3022805" y="6146185"/>
            <a:ext cx="3120150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>
                <a:solidFill>
                  <a:srgbClr val="1A86D0"/>
                </a:solidFill>
              </a:rPr>
              <a:t>IGAENR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/>
              <a:t>SICI   13-14 novembre 2017</a:t>
            </a:r>
          </a:p>
          <a:p>
            <a:pPr>
              <a:lnSpc>
                <a:spcPts val="1320"/>
              </a:lnSpc>
            </a:pP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fr-FR" dirty="0"/>
          </a:p>
        </p:txBody>
      </p:sp>
      <p:pic>
        <p:nvPicPr>
          <p:cNvPr id="13" name="Image 12" descr="2017_MEN_SUP_doublelogo_horiz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40" y="6211923"/>
            <a:ext cx="2326114" cy="41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41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1A86D0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A786685B-2977-D546-9E3D-3CA676A47F0C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698885" y="1295400"/>
            <a:ext cx="7173849" cy="0"/>
          </a:xfrm>
          <a:prstGeom prst="line">
            <a:avLst/>
          </a:prstGeom>
          <a:ln w="57150" cap="rnd" cmpd="sng">
            <a:solidFill>
              <a:srgbClr val="1A86D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7872734" y="872640"/>
            <a:ext cx="642246" cy="419889"/>
          </a:xfrm>
          <a:prstGeom prst="line">
            <a:avLst/>
          </a:prstGeom>
          <a:ln w="57150" cap="rnd" cmpd="sng">
            <a:solidFill>
              <a:srgbClr val="1A86D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 flipH="1" flipV="1">
            <a:off x="699180" y="0"/>
            <a:ext cx="1" cy="1286937"/>
          </a:xfrm>
          <a:prstGeom prst="line">
            <a:avLst/>
          </a:prstGeom>
          <a:ln w="57150" cap="rnd" cmpd="sng">
            <a:solidFill>
              <a:srgbClr val="1A86D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pied de page 4"/>
          <p:cNvSpPr txBox="1">
            <a:spLocks/>
          </p:cNvSpPr>
          <p:nvPr userDrawn="1"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2017-11</a:t>
            </a:r>
          </a:p>
          <a:p>
            <a:endParaRPr lang="fr-FR" dirty="0"/>
          </a:p>
        </p:txBody>
      </p:sp>
      <p:sp>
        <p:nvSpPr>
          <p:cNvPr id="11" name="Espace réservé du pied de page 4"/>
          <p:cNvSpPr txBox="1">
            <a:spLocks/>
          </p:cNvSpPr>
          <p:nvPr userDrawn="1"/>
        </p:nvSpPr>
        <p:spPr>
          <a:xfrm>
            <a:off x="3022805" y="6146185"/>
            <a:ext cx="3120150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>
                <a:solidFill>
                  <a:srgbClr val="1A86D0"/>
                </a:solidFill>
              </a:rPr>
              <a:t>IGAENR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/>
              <a:t>SICI   13-14 novembre 2017</a:t>
            </a: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fr-FR" dirty="0"/>
          </a:p>
        </p:txBody>
      </p:sp>
      <p:pic>
        <p:nvPicPr>
          <p:cNvPr id="12" name="Image 11" descr="2017_MEN_SUP_doublelogo_horiz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40" y="6211923"/>
            <a:ext cx="2326114" cy="41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75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80" r:id="rId3"/>
    <p:sldLayoutId id="2147483672" r:id="rId4"/>
    <p:sldLayoutId id="2147483681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1A86D0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1A86D0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1A86D0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90835-41DF-46B3-9137-4D98A5ADAE2E}" type="datetimeFigureOut">
              <a:rPr lang="fr-FR" smtClean="0"/>
              <a:t>10/11/17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16CC3-816F-42A1-BA46-A4B67EBB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29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A786685B-2977-D546-9E3D-3CA676A47F0C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9" name="Espace réservé du pied de page 4"/>
          <p:cNvSpPr txBox="1">
            <a:spLocks/>
          </p:cNvSpPr>
          <p:nvPr userDrawn="1"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2017-11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Espace réservé du pied de page 4"/>
          <p:cNvSpPr txBox="1">
            <a:spLocks/>
          </p:cNvSpPr>
          <p:nvPr userDrawn="1"/>
        </p:nvSpPr>
        <p:spPr>
          <a:xfrm>
            <a:off x="3022805" y="6146185"/>
            <a:ext cx="3120150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endParaRPr lang="fr-FR" b="1" dirty="0" smtClean="0">
              <a:solidFill>
                <a:srgbClr val="1A86D0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>
                <a:solidFill>
                  <a:srgbClr val="1A86D0"/>
                </a:solidFill>
              </a:rPr>
              <a:t>IGAENR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/>
              <a:t>SICI   13-14 novembre 2017</a:t>
            </a: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fr-FR" dirty="0" smtClean="0"/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endParaRPr lang="fr-FR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Image 11" descr="2017_MEN_SUP_doublelogo_horiz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40" y="6211923"/>
            <a:ext cx="2326114" cy="41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73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1A86D0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1A86D0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1A86D0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SICI   13-14 novembre 2017</a:t>
            </a:r>
          </a:p>
        </p:txBody>
      </p:sp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L’IMPACT </a:t>
            </a:r>
            <a:r>
              <a:rPr lang="fr-FR" dirty="0"/>
              <a:t>DES RAPPORTS D’INSPECTION </a:t>
            </a:r>
            <a:r>
              <a:rPr lang="fr-FR" dirty="0" smtClean="0"/>
              <a:t>GENERALE</a:t>
            </a:r>
            <a:endParaRPr lang="fr-FR" dirty="0"/>
          </a:p>
        </p:txBody>
      </p:sp>
      <p:sp>
        <p:nvSpPr>
          <p:cNvPr id="8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1" y="6390910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529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44500" indent="-444500"/>
            <a:r>
              <a:rPr lang="fr-FR" b="1" dirty="0">
                <a:solidFill>
                  <a:srgbClr val="1A86D0"/>
                </a:solidFill>
              </a:rPr>
              <a:t>I.	Une préoccupation constante d’un </a:t>
            </a:r>
            <a:r>
              <a:rPr lang="fr-FR" b="1" dirty="0" smtClean="0">
                <a:solidFill>
                  <a:srgbClr val="1A86D0"/>
                </a:solidFill>
              </a:rPr>
              <a:t>   responsable </a:t>
            </a:r>
            <a:r>
              <a:rPr lang="fr-FR" b="1" dirty="0">
                <a:solidFill>
                  <a:srgbClr val="1A86D0"/>
                </a:solidFill>
              </a:rPr>
              <a:t>de service d’inspection générale et de contrôle 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804863" y="1606549"/>
            <a:ext cx="7881937" cy="459898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arenR"/>
            </a:pPr>
            <a:r>
              <a:rPr lang="fr-FR" sz="2100" b="1" dirty="0">
                <a:ea typeface="Calibri"/>
                <a:cs typeface="Times New Roman"/>
              </a:rPr>
              <a:t>Une question d’efficience du travail des inspections générales 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arenR"/>
            </a:pPr>
            <a:r>
              <a:rPr lang="fr-FR" sz="2100" b="1" dirty="0">
                <a:ea typeface="Calibri"/>
                <a:cs typeface="Times New Roman"/>
              </a:rPr>
              <a:t>Une question de motivation des inspecteurs généraux 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arenR"/>
            </a:pPr>
            <a:r>
              <a:rPr lang="fr-FR" sz="2100" b="1" dirty="0">
                <a:ea typeface="Calibri"/>
                <a:cs typeface="Times New Roman"/>
              </a:rPr>
              <a:t>Une conséquence sur les modalités de travail des inspecteurs généraux </a:t>
            </a:r>
            <a:endParaRPr lang="fr-FR" sz="2100" b="1" dirty="0" smtClean="0">
              <a:ea typeface="Calibri"/>
              <a:cs typeface="Times New Roman"/>
            </a:endParaRPr>
          </a:p>
          <a:p>
            <a:pPr marL="804863" lvl="1" indent="-355600">
              <a:lnSpc>
                <a:spcPct val="115000"/>
              </a:lnSpc>
            </a:pPr>
            <a:r>
              <a:rPr lang="fr-FR" sz="2100" dirty="0" smtClean="0">
                <a:ea typeface="Calibri"/>
                <a:cs typeface="Times New Roman"/>
              </a:rPr>
              <a:t>Préparer </a:t>
            </a:r>
            <a:r>
              <a:rPr lang="fr-FR" sz="2100" dirty="0">
                <a:ea typeface="Calibri"/>
                <a:cs typeface="Times New Roman"/>
              </a:rPr>
              <a:t>le programme de travail en tenant compte des souhaits des </a:t>
            </a:r>
            <a:r>
              <a:rPr lang="fr-FR" sz="2100" dirty="0" smtClean="0">
                <a:ea typeface="Calibri"/>
                <a:cs typeface="Times New Roman"/>
              </a:rPr>
              <a:t>décideurs</a:t>
            </a:r>
          </a:p>
          <a:p>
            <a:pPr marL="804863" lvl="1" indent="-355600">
              <a:lnSpc>
                <a:spcPct val="115000"/>
              </a:lnSpc>
            </a:pPr>
            <a:r>
              <a:rPr lang="fr-FR" sz="2100" dirty="0">
                <a:ea typeface="Calibri"/>
                <a:cs typeface="Times New Roman"/>
              </a:rPr>
              <a:t>Des rapports écrits pour être lus par des décideurs avec des propositions opérationnelles</a:t>
            </a:r>
          </a:p>
          <a:p>
            <a:pPr marL="804863" lvl="1" indent="-355600">
              <a:lnSpc>
                <a:spcPct val="115000"/>
              </a:lnSpc>
            </a:pPr>
            <a:r>
              <a:rPr lang="fr-FR" sz="2100" dirty="0" smtClean="0">
                <a:ea typeface="Calibri"/>
                <a:cs typeface="Times New Roman"/>
              </a:rPr>
              <a:t>Inciter </a:t>
            </a:r>
            <a:r>
              <a:rPr lang="fr-FR" sz="2100" dirty="0">
                <a:ea typeface="Calibri"/>
                <a:cs typeface="Times New Roman"/>
              </a:rPr>
              <a:t>les inspecteurs généraux à se préoccuper du « service après-vente » de leurs rapports </a:t>
            </a:r>
          </a:p>
        </p:txBody>
      </p:sp>
    </p:spTree>
    <p:extLst>
      <p:ext uri="{BB962C8B-B14F-4D97-AF65-F5344CB8AC3E}">
        <p14:creationId xmlns:p14="http://schemas.microsoft.com/office/powerpoint/2010/main" val="4229282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44500" indent="-444500"/>
            <a:r>
              <a:rPr lang="fr-FR" b="1" dirty="0" smtClean="0">
                <a:solidFill>
                  <a:srgbClr val="1A86D0"/>
                </a:solidFill>
              </a:rPr>
              <a:t>II</a:t>
            </a:r>
            <a:r>
              <a:rPr lang="fr-FR" b="1" dirty="0">
                <a:solidFill>
                  <a:srgbClr val="1A86D0"/>
                </a:solidFill>
              </a:rPr>
              <a:t>.	Une mesure délicate de l’impact </a:t>
            </a:r>
            <a:r>
              <a:rPr lang="fr-FR" b="1" dirty="0" smtClean="0">
                <a:solidFill>
                  <a:srgbClr val="1A86D0"/>
                </a:solidFill>
              </a:rPr>
              <a:t/>
            </a:r>
            <a:br>
              <a:rPr lang="fr-FR" b="1" dirty="0" smtClean="0">
                <a:solidFill>
                  <a:srgbClr val="1A86D0"/>
                </a:solidFill>
              </a:rPr>
            </a:br>
            <a:r>
              <a:rPr lang="fr-FR" b="1" dirty="0" smtClean="0">
                <a:solidFill>
                  <a:srgbClr val="1A86D0"/>
                </a:solidFill>
              </a:rPr>
              <a:t>des rapports</a:t>
            </a:r>
            <a:endParaRPr lang="fr-FR" b="1" dirty="0">
              <a:solidFill>
                <a:srgbClr val="1A86D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804863" y="1598083"/>
            <a:ext cx="7881937" cy="459898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arenR"/>
            </a:pPr>
            <a:r>
              <a:rPr lang="fr-FR" sz="2100" b="1" dirty="0" smtClean="0">
                <a:ea typeface="Calibri"/>
                <a:cs typeface="Times New Roman"/>
              </a:rPr>
              <a:t>Une </a:t>
            </a:r>
            <a:r>
              <a:rPr lang="fr-FR" sz="2100" b="1" dirty="0">
                <a:ea typeface="Calibri"/>
                <a:cs typeface="Times New Roman"/>
              </a:rPr>
              <a:t>question de légitimité de l’inspection générale à vérifier l’application de ses  recommandations </a:t>
            </a:r>
          </a:p>
          <a:p>
            <a:pPr marL="804863" lvl="1" indent="-355600">
              <a:lnSpc>
                <a:spcPct val="115000"/>
              </a:lnSpc>
            </a:pPr>
            <a:r>
              <a:rPr lang="fr-FR" sz="2100" dirty="0" smtClean="0">
                <a:solidFill>
                  <a:prstClr val="black"/>
                </a:solidFill>
                <a:ea typeface="Calibri"/>
                <a:cs typeface="Times New Roman"/>
              </a:rPr>
              <a:t>Suppose </a:t>
            </a:r>
            <a:r>
              <a:rPr lang="fr-FR" sz="2100" dirty="0">
                <a:solidFill>
                  <a:prstClr val="black"/>
                </a:solidFill>
                <a:ea typeface="Calibri"/>
                <a:cs typeface="Times New Roman"/>
              </a:rPr>
              <a:t>une validation des recommandations par le politique </a:t>
            </a:r>
          </a:p>
          <a:p>
            <a:pPr marL="804863" lvl="1" indent="-355600">
              <a:lnSpc>
                <a:spcPct val="115000"/>
              </a:lnSpc>
            </a:pPr>
            <a:r>
              <a:rPr lang="fr-FR" sz="2100" dirty="0" smtClean="0">
                <a:solidFill>
                  <a:schemeClr val="tx1"/>
                </a:solidFill>
                <a:ea typeface="Calibri"/>
                <a:cs typeface="Times New Roman"/>
              </a:rPr>
              <a:t>L’exemple </a:t>
            </a:r>
            <a:r>
              <a:rPr lang="fr-FR" sz="2100" dirty="0">
                <a:solidFill>
                  <a:schemeClr val="tx1"/>
                </a:solidFill>
                <a:ea typeface="Calibri"/>
                <a:cs typeface="Times New Roman"/>
              </a:rPr>
              <a:t>de l’audit interne  </a:t>
            </a:r>
          </a:p>
          <a:p>
            <a:pPr marL="588645">
              <a:lnSpc>
                <a:spcPct val="115000"/>
              </a:lnSpc>
            </a:pPr>
            <a:endParaRPr lang="fr-FR" sz="2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457200" lvl="0" indent="-457200">
              <a:lnSpc>
                <a:spcPct val="115000"/>
              </a:lnSpc>
              <a:buAutoNum type="arabicParenR" startAt="2"/>
            </a:pPr>
            <a:r>
              <a:rPr lang="fr-FR" sz="2100" b="1" dirty="0" smtClean="0">
                <a:ea typeface="Calibri"/>
                <a:cs typeface="Times New Roman"/>
              </a:rPr>
              <a:t>Une </a:t>
            </a:r>
            <a:r>
              <a:rPr lang="fr-FR" sz="2100" b="1" dirty="0">
                <a:ea typeface="Calibri"/>
                <a:cs typeface="Times New Roman"/>
              </a:rPr>
              <a:t>question de </a:t>
            </a:r>
            <a:r>
              <a:rPr lang="fr-FR" sz="2100" b="1" dirty="0" smtClean="0">
                <a:ea typeface="Calibri"/>
                <a:cs typeface="Times New Roman"/>
              </a:rPr>
              <a:t>méthodologie</a:t>
            </a:r>
          </a:p>
          <a:p>
            <a:pPr marL="804863" lvl="1" indent="-355600">
              <a:lnSpc>
                <a:spcPct val="115000"/>
              </a:lnSpc>
            </a:pPr>
            <a:r>
              <a:rPr lang="fr-FR" sz="2100" dirty="0">
                <a:ea typeface="Calibri"/>
                <a:cs typeface="Times New Roman"/>
              </a:rPr>
              <a:t>Il est facile de vérifier si les recommandations ont été mises en œuvre </a:t>
            </a:r>
          </a:p>
          <a:p>
            <a:pPr marL="804863" lvl="1" indent="-355600">
              <a:lnSpc>
                <a:spcPct val="115000"/>
              </a:lnSpc>
            </a:pPr>
            <a:r>
              <a:rPr lang="fr-FR" sz="2100" dirty="0" smtClean="0">
                <a:ea typeface="Calibri"/>
                <a:cs typeface="Times New Roman"/>
              </a:rPr>
              <a:t>Il </a:t>
            </a:r>
            <a:r>
              <a:rPr lang="fr-FR" sz="2100" dirty="0">
                <a:ea typeface="Calibri"/>
                <a:cs typeface="Times New Roman"/>
              </a:rPr>
              <a:t>est plus difficile d’en mesurer l’impact en termes de résultats du système éducatif  </a:t>
            </a:r>
            <a:endParaRPr lang="fr-FR" sz="2100" dirty="0"/>
          </a:p>
        </p:txBody>
      </p:sp>
    </p:spTree>
    <p:extLst>
      <p:ext uri="{BB962C8B-B14F-4D97-AF65-F5344CB8AC3E}">
        <p14:creationId xmlns:p14="http://schemas.microsoft.com/office/powerpoint/2010/main" val="2737617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44500" indent="-444500"/>
            <a:r>
              <a:rPr lang="fr-FR" b="1" dirty="0" smtClean="0">
                <a:solidFill>
                  <a:srgbClr val="1A86D0"/>
                </a:solidFill>
              </a:rPr>
              <a:t>III</a:t>
            </a:r>
            <a:r>
              <a:rPr lang="fr-FR" b="1" dirty="0">
                <a:solidFill>
                  <a:srgbClr val="1A86D0"/>
                </a:solidFill>
              </a:rPr>
              <a:t>.	</a:t>
            </a:r>
            <a:r>
              <a:rPr lang="fr-FR" b="1" dirty="0" smtClean="0">
                <a:solidFill>
                  <a:srgbClr val="1A86D0"/>
                </a:solidFill>
              </a:rPr>
              <a:t> Un </a:t>
            </a:r>
            <a:r>
              <a:rPr lang="fr-FR" b="1" dirty="0">
                <a:solidFill>
                  <a:srgbClr val="1A86D0"/>
                </a:solidFill>
              </a:rPr>
              <a:t>impact qui varie en fonction </a:t>
            </a:r>
            <a:r>
              <a:rPr lang="fr-FR" b="1" dirty="0" smtClean="0">
                <a:solidFill>
                  <a:srgbClr val="1A86D0"/>
                </a:solidFill>
              </a:rPr>
              <a:t/>
            </a:r>
            <a:br>
              <a:rPr lang="fr-FR" b="1" dirty="0" smtClean="0">
                <a:solidFill>
                  <a:srgbClr val="1A86D0"/>
                </a:solidFill>
              </a:rPr>
            </a:br>
            <a:r>
              <a:rPr lang="fr-FR" b="1" dirty="0" smtClean="0">
                <a:solidFill>
                  <a:srgbClr val="1A86D0"/>
                </a:solidFill>
              </a:rPr>
              <a:t> du </a:t>
            </a:r>
            <a:r>
              <a:rPr lang="fr-FR" b="1" dirty="0">
                <a:solidFill>
                  <a:srgbClr val="1A86D0"/>
                </a:solidFill>
              </a:rPr>
              <a:t>type de mission 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804863" y="1623483"/>
            <a:ext cx="7881937" cy="4328584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buFont typeface="+mj-lt"/>
              <a:buAutoNum type="arabicParenR"/>
            </a:pPr>
            <a:r>
              <a:rPr lang="fr-FR" sz="2100" b="1" dirty="0">
                <a:ea typeface="Calibri"/>
                <a:cs typeface="Times New Roman"/>
              </a:rPr>
              <a:t>En fonction de l’urgence de la mission : mission proposée par l’IGAENR  ou mission faisant l’état d’une demande forte du ministre. L’impact risque d’être plus fort dans le second </a:t>
            </a:r>
            <a:r>
              <a:rPr lang="fr-FR" sz="2100" b="1" dirty="0" smtClean="0">
                <a:ea typeface="Calibri"/>
                <a:cs typeface="Times New Roman"/>
              </a:rPr>
              <a:t>cas</a:t>
            </a:r>
            <a:br>
              <a:rPr lang="fr-FR" sz="2100" b="1" dirty="0" smtClean="0">
                <a:ea typeface="Calibri"/>
                <a:cs typeface="Times New Roman"/>
              </a:rPr>
            </a:br>
            <a:endParaRPr lang="fr-FR" sz="2100" b="1" dirty="0" smtClean="0"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rabicParenR"/>
            </a:pPr>
            <a:r>
              <a:rPr lang="fr-FR" sz="2100" b="1" dirty="0">
                <a:ea typeface="Calibri"/>
                <a:cs typeface="Times New Roman"/>
              </a:rPr>
              <a:t>En fonction du commanditaire réel : ministre, recteur d’académie, président d’université. Plus la demande est proche du terrain, plus le rapport risque d’avoir d’impact </a:t>
            </a:r>
            <a:r>
              <a:rPr lang="fr-FR" sz="2100" b="1" dirty="0" smtClean="0">
                <a:ea typeface="Calibri"/>
                <a:cs typeface="Times New Roman"/>
              </a:rPr>
              <a:t/>
            </a:r>
            <a:br>
              <a:rPr lang="fr-FR" sz="2100" b="1" dirty="0" smtClean="0">
                <a:ea typeface="Calibri"/>
                <a:cs typeface="Times New Roman"/>
              </a:rPr>
            </a:br>
            <a:endParaRPr lang="fr-FR" sz="2100" b="1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arenR"/>
            </a:pPr>
            <a:r>
              <a:rPr lang="fr-FR" sz="2100" b="1" dirty="0">
                <a:ea typeface="Calibri"/>
                <a:cs typeface="Times New Roman"/>
              </a:rPr>
              <a:t>En fonction du caractère plus ou moins large du sujet : plus le sujet est restreint, plus l’impact peut être élevé 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arenR"/>
            </a:pPr>
            <a:endParaRPr lang="fr-FR" b="1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arenR"/>
            </a:pPr>
            <a:endParaRPr lang="fr-FR" b="1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arenR"/>
            </a:pPr>
            <a:endParaRPr lang="fr-FR" b="1" dirty="0" smtClean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fr-FR" b="1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5528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804863" y="813916"/>
            <a:ext cx="7881937" cy="4886878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fr-FR" sz="2100" b="1" dirty="0" smtClean="0">
                <a:ea typeface="Calibri"/>
                <a:cs typeface="Times New Roman"/>
              </a:rPr>
              <a:t>4)  En </a:t>
            </a:r>
            <a:r>
              <a:rPr lang="fr-FR" sz="2100" b="1" dirty="0">
                <a:ea typeface="Calibri"/>
                <a:cs typeface="Times New Roman"/>
              </a:rPr>
              <a:t>fonction de la nature de la mission </a:t>
            </a:r>
          </a:p>
          <a:p>
            <a:pPr marL="792163" lvl="1" indent="-342900">
              <a:lnSpc>
                <a:spcPct val="115000"/>
              </a:lnSpc>
              <a:buFont typeface="Wingdings"/>
              <a:buChar char=""/>
            </a:pPr>
            <a:r>
              <a:rPr lang="fr-FR" sz="2100" dirty="0">
                <a:solidFill>
                  <a:schemeClr val="tx1"/>
                </a:solidFill>
                <a:ea typeface="Calibri"/>
                <a:cs typeface="Times New Roman"/>
              </a:rPr>
              <a:t>Impact élevé dans les missions d’aide à la gestion de crise </a:t>
            </a:r>
          </a:p>
          <a:p>
            <a:pPr marL="792163" lvl="1" indent="-342900">
              <a:lnSpc>
                <a:spcPct val="115000"/>
              </a:lnSpc>
              <a:buFont typeface="Wingdings"/>
              <a:buChar char=""/>
            </a:pPr>
            <a:r>
              <a:rPr lang="fr-FR" sz="2100" dirty="0">
                <a:solidFill>
                  <a:schemeClr val="tx1"/>
                </a:solidFill>
                <a:ea typeface="Calibri"/>
                <a:cs typeface="Times New Roman"/>
              </a:rPr>
              <a:t>Impact élevé dans les missions d’appui à l’organisation des rectorats et de leur politique (procédures de remplacement des enseignants ou accueil des nouveaux enseignants)</a:t>
            </a:r>
          </a:p>
          <a:p>
            <a:pPr marL="792163" lvl="1" indent="-342900">
              <a:lnSpc>
                <a:spcPct val="115000"/>
              </a:lnSpc>
              <a:buFont typeface="Wingdings"/>
              <a:buChar char=""/>
            </a:pPr>
            <a:r>
              <a:rPr lang="fr-FR" sz="2100" dirty="0">
                <a:solidFill>
                  <a:schemeClr val="tx1"/>
                </a:solidFill>
                <a:ea typeface="Calibri"/>
                <a:cs typeface="Times New Roman"/>
              </a:rPr>
              <a:t>Impact élevé dans les missions de conseil aux universités, pour l’établissement d’un plan de redressement financier </a:t>
            </a:r>
          </a:p>
          <a:p>
            <a:pPr marL="792163" lvl="1" indent="-342900">
              <a:lnSpc>
                <a:spcPct val="115000"/>
              </a:lnSpc>
              <a:buFont typeface="Wingdings"/>
              <a:buChar char=""/>
            </a:pPr>
            <a:r>
              <a:rPr lang="fr-FR" sz="2100" dirty="0">
                <a:solidFill>
                  <a:schemeClr val="tx1"/>
                </a:solidFill>
                <a:ea typeface="Calibri"/>
                <a:cs typeface="Times New Roman"/>
              </a:rPr>
              <a:t>Impact élevé dans une mission de suivi de la mise en place d’une réforme (exemple de celle de la formation des </a:t>
            </a:r>
            <a:r>
              <a:rPr lang="fr-FR" sz="2100" dirty="0" smtClean="0">
                <a:solidFill>
                  <a:schemeClr val="tx1"/>
                </a:solidFill>
                <a:ea typeface="Calibri"/>
                <a:cs typeface="Times New Roman"/>
              </a:rPr>
              <a:t>enseignants) où </a:t>
            </a:r>
            <a:r>
              <a:rPr lang="fr-FR" sz="2100" dirty="0">
                <a:solidFill>
                  <a:schemeClr val="tx1"/>
                </a:solidFill>
                <a:ea typeface="Calibri"/>
                <a:cs typeface="Times New Roman"/>
              </a:rPr>
              <a:t>l’intervention des inspections a permis d’adapter le </a:t>
            </a:r>
            <a:r>
              <a:rPr lang="fr-FR" sz="2100" dirty="0" smtClean="0">
                <a:solidFill>
                  <a:schemeClr val="tx1"/>
                </a:solidFill>
                <a:ea typeface="Calibri"/>
                <a:cs typeface="Times New Roman"/>
              </a:rPr>
              <a:t>pilotage</a:t>
            </a:r>
            <a:endParaRPr lang="fr-FR" sz="2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792163" lvl="1" indent="-342900">
              <a:lnSpc>
                <a:spcPct val="115000"/>
              </a:lnSpc>
              <a:buFont typeface="Wingdings"/>
              <a:buChar char=""/>
            </a:pPr>
            <a:r>
              <a:rPr lang="fr-FR" sz="2100" dirty="0">
                <a:solidFill>
                  <a:schemeClr val="tx1"/>
                </a:solidFill>
                <a:ea typeface="Calibri"/>
                <a:cs typeface="Times New Roman"/>
              </a:rPr>
              <a:t>Impact plus faible en cas d’évaluation de politique publique (avec des exceptions : éducation prioritaire</a:t>
            </a:r>
            <a:r>
              <a:rPr lang="fr-FR" sz="2100" dirty="0" smtClean="0">
                <a:solidFill>
                  <a:schemeClr val="tx1"/>
                </a:solidFill>
                <a:ea typeface="Calibri"/>
                <a:cs typeface="Times New Roman"/>
              </a:rPr>
              <a:t>)</a:t>
            </a:r>
            <a:endParaRPr lang="fr-FR" sz="2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7447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1A86D0"/>
                </a:solidFill>
              </a:rPr>
              <a:t>IV.	L’impact peut être direct ou diffus 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arenR"/>
            </a:pPr>
            <a:r>
              <a:rPr lang="fr-FR" sz="2100" b="1" dirty="0" smtClean="0">
                <a:ea typeface="Calibri"/>
                <a:cs typeface="Times New Roman"/>
              </a:rPr>
              <a:t>Les rapports ont souvent plusieurs niveaux de lecture </a:t>
            </a:r>
            <a:endParaRPr lang="fr-FR" sz="2100" b="1" dirty="0">
              <a:ea typeface="Calibri"/>
              <a:cs typeface="Times New Roman"/>
            </a:endParaRPr>
          </a:p>
          <a:p>
            <a:pPr marL="792163" lvl="1" indent="-342900">
              <a:lnSpc>
                <a:spcPct val="115000"/>
              </a:lnSpc>
              <a:buFont typeface="Wingdings"/>
              <a:buChar char=""/>
            </a:pPr>
            <a:r>
              <a:rPr lang="fr-FR" sz="2100" dirty="0">
                <a:ea typeface="Calibri"/>
                <a:cs typeface="Times New Roman"/>
              </a:rPr>
              <a:t>Décideurs </a:t>
            </a:r>
          </a:p>
          <a:p>
            <a:pPr marL="792163" lvl="1" indent="-342900">
              <a:lnSpc>
                <a:spcPct val="115000"/>
              </a:lnSpc>
              <a:buFont typeface="Wingdings"/>
              <a:buChar char=""/>
            </a:pPr>
            <a:r>
              <a:rPr lang="fr-FR" sz="2100" dirty="0">
                <a:ea typeface="Calibri"/>
                <a:cs typeface="Times New Roman"/>
              </a:rPr>
              <a:t>Professionnels d’un domaine de l’action éducative </a:t>
            </a:r>
          </a:p>
          <a:p>
            <a:pPr marL="792163" lvl="1" indent="-342900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fr-FR" sz="2100" dirty="0">
                <a:ea typeface="Calibri"/>
                <a:cs typeface="Times New Roman"/>
              </a:rPr>
              <a:t>Contribution au débat public </a:t>
            </a:r>
            <a:endParaRPr lang="fr-FR" sz="2100" dirty="0" smtClean="0">
              <a:ea typeface="Calibri"/>
              <a:cs typeface="Times New Roman"/>
            </a:endParaRPr>
          </a:p>
          <a:p>
            <a:pPr marL="449263" lvl="1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100" dirty="0" smtClean="0">
                <a:ea typeface="Calibri"/>
                <a:cs typeface="Times New Roman"/>
              </a:rPr>
              <a:t>D’où </a:t>
            </a:r>
            <a:r>
              <a:rPr lang="fr-FR" sz="2100" dirty="0">
                <a:ea typeface="Calibri"/>
                <a:cs typeface="Times New Roman"/>
              </a:rPr>
              <a:t>l’importance d’une grande publicité des rapports </a:t>
            </a:r>
          </a:p>
          <a:p>
            <a:pPr marL="355600" lvl="0" indent="-355600">
              <a:lnSpc>
                <a:spcPct val="115000"/>
              </a:lnSpc>
              <a:buNone/>
            </a:pPr>
            <a:r>
              <a:rPr lang="fr-FR" sz="2100" b="1" dirty="0" smtClean="0">
                <a:ea typeface="Calibri"/>
                <a:cs typeface="Times New Roman"/>
              </a:rPr>
              <a:t>2)	L’impact </a:t>
            </a:r>
            <a:r>
              <a:rPr lang="fr-FR" sz="2100" b="1" dirty="0">
                <a:ea typeface="Calibri"/>
                <a:cs typeface="Times New Roman"/>
              </a:rPr>
              <a:t>peut être </a:t>
            </a:r>
            <a:r>
              <a:rPr lang="fr-FR" sz="2100" b="1" dirty="0" smtClean="0">
                <a:ea typeface="Calibri"/>
                <a:cs typeface="Times New Roman"/>
              </a:rPr>
              <a:t>direct</a:t>
            </a:r>
            <a:r>
              <a:rPr lang="fr-FR" sz="2100" dirty="0" smtClean="0">
                <a:ea typeface="Calibri"/>
                <a:cs typeface="Times New Roman"/>
              </a:rPr>
              <a:t> </a:t>
            </a:r>
          </a:p>
          <a:p>
            <a:pPr marL="792163" lvl="1" indent="-342900">
              <a:lnSpc>
                <a:spcPct val="115000"/>
              </a:lnSpc>
              <a:buFont typeface="Wingdings"/>
              <a:buChar char=""/>
            </a:pPr>
            <a:r>
              <a:rPr lang="fr-FR" sz="2100" dirty="0" smtClean="0">
                <a:ea typeface="Calibri"/>
                <a:cs typeface="Times New Roman"/>
              </a:rPr>
              <a:t>Dans les missions d’appui et de conseil </a:t>
            </a:r>
          </a:p>
          <a:p>
            <a:pPr marL="792163" lvl="1" indent="-342900">
              <a:lnSpc>
                <a:spcPct val="115000"/>
              </a:lnSpc>
              <a:buFont typeface="Wingdings"/>
              <a:buChar char=""/>
            </a:pPr>
            <a:r>
              <a:rPr lang="fr-FR" sz="2100" dirty="0" smtClean="0">
                <a:ea typeface="Calibri"/>
                <a:cs typeface="Times New Roman"/>
              </a:rPr>
              <a:t>Dans </a:t>
            </a:r>
            <a:r>
              <a:rPr lang="fr-FR" sz="2100" dirty="0">
                <a:ea typeface="Calibri"/>
                <a:cs typeface="Times New Roman"/>
              </a:rPr>
              <a:t>les rapports préalables à une décision </a:t>
            </a:r>
          </a:p>
          <a:p>
            <a:pPr marL="792163" lvl="1" indent="-342900">
              <a:lnSpc>
                <a:spcPct val="115000"/>
              </a:lnSpc>
              <a:buFont typeface="Wingdings"/>
              <a:buChar char=""/>
            </a:pPr>
            <a:r>
              <a:rPr lang="fr-FR" sz="2100" dirty="0">
                <a:ea typeface="Calibri"/>
                <a:cs typeface="Times New Roman"/>
              </a:rPr>
              <a:t>Lorsqu’elles se traduisent par un changement de la réglementation (exemple des relations </a:t>
            </a:r>
            <a:r>
              <a:rPr lang="fr-FR" sz="2100" dirty="0" smtClean="0">
                <a:ea typeface="Calibri"/>
                <a:cs typeface="Times New Roman"/>
              </a:rPr>
              <a:t>éducation-justice) </a:t>
            </a:r>
            <a:r>
              <a:rPr lang="fr-FR" sz="2100" dirty="0">
                <a:ea typeface="Calibri"/>
                <a:cs typeface="Times New Roman"/>
              </a:rPr>
              <a:t>ou des circulaires sur la </a:t>
            </a:r>
            <a:r>
              <a:rPr lang="fr-FR" sz="2100" dirty="0" smtClean="0">
                <a:ea typeface="Calibri"/>
                <a:cs typeface="Times New Roman"/>
              </a:rPr>
              <a:t>sécurité</a:t>
            </a:r>
            <a:endParaRPr lang="fr-FR" sz="21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91005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804863" y="813916"/>
            <a:ext cx="7881937" cy="4886878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fr-FR" sz="2100" b="1" dirty="0" smtClean="0">
                <a:ea typeface="Calibri"/>
                <a:cs typeface="Times New Roman"/>
              </a:rPr>
              <a:t>3)	L’impact </a:t>
            </a:r>
            <a:r>
              <a:rPr lang="fr-FR" sz="2100" b="1" dirty="0">
                <a:ea typeface="Calibri"/>
                <a:cs typeface="Times New Roman"/>
              </a:rPr>
              <a:t>peut être diffus </a:t>
            </a:r>
          </a:p>
          <a:p>
            <a:pPr marL="792163" lvl="1" indent="-342900">
              <a:lnSpc>
                <a:spcPct val="115000"/>
              </a:lnSpc>
              <a:buFont typeface="Wingdings"/>
              <a:buChar char=""/>
            </a:pPr>
            <a:r>
              <a:rPr lang="fr-FR" sz="2100" dirty="0">
                <a:ea typeface="Calibri"/>
                <a:cs typeface="Times New Roman"/>
              </a:rPr>
              <a:t>Les rapports contribuent à l’élaboration d’une doctrine commune et à des changements de comportement chez les professionnels </a:t>
            </a:r>
          </a:p>
          <a:p>
            <a:pPr marL="792163" lvl="1" indent="-342900">
              <a:lnSpc>
                <a:spcPct val="115000"/>
              </a:lnSpc>
              <a:buFont typeface="Wingdings"/>
              <a:buChar char=""/>
            </a:pPr>
            <a:r>
              <a:rPr lang="fr-FR" sz="2100" dirty="0">
                <a:ea typeface="Calibri"/>
                <a:cs typeface="Times New Roman"/>
              </a:rPr>
              <a:t>Un rapport non suivi d’effet immédiatement peut voir son intérêt resurgir quelques années plus tard (baccalauréat ou réforme territoriale) </a:t>
            </a:r>
          </a:p>
          <a:p>
            <a:pPr marL="792163" lvl="1" indent="-342900">
              <a:lnSpc>
                <a:spcPct val="115000"/>
              </a:lnSpc>
              <a:spcAft>
                <a:spcPts val="1000"/>
              </a:spcAft>
              <a:buFont typeface="Wingdings"/>
              <a:buChar char=""/>
            </a:pPr>
            <a:r>
              <a:rPr lang="fr-FR" sz="2100" dirty="0">
                <a:ea typeface="Calibri"/>
                <a:cs typeface="Times New Roman"/>
              </a:rPr>
              <a:t>Un rapport apprécié, même s’il n’est pas suivi d’effet direct, contribue au rayonnement du corps d’inspection et peut être source de nouvelles commandes </a:t>
            </a:r>
          </a:p>
          <a:p>
            <a:pPr marL="0" lvl="0" indent="0">
              <a:lnSpc>
                <a:spcPct val="115000"/>
              </a:lnSpc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9091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86" y="2029035"/>
            <a:ext cx="5191125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0581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711CBDF24E87429AD9C0273156F54A" ma:contentTypeVersion="1" ma:contentTypeDescription="Crée un document." ma:contentTypeScope="" ma:versionID="119f9b1cd9f589f93a03fb976800c80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3c27bd0fcb797d0a61d91e17cfc962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E2E40AD-B440-4BF9-920D-CDAA24C73A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6BD7C5-AE49-4865-8DE9-44AE75ECC2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2790E1-966A-497A-ABBD-24ECAA34A18E}">
  <ds:schemaRefs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289</Words>
  <Application>Microsoft Macintosh PowerPoint</Application>
  <PresentationFormat>Présentation à l'écran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5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page de presentation et de partie</vt:lpstr>
      <vt:lpstr>page de sous-partie</vt:lpstr>
      <vt:lpstr>pages de contenus</vt:lpstr>
      <vt:lpstr>Conception personnalisée</vt:lpstr>
      <vt:lpstr>1_pages de contenus</vt:lpstr>
      <vt:lpstr>L’IMPACT DES RAPPORTS D’INSPECTION GENERALE</vt:lpstr>
      <vt:lpstr>I. Une préoccupation constante d’un    responsable de service d’inspection générale et de contrôle </vt:lpstr>
      <vt:lpstr>II. Une mesure délicate de l’impact  des rapports</vt:lpstr>
      <vt:lpstr>III.  Un impact qui varie en fonction   du type de mission </vt:lpstr>
      <vt:lpstr>Présentation PowerPoint</vt:lpstr>
      <vt:lpstr>IV. L’impact peut être direct ou diffus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 MEN</dc:creator>
  <cp:lastModifiedBy>cmanes</cp:lastModifiedBy>
  <cp:revision>165</cp:revision>
  <cp:lastPrinted>2015-02-04T16:19:06Z</cp:lastPrinted>
  <dcterms:created xsi:type="dcterms:W3CDTF">2015-02-04T10:43:31Z</dcterms:created>
  <dcterms:modified xsi:type="dcterms:W3CDTF">2017-11-10T14:37:24Z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0x010100AA711CBDF24E87429AD9C0273156F54A</vt:lpwstr>
  </property>
</Properties>
</file>