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5"/>
  </p:notesMasterIdLst>
  <p:sldIdLst>
    <p:sldId id="256" r:id="rId2"/>
    <p:sldId id="257" r:id="rId3"/>
    <p:sldId id="282" r:id="rId4"/>
    <p:sldId id="258" r:id="rId5"/>
    <p:sldId id="259" r:id="rId6"/>
    <p:sldId id="260" r:id="rId7"/>
    <p:sldId id="299" r:id="rId8"/>
    <p:sldId id="290" r:id="rId9"/>
    <p:sldId id="291" r:id="rId10"/>
    <p:sldId id="294" r:id="rId11"/>
    <p:sldId id="292" r:id="rId12"/>
    <p:sldId id="289" r:id="rId13"/>
    <p:sldId id="288" r:id="rId14"/>
    <p:sldId id="297" r:id="rId15"/>
    <p:sldId id="284" r:id="rId16"/>
    <p:sldId id="287" r:id="rId17"/>
    <p:sldId id="271" r:id="rId18"/>
    <p:sldId id="261" r:id="rId19"/>
    <p:sldId id="295" r:id="rId20"/>
    <p:sldId id="300" r:id="rId21"/>
    <p:sldId id="301" r:id="rId22"/>
    <p:sldId id="264" r:id="rId23"/>
    <p:sldId id="263" r:id="rId24"/>
    <p:sldId id="269" r:id="rId25"/>
    <p:sldId id="270" r:id="rId26"/>
    <p:sldId id="272" r:id="rId27"/>
    <p:sldId id="273" r:id="rId28"/>
    <p:sldId id="275" r:id="rId29"/>
    <p:sldId id="296" r:id="rId30"/>
    <p:sldId id="277" r:id="rId31"/>
    <p:sldId id="278" r:id="rId32"/>
    <p:sldId id="279" r:id="rId33"/>
    <p:sldId id="280" r:id="rId34"/>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BF5"/>
    <a:srgbClr val="E0ECF6"/>
    <a:srgbClr val="84E5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44927-D8D0-496A-B982-768E32F31ED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pt-PT"/>
        </a:p>
      </dgm:t>
    </dgm:pt>
    <dgm:pt modelId="{0E7645A7-8A5D-45F9-8E16-C192B567F2F1}" type="pres">
      <dgm:prSet presAssocID="{6DB44927-D8D0-496A-B982-768E32F31ED2}" presName="composite" presStyleCnt="0">
        <dgm:presLayoutVars>
          <dgm:chMax val="1"/>
          <dgm:dir/>
          <dgm:resizeHandles val="exact"/>
        </dgm:presLayoutVars>
      </dgm:prSet>
      <dgm:spPr/>
    </dgm:pt>
    <dgm:pt modelId="{C38E3AF5-5A93-4A90-BBB5-FE3184C930C6}" type="pres">
      <dgm:prSet presAssocID="{6DB44927-D8D0-496A-B982-768E32F31ED2}" presName="radial" presStyleCnt="0">
        <dgm:presLayoutVars>
          <dgm:animLvl val="ctr"/>
        </dgm:presLayoutVars>
      </dgm:prSet>
      <dgm:spPr/>
    </dgm:pt>
  </dgm:ptLst>
  <dgm:cxnLst>
    <dgm:cxn modelId="{B8DB7821-2C1A-4CBF-92F2-D27838291780}" type="presOf" srcId="{6DB44927-D8D0-496A-B982-768E32F31ED2}" destId="{0E7645A7-8A5D-45F9-8E16-C192B567F2F1}" srcOrd="0" destOrd="0" presId="urn:microsoft.com/office/officeart/2005/8/layout/radial3"/>
    <dgm:cxn modelId="{96CA5ACA-98D1-469E-8B4D-4E5AEED7668F}" type="presParOf" srcId="{0E7645A7-8A5D-45F9-8E16-C192B567F2F1}" destId="{C38E3AF5-5A93-4A90-BBB5-FE3184C930C6}" srcOrd="0" destOrd="0" presId="urn:microsoft.com/office/officeart/2005/8/layout/radial3"/>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A1DAB-65F5-45D4-A7E1-B0430AAA040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E0CCED5E-4D29-4858-8CF1-D17B6B221F32}">
      <dgm:prSet phldrT="[Texto]" custT="1"/>
      <dgm:spPr/>
      <dgm:t>
        <a:bodyPr/>
        <a:lstStyle/>
        <a:p>
          <a:r>
            <a:rPr lang="en-GB" sz="6000" b="1" dirty="0"/>
            <a:t>P</a:t>
          </a:r>
          <a:r>
            <a:rPr lang="en-GB" sz="2300" dirty="0"/>
            <a:t>lan</a:t>
          </a:r>
        </a:p>
      </dgm:t>
    </dgm:pt>
    <dgm:pt modelId="{2D1F5F3C-BC17-4D1A-AB3D-B8E61EA15AAD}" type="parTrans" cxnId="{A9D91FDA-23B0-42E9-8A72-F38818BEC29D}">
      <dgm:prSet/>
      <dgm:spPr/>
      <dgm:t>
        <a:bodyPr/>
        <a:lstStyle/>
        <a:p>
          <a:endParaRPr lang="en-GB"/>
        </a:p>
      </dgm:t>
    </dgm:pt>
    <dgm:pt modelId="{96FF4462-6908-4E81-984E-E2879F04F7EA}" type="sibTrans" cxnId="{A9D91FDA-23B0-42E9-8A72-F38818BEC29D}">
      <dgm:prSet/>
      <dgm:spPr/>
      <dgm:t>
        <a:bodyPr/>
        <a:lstStyle/>
        <a:p>
          <a:endParaRPr lang="en-GB"/>
        </a:p>
      </dgm:t>
    </dgm:pt>
    <dgm:pt modelId="{CB1A802E-24FF-46BD-BDFA-028E94C4E240}">
      <dgm:prSet phldrT="[Texto]" custT="1"/>
      <dgm:spPr/>
      <dgm:t>
        <a:bodyPr/>
        <a:lstStyle/>
        <a:p>
          <a:r>
            <a:rPr lang="en-GB" sz="6000" b="1" dirty="0"/>
            <a:t>D</a:t>
          </a:r>
          <a:r>
            <a:rPr lang="en-GB" sz="2300" dirty="0"/>
            <a:t>o</a:t>
          </a:r>
        </a:p>
      </dgm:t>
    </dgm:pt>
    <dgm:pt modelId="{5E5EDD9A-EA28-4F18-9DAB-57DCB0F7218B}" type="parTrans" cxnId="{5D120D34-690F-44CC-88C6-0FC374D7B24A}">
      <dgm:prSet/>
      <dgm:spPr/>
      <dgm:t>
        <a:bodyPr/>
        <a:lstStyle/>
        <a:p>
          <a:endParaRPr lang="en-GB"/>
        </a:p>
      </dgm:t>
    </dgm:pt>
    <dgm:pt modelId="{3EF850F5-1034-4A30-81FF-5F370E0BE9E9}" type="sibTrans" cxnId="{5D120D34-690F-44CC-88C6-0FC374D7B24A}">
      <dgm:prSet/>
      <dgm:spPr/>
      <dgm:t>
        <a:bodyPr/>
        <a:lstStyle/>
        <a:p>
          <a:endParaRPr lang="en-GB"/>
        </a:p>
      </dgm:t>
    </dgm:pt>
    <dgm:pt modelId="{DEDCA7E7-C832-4C0C-A603-2795E8BDAF0D}">
      <dgm:prSet phldrT="[Texto]" custT="1"/>
      <dgm:spPr/>
      <dgm:t>
        <a:bodyPr/>
        <a:lstStyle/>
        <a:p>
          <a:r>
            <a:rPr lang="en-GB" sz="6000" b="1" dirty="0"/>
            <a:t>C</a:t>
          </a:r>
          <a:r>
            <a:rPr lang="en-GB" sz="2800" dirty="0"/>
            <a:t>heck</a:t>
          </a:r>
        </a:p>
      </dgm:t>
    </dgm:pt>
    <dgm:pt modelId="{70718F6B-D794-42CB-B3F0-842E71716244}" type="parTrans" cxnId="{12219DD4-107F-479E-8F0E-0C0B85534D06}">
      <dgm:prSet/>
      <dgm:spPr/>
      <dgm:t>
        <a:bodyPr/>
        <a:lstStyle/>
        <a:p>
          <a:endParaRPr lang="en-GB"/>
        </a:p>
      </dgm:t>
    </dgm:pt>
    <dgm:pt modelId="{C5BC241C-48D8-4BED-9277-8A93417648C9}" type="sibTrans" cxnId="{12219DD4-107F-479E-8F0E-0C0B85534D06}">
      <dgm:prSet/>
      <dgm:spPr/>
      <dgm:t>
        <a:bodyPr/>
        <a:lstStyle/>
        <a:p>
          <a:endParaRPr lang="en-GB"/>
        </a:p>
      </dgm:t>
    </dgm:pt>
    <dgm:pt modelId="{A75DA25D-FFD2-4216-B659-48682D142C7D}">
      <dgm:prSet phldrT="[Texto]" custT="1"/>
      <dgm:spPr/>
      <dgm:t>
        <a:bodyPr/>
        <a:lstStyle/>
        <a:p>
          <a:r>
            <a:rPr lang="en-GB" sz="6000" b="1" dirty="0"/>
            <a:t>A</a:t>
          </a:r>
          <a:r>
            <a:rPr lang="en-GB" sz="2400" dirty="0"/>
            <a:t>ct</a:t>
          </a:r>
        </a:p>
      </dgm:t>
    </dgm:pt>
    <dgm:pt modelId="{2F7F28D9-B8E1-4C22-B46A-9F362237D3BF}" type="parTrans" cxnId="{8B1204CA-848B-4397-920C-0C0EDA808F46}">
      <dgm:prSet/>
      <dgm:spPr/>
      <dgm:t>
        <a:bodyPr/>
        <a:lstStyle/>
        <a:p>
          <a:endParaRPr lang="en-GB"/>
        </a:p>
      </dgm:t>
    </dgm:pt>
    <dgm:pt modelId="{C6C4941A-8593-415F-B9B8-1C18EFF34C94}" type="sibTrans" cxnId="{8B1204CA-848B-4397-920C-0C0EDA808F46}">
      <dgm:prSet/>
      <dgm:spPr/>
      <dgm:t>
        <a:bodyPr/>
        <a:lstStyle/>
        <a:p>
          <a:endParaRPr lang="en-GB"/>
        </a:p>
      </dgm:t>
    </dgm:pt>
    <dgm:pt modelId="{D3B7F714-3208-4740-A3EF-B15361B1E9BA}" type="pres">
      <dgm:prSet presAssocID="{C1EA1DAB-65F5-45D4-A7E1-B0430AAA040F}" presName="cycle" presStyleCnt="0">
        <dgm:presLayoutVars>
          <dgm:dir/>
          <dgm:resizeHandles val="exact"/>
        </dgm:presLayoutVars>
      </dgm:prSet>
      <dgm:spPr/>
    </dgm:pt>
    <dgm:pt modelId="{62A59DB1-BE7F-4505-A4AE-71852B851F07}" type="pres">
      <dgm:prSet presAssocID="{E0CCED5E-4D29-4858-8CF1-D17B6B221F32}" presName="node" presStyleLbl="node1" presStyleIdx="0" presStyleCnt="4" custScaleX="118054">
        <dgm:presLayoutVars>
          <dgm:bulletEnabled val="1"/>
        </dgm:presLayoutVars>
      </dgm:prSet>
      <dgm:spPr/>
    </dgm:pt>
    <dgm:pt modelId="{E16CF0D0-8D51-45D8-AE37-CAF210F810DB}" type="pres">
      <dgm:prSet presAssocID="{96FF4462-6908-4E81-984E-E2879F04F7EA}" presName="sibTrans" presStyleLbl="sibTrans2D1" presStyleIdx="0" presStyleCnt="4"/>
      <dgm:spPr/>
    </dgm:pt>
    <dgm:pt modelId="{4A546D30-24B3-4821-A316-1E06061F33AF}" type="pres">
      <dgm:prSet presAssocID="{96FF4462-6908-4E81-984E-E2879F04F7EA}" presName="connectorText" presStyleLbl="sibTrans2D1" presStyleIdx="0" presStyleCnt="4"/>
      <dgm:spPr/>
    </dgm:pt>
    <dgm:pt modelId="{996D6A4F-AC08-4DD7-8594-9D5A49878051}" type="pres">
      <dgm:prSet presAssocID="{CB1A802E-24FF-46BD-BDFA-028E94C4E240}" presName="node" presStyleLbl="node1" presStyleIdx="1" presStyleCnt="4" custScaleX="117786">
        <dgm:presLayoutVars>
          <dgm:bulletEnabled val="1"/>
        </dgm:presLayoutVars>
      </dgm:prSet>
      <dgm:spPr/>
    </dgm:pt>
    <dgm:pt modelId="{EF3A6E51-5651-4188-B901-68D5E62F3ECF}" type="pres">
      <dgm:prSet presAssocID="{3EF850F5-1034-4A30-81FF-5F370E0BE9E9}" presName="sibTrans" presStyleLbl="sibTrans2D1" presStyleIdx="1" presStyleCnt="4"/>
      <dgm:spPr/>
    </dgm:pt>
    <dgm:pt modelId="{85CA495B-F8E8-41D0-B028-C348E4CE0E25}" type="pres">
      <dgm:prSet presAssocID="{3EF850F5-1034-4A30-81FF-5F370E0BE9E9}" presName="connectorText" presStyleLbl="sibTrans2D1" presStyleIdx="1" presStyleCnt="4"/>
      <dgm:spPr/>
    </dgm:pt>
    <dgm:pt modelId="{09DD8441-9EF6-47B8-97E3-AF108BE7BB3E}" type="pres">
      <dgm:prSet presAssocID="{DEDCA7E7-C832-4C0C-A603-2795E8BDAF0D}" presName="node" presStyleLbl="node1" presStyleIdx="2" presStyleCnt="4" custScaleX="126947" custScaleY="104744">
        <dgm:presLayoutVars>
          <dgm:bulletEnabled val="1"/>
        </dgm:presLayoutVars>
      </dgm:prSet>
      <dgm:spPr/>
    </dgm:pt>
    <dgm:pt modelId="{7781BBFD-EE42-4D89-A07C-1E68F84EC5B6}" type="pres">
      <dgm:prSet presAssocID="{C5BC241C-48D8-4BED-9277-8A93417648C9}" presName="sibTrans" presStyleLbl="sibTrans2D1" presStyleIdx="2" presStyleCnt="4"/>
      <dgm:spPr/>
    </dgm:pt>
    <dgm:pt modelId="{F3397E25-A27A-4A24-BF41-E99AC1F4535D}" type="pres">
      <dgm:prSet presAssocID="{C5BC241C-48D8-4BED-9277-8A93417648C9}" presName="connectorText" presStyleLbl="sibTrans2D1" presStyleIdx="2" presStyleCnt="4"/>
      <dgm:spPr/>
    </dgm:pt>
    <dgm:pt modelId="{75D23F30-F360-4D39-948D-54D83D01F0CE}" type="pres">
      <dgm:prSet presAssocID="{A75DA25D-FFD2-4216-B659-48682D142C7D}" presName="node" presStyleLbl="node1" presStyleIdx="3" presStyleCnt="4" custScaleX="109666">
        <dgm:presLayoutVars>
          <dgm:bulletEnabled val="1"/>
        </dgm:presLayoutVars>
      </dgm:prSet>
      <dgm:spPr/>
    </dgm:pt>
    <dgm:pt modelId="{60EEE45E-0A67-462C-A4ED-AFAFC96F9B6D}" type="pres">
      <dgm:prSet presAssocID="{C6C4941A-8593-415F-B9B8-1C18EFF34C94}" presName="sibTrans" presStyleLbl="sibTrans2D1" presStyleIdx="3" presStyleCnt="4"/>
      <dgm:spPr/>
    </dgm:pt>
    <dgm:pt modelId="{C516FF4D-32B0-4C3E-9702-98025506113F}" type="pres">
      <dgm:prSet presAssocID="{C6C4941A-8593-415F-B9B8-1C18EFF34C94}" presName="connectorText" presStyleLbl="sibTrans2D1" presStyleIdx="3" presStyleCnt="4"/>
      <dgm:spPr/>
    </dgm:pt>
  </dgm:ptLst>
  <dgm:cxnLst>
    <dgm:cxn modelId="{407A7800-0CD5-4B94-894B-47010A11120C}" type="presOf" srcId="{C5BC241C-48D8-4BED-9277-8A93417648C9}" destId="{F3397E25-A27A-4A24-BF41-E99AC1F4535D}" srcOrd="1" destOrd="0" presId="urn:microsoft.com/office/officeart/2005/8/layout/cycle2"/>
    <dgm:cxn modelId="{5D120D34-690F-44CC-88C6-0FC374D7B24A}" srcId="{C1EA1DAB-65F5-45D4-A7E1-B0430AAA040F}" destId="{CB1A802E-24FF-46BD-BDFA-028E94C4E240}" srcOrd="1" destOrd="0" parTransId="{5E5EDD9A-EA28-4F18-9DAB-57DCB0F7218B}" sibTransId="{3EF850F5-1034-4A30-81FF-5F370E0BE9E9}"/>
    <dgm:cxn modelId="{91146C3A-DB70-4246-A68C-8C177D9850C1}" type="presOf" srcId="{E0CCED5E-4D29-4858-8CF1-D17B6B221F32}" destId="{62A59DB1-BE7F-4505-A4AE-71852B851F07}" srcOrd="0" destOrd="0" presId="urn:microsoft.com/office/officeart/2005/8/layout/cycle2"/>
    <dgm:cxn modelId="{04F79E3C-C6D1-4259-A043-0062573AF11A}" type="presOf" srcId="{96FF4462-6908-4E81-984E-E2879F04F7EA}" destId="{4A546D30-24B3-4821-A316-1E06061F33AF}" srcOrd="1" destOrd="0" presId="urn:microsoft.com/office/officeart/2005/8/layout/cycle2"/>
    <dgm:cxn modelId="{FBD61743-29DE-4F9D-9171-FC7054747465}" type="presOf" srcId="{C1EA1DAB-65F5-45D4-A7E1-B0430AAA040F}" destId="{D3B7F714-3208-4740-A3EF-B15361B1E9BA}" srcOrd="0" destOrd="0" presId="urn:microsoft.com/office/officeart/2005/8/layout/cycle2"/>
    <dgm:cxn modelId="{1E6B7949-E0CA-434A-A971-26BC168AEBBB}" type="presOf" srcId="{DEDCA7E7-C832-4C0C-A603-2795E8BDAF0D}" destId="{09DD8441-9EF6-47B8-97E3-AF108BE7BB3E}" srcOrd="0" destOrd="0" presId="urn:microsoft.com/office/officeart/2005/8/layout/cycle2"/>
    <dgm:cxn modelId="{698C916F-5BF1-43E7-9F5B-39F3EBC053FF}" type="presOf" srcId="{3EF850F5-1034-4A30-81FF-5F370E0BE9E9}" destId="{EF3A6E51-5651-4188-B901-68D5E62F3ECF}" srcOrd="0" destOrd="0" presId="urn:microsoft.com/office/officeart/2005/8/layout/cycle2"/>
    <dgm:cxn modelId="{699CD777-6D68-4E8A-94B7-F3D0C5FC4264}" type="presOf" srcId="{96FF4462-6908-4E81-984E-E2879F04F7EA}" destId="{E16CF0D0-8D51-45D8-AE37-CAF210F810DB}" srcOrd="0" destOrd="0" presId="urn:microsoft.com/office/officeart/2005/8/layout/cycle2"/>
    <dgm:cxn modelId="{9B77BE9B-F868-42E3-BF4B-2E0CB0E4AC34}" type="presOf" srcId="{A75DA25D-FFD2-4216-B659-48682D142C7D}" destId="{75D23F30-F360-4D39-948D-54D83D01F0CE}" srcOrd="0" destOrd="0" presId="urn:microsoft.com/office/officeart/2005/8/layout/cycle2"/>
    <dgm:cxn modelId="{CE45CAA1-4720-4FEA-BFDB-A918257088C2}" type="presOf" srcId="{3EF850F5-1034-4A30-81FF-5F370E0BE9E9}" destId="{85CA495B-F8E8-41D0-B028-C348E4CE0E25}" srcOrd="1" destOrd="0" presId="urn:microsoft.com/office/officeart/2005/8/layout/cycle2"/>
    <dgm:cxn modelId="{B4D19BA3-9FEF-48AB-9EBE-1E92ACFED436}" type="presOf" srcId="{CB1A802E-24FF-46BD-BDFA-028E94C4E240}" destId="{996D6A4F-AC08-4DD7-8594-9D5A49878051}" srcOrd="0" destOrd="0" presId="urn:microsoft.com/office/officeart/2005/8/layout/cycle2"/>
    <dgm:cxn modelId="{545AFFB8-0C27-4731-922D-5302E11C33CE}" type="presOf" srcId="{C6C4941A-8593-415F-B9B8-1C18EFF34C94}" destId="{60EEE45E-0A67-462C-A4ED-AFAFC96F9B6D}" srcOrd="0" destOrd="0" presId="urn:microsoft.com/office/officeart/2005/8/layout/cycle2"/>
    <dgm:cxn modelId="{8B1204CA-848B-4397-920C-0C0EDA808F46}" srcId="{C1EA1DAB-65F5-45D4-A7E1-B0430AAA040F}" destId="{A75DA25D-FFD2-4216-B659-48682D142C7D}" srcOrd="3" destOrd="0" parTransId="{2F7F28D9-B8E1-4C22-B46A-9F362237D3BF}" sibTransId="{C6C4941A-8593-415F-B9B8-1C18EFF34C94}"/>
    <dgm:cxn modelId="{12219DD4-107F-479E-8F0E-0C0B85534D06}" srcId="{C1EA1DAB-65F5-45D4-A7E1-B0430AAA040F}" destId="{DEDCA7E7-C832-4C0C-A603-2795E8BDAF0D}" srcOrd="2" destOrd="0" parTransId="{70718F6B-D794-42CB-B3F0-842E71716244}" sibTransId="{C5BC241C-48D8-4BED-9277-8A93417648C9}"/>
    <dgm:cxn modelId="{A9D91FDA-23B0-42E9-8A72-F38818BEC29D}" srcId="{C1EA1DAB-65F5-45D4-A7E1-B0430AAA040F}" destId="{E0CCED5E-4D29-4858-8CF1-D17B6B221F32}" srcOrd="0" destOrd="0" parTransId="{2D1F5F3C-BC17-4D1A-AB3D-B8E61EA15AAD}" sibTransId="{96FF4462-6908-4E81-984E-E2879F04F7EA}"/>
    <dgm:cxn modelId="{D165A8DB-B9DA-40BC-99AD-98782656C423}" type="presOf" srcId="{C5BC241C-48D8-4BED-9277-8A93417648C9}" destId="{7781BBFD-EE42-4D89-A07C-1E68F84EC5B6}" srcOrd="0" destOrd="0" presId="urn:microsoft.com/office/officeart/2005/8/layout/cycle2"/>
    <dgm:cxn modelId="{B1C4BBE2-9C55-4DD1-B896-EE101ED6F84A}" type="presOf" srcId="{C6C4941A-8593-415F-B9B8-1C18EFF34C94}" destId="{C516FF4D-32B0-4C3E-9702-98025506113F}" srcOrd="1" destOrd="0" presId="urn:microsoft.com/office/officeart/2005/8/layout/cycle2"/>
    <dgm:cxn modelId="{77CC6575-B7F5-4D00-92CD-144E24CC9DBB}" type="presParOf" srcId="{D3B7F714-3208-4740-A3EF-B15361B1E9BA}" destId="{62A59DB1-BE7F-4505-A4AE-71852B851F07}" srcOrd="0" destOrd="0" presId="urn:microsoft.com/office/officeart/2005/8/layout/cycle2"/>
    <dgm:cxn modelId="{6BFAD6BA-D2A2-4B47-B0D3-59C457EEABFD}" type="presParOf" srcId="{D3B7F714-3208-4740-A3EF-B15361B1E9BA}" destId="{E16CF0D0-8D51-45D8-AE37-CAF210F810DB}" srcOrd="1" destOrd="0" presId="urn:microsoft.com/office/officeart/2005/8/layout/cycle2"/>
    <dgm:cxn modelId="{2F96C62B-070F-4D5A-AC50-6C88A1A46A24}" type="presParOf" srcId="{E16CF0D0-8D51-45D8-AE37-CAF210F810DB}" destId="{4A546D30-24B3-4821-A316-1E06061F33AF}" srcOrd="0" destOrd="0" presId="urn:microsoft.com/office/officeart/2005/8/layout/cycle2"/>
    <dgm:cxn modelId="{935A45FB-0079-4BE2-A153-D8DD06FAA4D3}" type="presParOf" srcId="{D3B7F714-3208-4740-A3EF-B15361B1E9BA}" destId="{996D6A4F-AC08-4DD7-8594-9D5A49878051}" srcOrd="2" destOrd="0" presId="urn:microsoft.com/office/officeart/2005/8/layout/cycle2"/>
    <dgm:cxn modelId="{2E19D021-AF74-4FAF-A927-F80F657460C5}" type="presParOf" srcId="{D3B7F714-3208-4740-A3EF-B15361B1E9BA}" destId="{EF3A6E51-5651-4188-B901-68D5E62F3ECF}" srcOrd="3" destOrd="0" presId="urn:microsoft.com/office/officeart/2005/8/layout/cycle2"/>
    <dgm:cxn modelId="{42B67A9C-8E54-4EC5-830C-41A1CBAC683A}" type="presParOf" srcId="{EF3A6E51-5651-4188-B901-68D5E62F3ECF}" destId="{85CA495B-F8E8-41D0-B028-C348E4CE0E25}" srcOrd="0" destOrd="0" presId="urn:microsoft.com/office/officeart/2005/8/layout/cycle2"/>
    <dgm:cxn modelId="{B93C6A32-3F54-4461-A954-9DE9D77D499D}" type="presParOf" srcId="{D3B7F714-3208-4740-A3EF-B15361B1E9BA}" destId="{09DD8441-9EF6-47B8-97E3-AF108BE7BB3E}" srcOrd="4" destOrd="0" presId="urn:microsoft.com/office/officeart/2005/8/layout/cycle2"/>
    <dgm:cxn modelId="{E1B1A87B-F75F-47CA-8E92-50012863E663}" type="presParOf" srcId="{D3B7F714-3208-4740-A3EF-B15361B1E9BA}" destId="{7781BBFD-EE42-4D89-A07C-1E68F84EC5B6}" srcOrd="5" destOrd="0" presId="urn:microsoft.com/office/officeart/2005/8/layout/cycle2"/>
    <dgm:cxn modelId="{785402EB-DA93-4584-973B-24A179239DB7}" type="presParOf" srcId="{7781BBFD-EE42-4D89-A07C-1E68F84EC5B6}" destId="{F3397E25-A27A-4A24-BF41-E99AC1F4535D}" srcOrd="0" destOrd="0" presId="urn:microsoft.com/office/officeart/2005/8/layout/cycle2"/>
    <dgm:cxn modelId="{E99BCD23-6CEE-4E05-88D1-A2BF8710E7B4}" type="presParOf" srcId="{D3B7F714-3208-4740-A3EF-B15361B1E9BA}" destId="{75D23F30-F360-4D39-948D-54D83D01F0CE}" srcOrd="6" destOrd="0" presId="urn:microsoft.com/office/officeart/2005/8/layout/cycle2"/>
    <dgm:cxn modelId="{8F6450C9-2A20-4DB5-A90A-BF115798B6D5}" type="presParOf" srcId="{D3B7F714-3208-4740-A3EF-B15361B1E9BA}" destId="{60EEE45E-0A67-462C-A4ED-AFAFC96F9B6D}" srcOrd="7" destOrd="0" presId="urn:microsoft.com/office/officeart/2005/8/layout/cycle2"/>
    <dgm:cxn modelId="{4767CF6F-D3B0-4EC0-9FEB-41F268EC380C}" type="presParOf" srcId="{60EEE45E-0A67-462C-A4ED-AFAFC96F9B6D}" destId="{C516FF4D-32B0-4C3E-9702-98025506113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59DB1-BE7F-4505-A4AE-71852B851F07}">
      <dsp:nvSpPr>
        <dsp:cNvPr id="0" name=""/>
        <dsp:cNvSpPr/>
      </dsp:nvSpPr>
      <dsp:spPr>
        <a:xfrm>
          <a:off x="3674327" y="-15857"/>
          <a:ext cx="1720671" cy="145752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GB" sz="6000" b="1" kern="1200" dirty="0"/>
            <a:t>P</a:t>
          </a:r>
          <a:r>
            <a:rPr lang="en-GB" sz="2300" kern="1200" dirty="0"/>
            <a:t>lan</a:t>
          </a:r>
        </a:p>
      </dsp:txBody>
      <dsp:txXfrm>
        <a:off x="3926313" y="197593"/>
        <a:ext cx="1216699" cy="1030629"/>
      </dsp:txXfrm>
    </dsp:sp>
    <dsp:sp modelId="{E16CF0D0-8D51-45D8-AE37-CAF210F810DB}">
      <dsp:nvSpPr>
        <dsp:cNvPr id="0" name=""/>
        <dsp:cNvSpPr/>
      </dsp:nvSpPr>
      <dsp:spPr>
        <a:xfrm rot="2700000">
          <a:off x="5138850" y="1234695"/>
          <a:ext cx="327119" cy="4919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5153222" y="1298382"/>
        <a:ext cx="228983" cy="295150"/>
      </dsp:txXfrm>
    </dsp:sp>
    <dsp:sp modelId="{996D6A4F-AC08-4DD7-8594-9D5A49878051}">
      <dsp:nvSpPr>
        <dsp:cNvPr id="0" name=""/>
        <dsp:cNvSpPr/>
      </dsp:nvSpPr>
      <dsp:spPr>
        <a:xfrm>
          <a:off x="5224338" y="1532199"/>
          <a:ext cx="1716765" cy="145752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GB" sz="6000" b="1" kern="1200" dirty="0"/>
            <a:t>D</a:t>
          </a:r>
          <a:r>
            <a:rPr lang="en-GB" sz="2300" kern="1200" dirty="0"/>
            <a:t>o</a:t>
          </a:r>
        </a:p>
      </dsp:txBody>
      <dsp:txXfrm>
        <a:off x="5475752" y="1745649"/>
        <a:ext cx="1213937" cy="1030629"/>
      </dsp:txXfrm>
    </dsp:sp>
    <dsp:sp modelId="{EF3A6E51-5651-4188-B901-68D5E62F3ECF}">
      <dsp:nvSpPr>
        <dsp:cNvPr id="0" name=""/>
        <dsp:cNvSpPr/>
      </dsp:nvSpPr>
      <dsp:spPr>
        <a:xfrm rot="8100000">
          <a:off x="5180067" y="2766359"/>
          <a:ext cx="302600" cy="49191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5257553" y="2832646"/>
        <a:ext cx="211820" cy="295150"/>
      </dsp:txXfrm>
    </dsp:sp>
    <dsp:sp modelId="{09DD8441-9EF6-47B8-97E3-AF108BE7BB3E}">
      <dsp:nvSpPr>
        <dsp:cNvPr id="0" name=""/>
        <dsp:cNvSpPr/>
      </dsp:nvSpPr>
      <dsp:spPr>
        <a:xfrm>
          <a:off x="3609518" y="3045684"/>
          <a:ext cx="1850290" cy="152667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GB" sz="6000" b="1" kern="1200" dirty="0"/>
            <a:t>C</a:t>
          </a:r>
          <a:r>
            <a:rPr lang="en-GB" sz="2800" kern="1200" dirty="0"/>
            <a:t>heck</a:t>
          </a:r>
        </a:p>
      </dsp:txBody>
      <dsp:txXfrm>
        <a:off x="3880487" y="3269260"/>
        <a:ext cx="1308352" cy="1079522"/>
      </dsp:txXfrm>
    </dsp:sp>
    <dsp:sp modelId="{7781BBFD-EE42-4D89-A07C-1E68F84EC5B6}">
      <dsp:nvSpPr>
        <dsp:cNvPr id="0" name=""/>
        <dsp:cNvSpPr/>
      </dsp:nvSpPr>
      <dsp:spPr>
        <a:xfrm rot="13500000">
          <a:off x="3584111" y="2770201"/>
          <a:ext cx="315380" cy="4919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10800000">
        <a:off x="3664869" y="2902035"/>
        <a:ext cx="220766" cy="295150"/>
      </dsp:txXfrm>
    </dsp:sp>
    <dsp:sp modelId="{75D23F30-F360-4D39-948D-54D83D01F0CE}">
      <dsp:nvSpPr>
        <dsp:cNvPr id="0" name=""/>
        <dsp:cNvSpPr/>
      </dsp:nvSpPr>
      <dsp:spPr>
        <a:xfrm>
          <a:off x="2187399" y="1532199"/>
          <a:ext cx="1598414" cy="145752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GB" sz="6000" b="1" kern="1200" dirty="0"/>
            <a:t>A</a:t>
          </a:r>
          <a:r>
            <a:rPr lang="en-GB" sz="2400" kern="1200" dirty="0"/>
            <a:t>ct</a:t>
          </a:r>
        </a:p>
      </dsp:txBody>
      <dsp:txXfrm>
        <a:off x="2421481" y="1745649"/>
        <a:ext cx="1130250" cy="1030629"/>
      </dsp:txXfrm>
    </dsp:sp>
    <dsp:sp modelId="{60EEE45E-0A67-462C-A4ED-AFAFC96F9B6D}">
      <dsp:nvSpPr>
        <dsp:cNvPr id="0" name=""/>
        <dsp:cNvSpPr/>
      </dsp:nvSpPr>
      <dsp:spPr>
        <a:xfrm rot="18900000">
          <a:off x="3575094" y="1256568"/>
          <a:ext cx="339898" cy="4919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3590027" y="1391002"/>
        <a:ext cx="237929" cy="2951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1" y="0"/>
            <a:ext cx="2921582" cy="49534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05501EC-CD62-425D-8EC7-9EBA8E182AE3}" type="datetimeFigureOut">
              <a:rPr lang="en-GB" smtClean="0"/>
              <a:t>28/05/2019</a:t>
            </a:fld>
            <a:endParaRPr lang="en-GB"/>
          </a:p>
        </p:txBody>
      </p:sp>
      <p:sp>
        <p:nvSpPr>
          <p:cNvPr id="4" name="Marcador de Posição da Imagem do Diapositivo 3"/>
          <p:cNvSpPr>
            <a:spLocks noGrp="1" noRot="1" noChangeAspect="1"/>
          </p:cNvSpPr>
          <p:nvPr>
            <p:ph type="sldImg" idx="2"/>
          </p:nvPr>
        </p:nvSpPr>
        <p:spPr>
          <a:xfrm>
            <a:off x="411163" y="1235075"/>
            <a:ext cx="5919787"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74212" y="4751221"/>
            <a:ext cx="5393690" cy="3887361"/>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1"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314EFA80-191E-4661-8852-BE77A27D4813}" type="slidenum">
              <a:rPr lang="en-GB" smtClean="0"/>
              <a:t>‹nº›</a:t>
            </a:fld>
            <a:endParaRPr lang="en-GB"/>
          </a:p>
        </p:txBody>
      </p:sp>
    </p:spTree>
    <p:extLst>
      <p:ext uri="{BB962C8B-B14F-4D97-AF65-F5344CB8AC3E}">
        <p14:creationId xmlns:p14="http://schemas.microsoft.com/office/powerpoint/2010/main" val="193821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r>
              <a:rPr lang="pt-PT"/>
              <a:t>30/05/2019</a:t>
            </a:r>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EC7C07F-3F3D-421C-A34F-671C0DD94256}" type="slidenum">
              <a:rPr lang="pt-PT" smtClean="0"/>
              <a:t>‹nº›</a:t>
            </a:fld>
            <a:endParaRPr lang="pt-P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3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r>
              <a:rPr lang="pt-PT"/>
              <a:t>30/05/2019</a:t>
            </a:r>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329793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r>
              <a:rPr lang="pt-PT"/>
              <a:t>30/05/2019</a:t>
            </a:r>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34272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r>
              <a:rPr lang="pt-PT"/>
              <a:t>30/05/2019</a:t>
            </a:r>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275627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r>
              <a:rPr lang="pt-PT"/>
              <a:t>30/05/2019</a:t>
            </a:r>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EC7C07F-3F3D-421C-A34F-671C0DD94256}" type="slidenum">
              <a:rPr lang="pt-PT" smtClean="0"/>
              <a:t>‹nº›</a:t>
            </a:fld>
            <a:endParaRPr lang="pt-P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r>
              <a:rPr lang="pt-PT"/>
              <a:t>30/05/2019</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315144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09728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21792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r>
              <a:rPr lang="pt-PT"/>
              <a:t>30/05/2019</a:t>
            </a:r>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148686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r>
              <a:rPr lang="pt-PT"/>
              <a:t>30/05/2019</a:t>
            </a:r>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101672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pt-PT"/>
              <a:t>30/05/2019</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PT"/>
          </a:p>
        </p:txBody>
      </p:sp>
      <p:sp>
        <p:nvSpPr>
          <p:cNvPr id="9" name="Slide Number Placeholder 8"/>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236214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pt-PT"/>
              <a:t>30/05/2019</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P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C7C07F-3F3D-421C-A34F-671C0DD94256}" type="slidenum">
              <a:rPr lang="pt-PT" smtClean="0"/>
              <a:t>‹nº›</a:t>
            </a:fld>
            <a:endParaRPr lang="pt-PT"/>
          </a:p>
        </p:txBody>
      </p:sp>
    </p:spTree>
    <p:extLst>
      <p:ext uri="{BB962C8B-B14F-4D97-AF65-F5344CB8AC3E}">
        <p14:creationId xmlns:p14="http://schemas.microsoft.com/office/powerpoint/2010/main" val="133985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r>
              <a:rPr lang="pt-PT"/>
              <a:t>30/05/2019</a:t>
            </a:r>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EC7C07F-3F3D-421C-A34F-671C0DD94256}" type="slidenum">
              <a:rPr lang="pt-PT" smtClean="0"/>
              <a:t>‹nº›</a:t>
            </a:fld>
            <a:endParaRPr lang="pt-PT"/>
          </a:p>
        </p:txBody>
      </p:sp>
    </p:spTree>
    <p:extLst>
      <p:ext uri="{BB962C8B-B14F-4D97-AF65-F5344CB8AC3E}">
        <p14:creationId xmlns:p14="http://schemas.microsoft.com/office/powerpoint/2010/main" val="185470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pt-PT"/>
              <a:t>30/05/2019</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P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C7C07F-3F3D-421C-A34F-671C0DD94256}" type="slidenum">
              <a:rPr lang="pt-PT" smtClean="0"/>
              <a:t>‹nº›</a:t>
            </a:fld>
            <a:endParaRPr lang="pt-P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4546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estrategia_cidadania_original.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perfil_dos_alunos.pdf" TargetMode="External"/><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9537F-2F8D-446E-A68B-9EDCF71DBF26}"/>
              </a:ext>
            </a:extLst>
          </p:cNvPr>
          <p:cNvSpPr>
            <a:spLocks noGrp="1"/>
          </p:cNvSpPr>
          <p:nvPr>
            <p:ph type="ctrTitle"/>
          </p:nvPr>
        </p:nvSpPr>
        <p:spPr>
          <a:xfrm>
            <a:off x="1524000" y="2433234"/>
            <a:ext cx="9144000" cy="2002484"/>
          </a:xfrm>
        </p:spPr>
        <p:txBody>
          <a:bodyPr>
            <a:normAutofit/>
          </a:bodyPr>
          <a:lstStyle/>
          <a:p>
            <a:pPr algn="ctr"/>
            <a:r>
              <a:rPr lang="en-GB" sz="5400" dirty="0"/>
              <a:t>Strategies and obstacles </a:t>
            </a:r>
            <a:br>
              <a:rPr lang="en-GB" sz="5400" dirty="0"/>
            </a:br>
            <a:r>
              <a:rPr lang="en-GB" sz="5400" dirty="0"/>
              <a:t>for innovation, co-creation</a:t>
            </a:r>
          </a:p>
        </p:txBody>
      </p:sp>
      <p:sp>
        <p:nvSpPr>
          <p:cNvPr id="3" name="Subtítulo 2">
            <a:extLst>
              <a:ext uri="{FF2B5EF4-FFF2-40B4-BE49-F238E27FC236}">
                <a16:creationId xmlns:a16="http://schemas.microsoft.com/office/drawing/2014/main" id="{4D732A03-AC5C-4253-9FD5-08A80B1C970D}"/>
              </a:ext>
            </a:extLst>
          </p:cNvPr>
          <p:cNvSpPr>
            <a:spLocks noGrp="1"/>
          </p:cNvSpPr>
          <p:nvPr>
            <p:ph type="subTitle" idx="1"/>
          </p:nvPr>
        </p:nvSpPr>
        <p:spPr>
          <a:xfrm>
            <a:off x="1524000" y="4673442"/>
            <a:ext cx="9144000" cy="1335921"/>
          </a:xfrm>
        </p:spPr>
        <p:txBody>
          <a:bodyPr/>
          <a:lstStyle/>
          <a:p>
            <a:pPr algn="ctr"/>
            <a:r>
              <a:rPr lang="en-GB" dirty="0"/>
              <a:t>An original experience in a follow up project: </a:t>
            </a:r>
          </a:p>
          <a:p>
            <a:pPr algn="ctr"/>
            <a:r>
              <a:rPr lang="en-GB" dirty="0"/>
              <a:t>“Development of learning”</a:t>
            </a:r>
          </a:p>
        </p:txBody>
      </p:sp>
      <p:grpSp>
        <p:nvGrpSpPr>
          <p:cNvPr id="17" name="Agrupar 16">
            <a:extLst>
              <a:ext uri="{FF2B5EF4-FFF2-40B4-BE49-F238E27FC236}">
                <a16:creationId xmlns:a16="http://schemas.microsoft.com/office/drawing/2014/main" id="{37116C1F-2919-4449-93BA-FCC6F54D1417}"/>
              </a:ext>
            </a:extLst>
          </p:cNvPr>
          <p:cNvGrpSpPr/>
          <p:nvPr/>
        </p:nvGrpSpPr>
        <p:grpSpPr>
          <a:xfrm>
            <a:off x="1420088" y="485697"/>
            <a:ext cx="9351823" cy="1936584"/>
            <a:chOff x="503752" y="288547"/>
            <a:chExt cx="10654859" cy="2013436"/>
          </a:xfrm>
        </p:grpSpPr>
        <p:pic>
          <p:nvPicPr>
            <p:cNvPr id="14" name="Imagem 13">
              <a:extLst>
                <a:ext uri="{FF2B5EF4-FFF2-40B4-BE49-F238E27FC236}">
                  <a16:creationId xmlns:a16="http://schemas.microsoft.com/office/drawing/2014/main" id="{1E45AC5F-4C98-4FA5-83AF-BCBC8FED9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761" y="288547"/>
              <a:ext cx="2609850" cy="2013436"/>
            </a:xfrm>
            <a:prstGeom prst="rect">
              <a:avLst/>
            </a:prstGeom>
          </p:spPr>
        </p:pic>
        <p:pic>
          <p:nvPicPr>
            <p:cNvPr id="16" name="Imagem 15">
              <a:extLst>
                <a:ext uri="{FF2B5EF4-FFF2-40B4-BE49-F238E27FC236}">
                  <a16:creationId xmlns:a16="http://schemas.microsoft.com/office/drawing/2014/main" id="{4ADABFCF-DA30-43EB-B43E-9AC6F454E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52" y="288547"/>
              <a:ext cx="8045009" cy="2013436"/>
            </a:xfrm>
            <a:prstGeom prst="rect">
              <a:avLst/>
            </a:prstGeom>
          </p:spPr>
        </p:pic>
      </p:grpSp>
      <p:sp>
        <p:nvSpPr>
          <p:cNvPr id="18" name="Subtítulo 2">
            <a:extLst>
              <a:ext uri="{FF2B5EF4-FFF2-40B4-BE49-F238E27FC236}">
                <a16:creationId xmlns:a16="http://schemas.microsoft.com/office/drawing/2014/main" id="{B5B92207-0FD3-4926-9ACE-38E10A842FA4}"/>
              </a:ext>
            </a:extLst>
          </p:cNvPr>
          <p:cNvSpPr txBox="1">
            <a:spLocks/>
          </p:cNvSpPr>
          <p:nvPr/>
        </p:nvSpPr>
        <p:spPr>
          <a:xfrm>
            <a:off x="4627535" y="6372303"/>
            <a:ext cx="2936929" cy="562243"/>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PT" b="1" dirty="0">
                <a:solidFill>
                  <a:schemeClr val="bg1"/>
                </a:solidFill>
              </a:rPr>
              <a:t>Jorge Morgado</a:t>
            </a:r>
          </a:p>
          <a:p>
            <a:r>
              <a:rPr lang="pt-PT" b="1" dirty="0">
                <a:solidFill>
                  <a:schemeClr val="bg1"/>
                </a:solidFill>
              </a:rPr>
              <a:t>Funchal – </a:t>
            </a:r>
            <a:r>
              <a:rPr lang="pt-PT" b="1" dirty="0" err="1">
                <a:solidFill>
                  <a:schemeClr val="bg1"/>
                </a:solidFill>
              </a:rPr>
              <a:t>May</a:t>
            </a:r>
            <a:r>
              <a:rPr lang="pt-PT" b="1" dirty="0">
                <a:solidFill>
                  <a:schemeClr val="bg1"/>
                </a:solidFill>
              </a:rPr>
              <a:t> 2019</a:t>
            </a:r>
          </a:p>
        </p:txBody>
      </p:sp>
    </p:spTree>
    <p:extLst>
      <p:ext uri="{BB962C8B-B14F-4D97-AF65-F5344CB8AC3E}">
        <p14:creationId xmlns:p14="http://schemas.microsoft.com/office/powerpoint/2010/main" val="59103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marL="0" indent="0">
              <a:buNone/>
            </a:pPr>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
        <p:nvSpPr>
          <p:cNvPr id="8" name="Retângulo arredondado 15">
            <a:extLst>
              <a:ext uri="{FF2B5EF4-FFF2-40B4-BE49-F238E27FC236}">
                <a16:creationId xmlns:a16="http://schemas.microsoft.com/office/drawing/2014/main" id="{F93341D1-23A6-482B-BF69-66683E659C81}"/>
              </a:ext>
            </a:extLst>
          </p:cNvPr>
          <p:cNvSpPr/>
          <p:nvPr/>
        </p:nvSpPr>
        <p:spPr>
          <a:xfrm>
            <a:off x="1789481" y="2510725"/>
            <a:ext cx="8197684" cy="918274"/>
          </a:xfrm>
          <a:prstGeom prst="roundRect">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ctr" defTabSz="914400">
              <a:defRPr/>
            </a:pPr>
            <a:r>
              <a:rPr lang="en-GB" sz="2800" b="1" dirty="0"/>
              <a:t>Essential</a:t>
            </a:r>
            <a:r>
              <a:rPr lang="pt-PT" sz="2800" b="1" dirty="0"/>
              <a:t> </a:t>
            </a:r>
            <a:r>
              <a:rPr lang="en-GB" sz="2800" b="1" dirty="0"/>
              <a:t>Learnings</a:t>
            </a: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just" defTabSz="914400">
              <a:defRPr/>
            </a:pPr>
            <a:r>
              <a:rPr lang="en-US" sz="2800" dirty="0"/>
              <a:t>"The common set of knowledge to be acquired ... indispensable ... relevant and significant, as well as the capacities and attitudes that must be developed by all students ..."</a:t>
            </a:r>
            <a:endParaRPr kumimoji="0" lang="pt-PT" sz="2800" b="1" i="0" u="none" strike="noStrike" kern="0" cap="none" spc="0" normalizeH="0" baseline="0" noProof="0" dirty="0">
              <a:ln w="0"/>
              <a:effectLst>
                <a:outerShdw blurRad="38100" dist="25400" dir="5400000" algn="ctr" rotWithShape="0">
                  <a:srgbClr val="6E747A">
                    <a:alpha val="43000"/>
                  </a:srgbClr>
                </a:outerShdw>
              </a:effectLst>
              <a:uLnTx/>
              <a:uFillTx/>
              <a:latin typeface="Calibri" panose="020F0502020204030204"/>
            </a:endParaRPr>
          </a:p>
        </p:txBody>
      </p:sp>
    </p:spTree>
    <p:extLst>
      <p:ext uri="{BB962C8B-B14F-4D97-AF65-F5344CB8AC3E}">
        <p14:creationId xmlns:p14="http://schemas.microsoft.com/office/powerpoint/2010/main" val="86473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marL="0" indent="0">
              <a:buNone/>
            </a:pPr>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pic>
        <p:nvPicPr>
          <p:cNvPr id="7" name="Picture 2">
            <a:hlinkClick r:id="rId3" action="ppaction://hlinkfile"/>
            <a:extLst>
              <a:ext uri="{FF2B5EF4-FFF2-40B4-BE49-F238E27FC236}">
                <a16:creationId xmlns:a16="http://schemas.microsoft.com/office/drawing/2014/main" id="{A5219102-890B-4506-A11C-921749359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175" y="1818726"/>
            <a:ext cx="3096821" cy="441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a:extLst>
              <a:ext uri="{FF2B5EF4-FFF2-40B4-BE49-F238E27FC236}">
                <a16:creationId xmlns:a16="http://schemas.microsoft.com/office/drawing/2014/main" id="{CB34221F-04E8-4574-BF9F-D6CCCAC20DEA}"/>
              </a:ext>
            </a:extLst>
          </p:cNvPr>
          <p:cNvSpPr/>
          <p:nvPr/>
        </p:nvSpPr>
        <p:spPr>
          <a:xfrm>
            <a:off x="5563891" y="2774198"/>
            <a:ext cx="4937900" cy="1754326"/>
          </a:xfrm>
          <a:prstGeom prst="rect">
            <a:avLst/>
          </a:prstGeom>
        </p:spPr>
        <p:txBody>
          <a:bodyPr wrap="square">
            <a:spAutoFit/>
          </a:bodyPr>
          <a:lstStyle/>
          <a:p>
            <a:endParaRPr lang="en-US" sz="3600" b="1" dirty="0"/>
          </a:p>
          <a:p>
            <a:r>
              <a:rPr lang="en-US" sz="3600" b="1" dirty="0"/>
              <a:t>National strategy for citizenship education</a:t>
            </a:r>
            <a:endParaRPr lang="en-GB" sz="3600" b="1" dirty="0"/>
          </a:p>
        </p:txBody>
      </p:sp>
    </p:spTree>
    <p:extLst>
      <p:ext uri="{BB962C8B-B14F-4D97-AF65-F5344CB8AC3E}">
        <p14:creationId xmlns:p14="http://schemas.microsoft.com/office/powerpoint/2010/main" val="249725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4"/>
            <a:ext cx="9900318" cy="4167608"/>
          </a:xfrm>
        </p:spPr>
        <p:txBody>
          <a:bodyPr>
            <a:normAutofit lnSpcReduction="10000"/>
          </a:bodyPr>
          <a:lstStyle/>
          <a:p>
            <a:r>
              <a:rPr lang="en-US" sz="2800" b="1" dirty="0"/>
              <a:t>The autonomy and flexibility of curriculum:</a:t>
            </a:r>
          </a:p>
          <a:p>
            <a:pPr algn="just"/>
            <a:r>
              <a:rPr lang="en-US" sz="2800" dirty="0"/>
              <a:t>"The curricular autonomy is granted to schools within a range of between 0% and 25% (of the total workload) is locally built at the initiative of each school."</a:t>
            </a:r>
          </a:p>
          <a:p>
            <a:endParaRPr lang="en-US" sz="1700" dirty="0"/>
          </a:p>
          <a:p>
            <a:r>
              <a:rPr lang="en-US" sz="2800" b="1" dirty="0"/>
              <a:t>An inclusive school:</a:t>
            </a:r>
          </a:p>
          <a:p>
            <a:pPr algn="just"/>
            <a:r>
              <a:rPr lang="en-US" sz="2800" dirty="0"/>
              <a:t>“where each and every student, regardless of their personal and social situation, obtains responses that enable them to acquire a level of education and training to facilitate their full social inclusion”.</a:t>
            </a:r>
            <a:endParaRPr lang="en-GB" sz="2800"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
        <p:nvSpPr>
          <p:cNvPr id="4" name="Seta: Para a Direita 3">
            <a:extLst>
              <a:ext uri="{FF2B5EF4-FFF2-40B4-BE49-F238E27FC236}">
                <a16:creationId xmlns:a16="http://schemas.microsoft.com/office/drawing/2014/main" id="{7AAF9898-9479-4644-9065-119C436B730A}"/>
              </a:ext>
            </a:extLst>
          </p:cNvPr>
          <p:cNvSpPr/>
          <p:nvPr/>
        </p:nvSpPr>
        <p:spPr>
          <a:xfrm>
            <a:off x="9884819" y="5563777"/>
            <a:ext cx="1270861" cy="619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878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lnSpc>
                <a:spcPct val="150000"/>
              </a:lnSpc>
            </a:pPr>
            <a:r>
              <a:rPr lang="en-GB" sz="2800" dirty="0"/>
              <a:t>The Regional Inspectorate of education has to develop </a:t>
            </a:r>
            <a:r>
              <a:rPr lang="en-GB" sz="2800" b="1" dirty="0"/>
              <a:t>a new culture of cooperation</a:t>
            </a:r>
            <a:r>
              <a:rPr lang="en-GB" sz="2800" dirty="0"/>
              <a:t> between inspectors and all the members of the educational community, in order to promote a new and better response of school organization and </a:t>
            </a:r>
            <a:r>
              <a:rPr lang="en-GB" sz="2800" b="1" dirty="0"/>
              <a:t>the quality of education </a:t>
            </a:r>
            <a:r>
              <a:rPr lang="en-GB" sz="2800" dirty="0"/>
              <a:t>of our children and students.</a:t>
            </a:r>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339104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arredondado 15">
            <a:extLst>
              <a:ext uri="{FF2B5EF4-FFF2-40B4-BE49-F238E27FC236}">
                <a16:creationId xmlns:a16="http://schemas.microsoft.com/office/drawing/2014/main" id="{8DF3A5E3-F3A4-49D9-9512-D9B85391830E}"/>
              </a:ext>
            </a:extLst>
          </p:cNvPr>
          <p:cNvSpPr/>
          <p:nvPr/>
        </p:nvSpPr>
        <p:spPr>
          <a:xfrm>
            <a:off x="2027637" y="4010188"/>
            <a:ext cx="8197684" cy="918274"/>
          </a:xfrm>
          <a:prstGeom prst="roundRect">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PT" sz="2800" b="1" i="0" u="none" strike="noStrike" kern="0" cap="none" spc="0" normalizeH="0" baseline="0" noProof="0" dirty="0">
              <a:ln w="0"/>
              <a:solidFill>
                <a:srgbClr val="5B9BD5">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a:p>
            <a:pPr lvl="0" algn="ctr" defTabSz="914400">
              <a:defRPr/>
            </a:pPr>
            <a:endParaRPr lang="pt-PT" sz="2800" dirty="0">
              <a:solidFill>
                <a:schemeClr val="tx2"/>
              </a:solidFill>
            </a:endParaRPr>
          </a:p>
        </p:txBody>
      </p:sp>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176320" y="1814738"/>
            <a:ext cx="9900318" cy="4105616"/>
          </a:xfrm>
        </p:spPr>
        <p:txBody>
          <a:bodyPr>
            <a:normAutofit/>
          </a:bodyPr>
          <a:lstStyle/>
          <a:p>
            <a:pPr algn="ctr">
              <a:lnSpc>
                <a:spcPct val="150000"/>
              </a:lnSpc>
              <a:spcBef>
                <a:spcPts val="0"/>
              </a:spcBef>
              <a:spcAft>
                <a:spcPts val="0"/>
              </a:spcAft>
            </a:pPr>
            <a:r>
              <a:rPr lang="en-GB" sz="4400" dirty="0"/>
              <a:t>Innovation</a:t>
            </a:r>
          </a:p>
          <a:p>
            <a:pPr algn="ctr">
              <a:lnSpc>
                <a:spcPct val="150000"/>
              </a:lnSpc>
              <a:spcBef>
                <a:spcPts val="0"/>
              </a:spcBef>
              <a:spcAft>
                <a:spcPts val="0"/>
              </a:spcAft>
            </a:pPr>
            <a:r>
              <a:rPr lang="en-GB" sz="4400" dirty="0"/>
              <a:t>Co-creation</a:t>
            </a:r>
          </a:p>
          <a:p>
            <a:pPr algn="ctr">
              <a:lnSpc>
                <a:spcPct val="150000"/>
              </a:lnSpc>
              <a:spcBef>
                <a:spcPts val="0"/>
              </a:spcBef>
              <a:spcAft>
                <a:spcPts val="0"/>
              </a:spcAft>
            </a:pPr>
            <a:r>
              <a:rPr lang="en-GB" sz="4400" dirty="0"/>
              <a:t>Strategies and obstacles</a:t>
            </a:r>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12759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838200" y="681037"/>
            <a:ext cx="10515600" cy="1045221"/>
          </a:xfrm>
        </p:spPr>
        <p:txBody>
          <a:bodyPr/>
          <a:lstStyle/>
          <a:p>
            <a:pPr algn="ctr"/>
            <a:r>
              <a:rPr lang="en-GB" b="1" dirty="0"/>
              <a:t>Conditions for innovation</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24366" y="1766806"/>
            <a:ext cx="9918915" cy="4633994"/>
          </a:xfrm>
        </p:spPr>
        <p:txBody>
          <a:bodyPr>
            <a:normAutofit/>
          </a:bodyPr>
          <a:lstStyle/>
          <a:p>
            <a:pPr marL="0" indent="0" algn="just">
              <a:lnSpc>
                <a:spcPct val="150000"/>
              </a:lnSpc>
              <a:buNone/>
            </a:pPr>
            <a:r>
              <a:rPr lang="en-GB" sz="2800" b="1" dirty="0"/>
              <a:t>1- Planning:</a:t>
            </a:r>
          </a:p>
          <a:p>
            <a:pPr marL="0" indent="0" algn="just">
              <a:lnSpc>
                <a:spcPct val="150000"/>
              </a:lnSpc>
              <a:buNone/>
            </a:pPr>
            <a:r>
              <a:rPr lang="en-GB" sz="2800" dirty="0"/>
              <a:t>	1.1. leadership, vision and strategy;</a:t>
            </a:r>
          </a:p>
          <a:p>
            <a:pPr marL="0" indent="0" algn="just">
              <a:lnSpc>
                <a:spcPct val="150000"/>
              </a:lnSpc>
              <a:buNone/>
            </a:pPr>
            <a:r>
              <a:rPr lang="en-GB" sz="2800" dirty="0"/>
              <a:t>	1.2. resources and socio-educational action.</a:t>
            </a:r>
          </a:p>
          <a:p>
            <a:pPr marL="0" indent="0">
              <a:lnSpc>
                <a:spcPct val="150000"/>
              </a:lnSpc>
              <a:buNone/>
            </a:pPr>
            <a:r>
              <a:rPr lang="en-GB" sz="2800" b="1" dirty="0"/>
              <a:t>2- Operationalization:</a:t>
            </a:r>
          </a:p>
          <a:p>
            <a:pPr marL="0" indent="0">
              <a:lnSpc>
                <a:spcPct val="150000"/>
              </a:lnSpc>
              <a:buNone/>
            </a:pPr>
            <a:r>
              <a:rPr lang="en-GB" sz="2800" dirty="0"/>
              <a:t>	2.1. </a:t>
            </a:r>
            <a:r>
              <a:rPr lang="en-US" sz="2800" dirty="0"/>
              <a:t>planning at group and class level;</a:t>
            </a:r>
          </a:p>
          <a:p>
            <a:pPr marL="0" indent="0">
              <a:buNone/>
            </a:pPr>
            <a:r>
              <a:rPr lang="en-US" sz="2800" dirty="0"/>
              <a:t>	2.2. implementation and monitoring.</a:t>
            </a:r>
            <a:endParaRPr lang="en-GB" sz="2800"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5" y="1"/>
            <a:ext cx="2341067" cy="438950"/>
          </a:xfrm>
          <a:prstGeom prst="rect">
            <a:avLst/>
          </a:prstGeom>
        </p:spPr>
      </p:pic>
    </p:spTree>
    <p:extLst>
      <p:ext uri="{BB962C8B-B14F-4D97-AF65-F5344CB8AC3E}">
        <p14:creationId xmlns:p14="http://schemas.microsoft.com/office/powerpoint/2010/main" val="421177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838200" y="681037"/>
            <a:ext cx="10515600" cy="1045221"/>
          </a:xfrm>
        </p:spPr>
        <p:txBody>
          <a:bodyPr/>
          <a:lstStyle/>
          <a:p>
            <a:pPr algn="ctr"/>
            <a:r>
              <a:rPr lang="en-GB" b="1" dirty="0"/>
              <a:t>Conditions for innovation</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24366" y="1766806"/>
            <a:ext cx="9918915" cy="4633994"/>
          </a:xfrm>
        </p:spPr>
        <p:txBody>
          <a:bodyPr>
            <a:normAutofit lnSpcReduction="10000"/>
          </a:bodyPr>
          <a:lstStyle/>
          <a:p>
            <a:pPr marL="0" indent="0" algn="just">
              <a:lnSpc>
                <a:spcPct val="160000"/>
              </a:lnSpc>
              <a:buNone/>
            </a:pPr>
            <a:r>
              <a:rPr lang="en-GB" sz="2800" b="1" dirty="0"/>
              <a:t>3- Evaluation:</a:t>
            </a:r>
          </a:p>
          <a:p>
            <a:pPr marL="0" indent="0" algn="just">
              <a:lnSpc>
                <a:spcPct val="160000"/>
              </a:lnSpc>
              <a:buNone/>
            </a:pPr>
            <a:r>
              <a:rPr lang="en-GB" sz="2800" dirty="0"/>
              <a:t>	3.1. </a:t>
            </a:r>
            <a:r>
              <a:rPr lang="en-US" sz="2800" dirty="0"/>
              <a:t>verification of compliance with the plan and the objectives.</a:t>
            </a:r>
          </a:p>
          <a:p>
            <a:pPr marL="0" indent="0" algn="just">
              <a:lnSpc>
                <a:spcPct val="160000"/>
              </a:lnSpc>
              <a:buNone/>
            </a:pPr>
            <a:r>
              <a:rPr lang="en-GB" sz="2800" b="1" dirty="0"/>
              <a:t>4-  improvement:</a:t>
            </a:r>
          </a:p>
          <a:p>
            <a:pPr marL="0" indent="0" algn="just">
              <a:lnSpc>
                <a:spcPct val="160000"/>
              </a:lnSpc>
              <a:buNone/>
            </a:pPr>
            <a:r>
              <a:rPr lang="en-GB" sz="2800" dirty="0"/>
              <a:t>	4.1. action plan for improvement.</a:t>
            </a:r>
          </a:p>
          <a:p>
            <a:pPr marL="0" indent="0" algn="just">
              <a:lnSpc>
                <a:spcPct val="150000"/>
              </a:lnSpc>
              <a:buNone/>
            </a:pPr>
            <a:r>
              <a:rPr lang="en-GB" sz="2800" dirty="0"/>
              <a:t>	</a:t>
            </a:r>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5" y="1"/>
            <a:ext cx="2341067" cy="438950"/>
          </a:xfrm>
          <a:prstGeom prst="rect">
            <a:avLst/>
          </a:prstGeom>
        </p:spPr>
      </p:pic>
    </p:spTree>
    <p:extLst>
      <p:ext uri="{BB962C8B-B14F-4D97-AF65-F5344CB8AC3E}">
        <p14:creationId xmlns:p14="http://schemas.microsoft.com/office/powerpoint/2010/main" val="370436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E5B3D-ABCD-4469-AF8A-98CC16DF339D}"/>
              </a:ext>
            </a:extLst>
          </p:cNvPr>
          <p:cNvSpPr>
            <a:spLocks noGrp="1"/>
          </p:cNvSpPr>
          <p:nvPr>
            <p:ph type="title"/>
          </p:nvPr>
        </p:nvSpPr>
        <p:spPr>
          <a:xfrm>
            <a:off x="1020305" y="1224366"/>
            <a:ext cx="10515600" cy="948814"/>
          </a:xfrm>
        </p:spPr>
        <p:txBody>
          <a:bodyPr>
            <a:normAutofit fontScale="90000"/>
          </a:bodyPr>
          <a:lstStyle/>
          <a:p>
            <a:pPr algn="ctr"/>
            <a:r>
              <a:rPr lang="en-GB" b="1" dirty="0"/>
              <a:t>PDCA cycle - Cycle of Deming </a:t>
            </a:r>
            <a:r>
              <a:rPr lang="en-GB" sz="3600" dirty="0"/>
              <a:t>(USA, 1900-1993)</a:t>
            </a:r>
            <a:br>
              <a:rPr lang="en-GB" sz="3600" dirty="0"/>
            </a:br>
            <a:endParaRPr lang="en-GB" dirty="0"/>
          </a:p>
        </p:txBody>
      </p:sp>
      <p:graphicFrame>
        <p:nvGraphicFramePr>
          <p:cNvPr id="4" name="Marcador de Posição de Conteúdo 3">
            <a:extLst>
              <a:ext uri="{FF2B5EF4-FFF2-40B4-BE49-F238E27FC236}">
                <a16:creationId xmlns:a16="http://schemas.microsoft.com/office/drawing/2014/main" id="{15374068-D0BE-475C-80ED-027DD76CAE09}"/>
              </a:ext>
            </a:extLst>
          </p:cNvPr>
          <p:cNvGraphicFramePr>
            <a:graphicFrameLocks noGrp="1"/>
          </p:cNvGraphicFramePr>
          <p:nvPr>
            <p:ph idx="1"/>
            <p:extLst>
              <p:ext uri="{D42A27DB-BD31-4B8C-83A1-F6EECF244321}">
                <p14:modId xmlns:p14="http://schemas.microsoft.com/office/powerpoint/2010/main" val="242238399"/>
              </p:ext>
            </p:extLst>
          </p:nvPr>
        </p:nvGraphicFramePr>
        <p:xfrm>
          <a:off x="1286359" y="1766807"/>
          <a:ext cx="9128503" cy="455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uxograma: Conexão 5">
            <a:extLst>
              <a:ext uri="{FF2B5EF4-FFF2-40B4-BE49-F238E27FC236}">
                <a16:creationId xmlns:a16="http://schemas.microsoft.com/office/drawing/2014/main" id="{C02C9342-3E9F-446F-A2A3-A5848CCFB022}"/>
              </a:ext>
            </a:extLst>
          </p:cNvPr>
          <p:cNvSpPr/>
          <p:nvPr/>
        </p:nvSpPr>
        <p:spPr>
          <a:xfrm>
            <a:off x="8710047" y="2579553"/>
            <a:ext cx="2774197" cy="263471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Continuous </a:t>
            </a:r>
          </a:p>
          <a:p>
            <a:pPr algn="ctr"/>
            <a:r>
              <a:rPr lang="en-GB" sz="2400" dirty="0">
                <a:solidFill>
                  <a:schemeClr val="bg1"/>
                </a:solidFill>
              </a:rPr>
              <a:t>improve-</a:t>
            </a:r>
          </a:p>
          <a:p>
            <a:pPr algn="ctr"/>
            <a:r>
              <a:rPr lang="en-GB" sz="2400" dirty="0" err="1">
                <a:solidFill>
                  <a:schemeClr val="bg1"/>
                </a:solidFill>
              </a:rPr>
              <a:t>ment</a:t>
            </a:r>
            <a:endParaRPr lang="en-GB" sz="2400" dirty="0">
              <a:solidFill>
                <a:schemeClr val="bg1"/>
              </a:solidFill>
            </a:endParaRPr>
          </a:p>
        </p:txBody>
      </p:sp>
      <p:pic>
        <p:nvPicPr>
          <p:cNvPr id="7" name="Imagem 6">
            <a:extLst>
              <a:ext uri="{FF2B5EF4-FFF2-40B4-BE49-F238E27FC236}">
                <a16:creationId xmlns:a16="http://schemas.microsoft.com/office/drawing/2014/main" id="{8AA17536-1610-4410-8BAD-1621F92F5E4D}"/>
              </a:ext>
            </a:extLst>
          </p:cNvPr>
          <p:cNvPicPr>
            <a:picLocks noChangeAspect="1"/>
          </p:cNvPicPr>
          <p:nvPr/>
        </p:nvPicPr>
        <p:blipFill>
          <a:blip r:embed="rId7"/>
          <a:stretch>
            <a:fillRect/>
          </a:stretch>
        </p:blipFill>
        <p:spPr>
          <a:xfrm>
            <a:off x="4925466" y="0"/>
            <a:ext cx="2341067" cy="438950"/>
          </a:xfrm>
          <a:prstGeom prst="rect">
            <a:avLst/>
          </a:prstGeom>
        </p:spPr>
      </p:pic>
    </p:spTree>
    <p:extLst>
      <p:ext uri="{BB962C8B-B14F-4D97-AF65-F5344CB8AC3E}">
        <p14:creationId xmlns:p14="http://schemas.microsoft.com/office/powerpoint/2010/main" val="374562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193369" y="1224366"/>
            <a:ext cx="9965411" cy="4022699"/>
          </a:xfrm>
        </p:spPr>
        <p:txBody>
          <a:bodyPr/>
          <a:lstStyle/>
          <a:p>
            <a:endParaRPr lang="en-GB" dirty="0"/>
          </a:p>
          <a:p>
            <a:pPr marL="0" indent="0" algn="ctr">
              <a:lnSpc>
                <a:spcPct val="150000"/>
              </a:lnSpc>
              <a:buNone/>
            </a:pPr>
            <a:r>
              <a:rPr lang="en-GB" sz="6000" dirty="0"/>
              <a:t>Monitoring project:</a:t>
            </a:r>
          </a:p>
          <a:p>
            <a:pPr marL="0" indent="0" algn="ctr">
              <a:lnSpc>
                <a:spcPct val="150000"/>
              </a:lnSpc>
              <a:buNone/>
            </a:pPr>
            <a:r>
              <a:rPr lang="en-GB" sz="6000" dirty="0"/>
              <a:t>“Development of learning”</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0"/>
            <a:ext cx="2341067" cy="438950"/>
          </a:xfrm>
          <a:prstGeom prst="rect">
            <a:avLst/>
          </a:prstGeom>
        </p:spPr>
      </p:pic>
    </p:spTree>
    <p:extLst>
      <p:ext uri="{BB962C8B-B14F-4D97-AF65-F5344CB8AC3E}">
        <p14:creationId xmlns:p14="http://schemas.microsoft.com/office/powerpoint/2010/main" val="245334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The Full Time School in Madeira</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lnSpc>
                <a:spcPct val="150000"/>
              </a:lnSpc>
              <a:spcBef>
                <a:spcPts val="0"/>
              </a:spcBef>
              <a:spcAft>
                <a:spcPts val="0"/>
              </a:spcAft>
            </a:pPr>
            <a:r>
              <a:rPr lang="en-GB" sz="2200" dirty="0"/>
              <a:t>The Full Time School in 1</a:t>
            </a:r>
            <a:r>
              <a:rPr lang="en-GB" sz="2200" baseline="30000" dirty="0"/>
              <a:t>st</a:t>
            </a:r>
            <a:r>
              <a:rPr lang="en-GB" sz="2200" dirty="0"/>
              <a:t>. cycle of basic education, progressively implemented in the Autonomous Region of Madeira, since 1994/1995, is a model of school-time organization that ensures children occupation at school in extended hours dividing the daily time in curricular activities and activities to enrich the curriculum. The enrichment curriculum activities seek to provide students with broader competencies, such as social, linguistic, digital, artistic and sportive skills, aiming their preparation for future competent citizens. Furthermore, this scheme provides occupation of children safely, allowing parents to perform their professional duties.</a:t>
            </a:r>
          </a:p>
          <a:p>
            <a:pPr algn="just">
              <a:lnSpc>
                <a:spcPct val="150000"/>
              </a:lnSpc>
            </a:pPr>
            <a:endParaRPr lang="en-GB" sz="2800"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98153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D2FED40-5235-4B66-905D-043F58831C4E}"/>
              </a:ext>
            </a:extLst>
          </p:cNvPr>
          <p:cNvSpPr>
            <a:spLocks noGrp="1"/>
          </p:cNvSpPr>
          <p:nvPr>
            <p:ph type="title"/>
          </p:nvPr>
        </p:nvSpPr>
        <p:spPr/>
        <p:txBody>
          <a:bodyPr/>
          <a:lstStyle/>
          <a:p>
            <a:pPr algn="ctr"/>
            <a:r>
              <a:rPr lang="en-GB" b="1" dirty="0"/>
              <a:t>Regional Inspectorate of Education</a:t>
            </a:r>
          </a:p>
        </p:txBody>
      </p:sp>
      <p:sp>
        <p:nvSpPr>
          <p:cNvPr id="3" name="Marcador de Posição de Conteúdo 2">
            <a:extLst>
              <a:ext uri="{FF2B5EF4-FFF2-40B4-BE49-F238E27FC236}">
                <a16:creationId xmlns:a16="http://schemas.microsoft.com/office/drawing/2014/main" id="{A0ABAC1A-781D-41D4-8720-830DAFA9446D}"/>
              </a:ext>
            </a:extLst>
          </p:cNvPr>
          <p:cNvSpPr>
            <a:spLocks noGrp="1"/>
          </p:cNvSpPr>
          <p:nvPr>
            <p:ph idx="1"/>
          </p:nvPr>
        </p:nvSpPr>
        <p:spPr>
          <a:xfrm>
            <a:off x="1295400" y="2154263"/>
            <a:ext cx="9860280" cy="4022699"/>
          </a:xfrm>
        </p:spPr>
        <p:txBody>
          <a:bodyPr/>
          <a:lstStyle/>
          <a:p>
            <a:endParaRPr lang="pt-PT" dirty="0"/>
          </a:p>
          <a:p>
            <a:pPr marL="0" indent="0" algn="just">
              <a:lnSpc>
                <a:spcPct val="150000"/>
              </a:lnSpc>
              <a:buNone/>
            </a:pPr>
            <a:r>
              <a:rPr lang="en-GB" sz="2800" dirty="0"/>
              <a:t>2019 is the third year of the Regional Inspectorate of Education as a department directly dependent of the Madeira Regional Secretary for Education.</a:t>
            </a:r>
          </a:p>
          <a:p>
            <a:endParaRPr lang="pt-PT" dirty="0"/>
          </a:p>
          <a:p>
            <a:pPr marL="0" indent="0">
              <a:buNone/>
            </a:pPr>
            <a:endParaRPr lang="pt-PT" dirty="0"/>
          </a:p>
          <a:p>
            <a:pPr marL="0" indent="0">
              <a:buNone/>
            </a:pPr>
            <a:endParaRPr lang="pt-PT" dirty="0"/>
          </a:p>
          <a:p>
            <a:pPr marL="0" indent="0">
              <a:buNone/>
            </a:pPr>
            <a:endParaRPr lang="pt-PT" dirty="0"/>
          </a:p>
          <a:p>
            <a:endParaRPr lang="pt-PT" dirty="0"/>
          </a:p>
          <a:p>
            <a:endParaRPr lang="pt-PT" dirty="0"/>
          </a:p>
          <a:p>
            <a:endParaRPr lang="pt-PT" dirty="0"/>
          </a:p>
        </p:txBody>
      </p:sp>
      <p:pic>
        <p:nvPicPr>
          <p:cNvPr id="6" name="Imagem 5">
            <a:extLst>
              <a:ext uri="{FF2B5EF4-FFF2-40B4-BE49-F238E27FC236}">
                <a16:creationId xmlns:a16="http://schemas.microsoft.com/office/drawing/2014/main" id="{57D241E5-FD5B-4340-B243-7FD73FF1B95B}"/>
              </a:ext>
            </a:extLst>
          </p:cNvPr>
          <p:cNvPicPr>
            <a:picLocks noChangeAspect="1"/>
          </p:cNvPicPr>
          <p:nvPr/>
        </p:nvPicPr>
        <p:blipFill>
          <a:blip r:embed="rId2"/>
          <a:stretch>
            <a:fillRect/>
          </a:stretch>
        </p:blipFill>
        <p:spPr>
          <a:xfrm>
            <a:off x="4926156" y="65752"/>
            <a:ext cx="2339687" cy="441702"/>
          </a:xfrm>
          <a:prstGeom prst="rect">
            <a:avLst/>
          </a:prstGeom>
        </p:spPr>
      </p:pic>
    </p:spTree>
    <p:extLst>
      <p:ext uri="{BB962C8B-B14F-4D97-AF65-F5344CB8AC3E}">
        <p14:creationId xmlns:p14="http://schemas.microsoft.com/office/powerpoint/2010/main" val="159025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The Full Time School in Madeira</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737360"/>
            <a:ext cx="9900318" cy="4539569"/>
          </a:xfrm>
        </p:spPr>
        <p:txBody>
          <a:bodyPr>
            <a:normAutofit/>
          </a:bodyPr>
          <a:lstStyle/>
          <a:p>
            <a:pPr algn="just">
              <a:lnSpc>
                <a:spcPct val="150000"/>
              </a:lnSpc>
            </a:pPr>
            <a:endParaRPr lang="en-GB" sz="2800" dirty="0"/>
          </a:p>
          <a:p>
            <a:pPr algn="just">
              <a:lnSpc>
                <a:spcPct val="150000"/>
              </a:lnSpc>
            </a:pPr>
            <a:endParaRPr lang="en-GB" sz="2800" dirty="0"/>
          </a:p>
          <a:p>
            <a:pPr algn="just">
              <a:lnSpc>
                <a:spcPct val="150000"/>
              </a:lnSpc>
            </a:pPr>
            <a:endParaRPr lang="en-GB" sz="2800"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
        <p:nvSpPr>
          <p:cNvPr id="4" name="Retângulo 3">
            <a:extLst>
              <a:ext uri="{FF2B5EF4-FFF2-40B4-BE49-F238E27FC236}">
                <a16:creationId xmlns:a16="http://schemas.microsoft.com/office/drawing/2014/main" id="{6211BA6E-8DE1-4222-928A-98A656F9176D}"/>
              </a:ext>
            </a:extLst>
          </p:cNvPr>
          <p:cNvSpPr/>
          <p:nvPr/>
        </p:nvSpPr>
        <p:spPr>
          <a:xfrm>
            <a:off x="2278251" y="1979375"/>
            <a:ext cx="3680846" cy="669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Primary school (6 – 10 years old)</a:t>
            </a:r>
          </a:p>
        </p:txBody>
      </p:sp>
      <p:sp>
        <p:nvSpPr>
          <p:cNvPr id="7" name="Retângulo 6">
            <a:extLst>
              <a:ext uri="{FF2B5EF4-FFF2-40B4-BE49-F238E27FC236}">
                <a16:creationId xmlns:a16="http://schemas.microsoft.com/office/drawing/2014/main" id="{C7C41659-5659-4FCB-8259-38B2CE1AE905}"/>
              </a:ext>
            </a:extLst>
          </p:cNvPr>
          <p:cNvSpPr/>
          <p:nvPr/>
        </p:nvSpPr>
        <p:spPr>
          <a:xfrm>
            <a:off x="6387888" y="1980567"/>
            <a:ext cx="3794498" cy="668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Since 1994/ 1995</a:t>
            </a:r>
          </a:p>
        </p:txBody>
      </p:sp>
      <p:sp>
        <p:nvSpPr>
          <p:cNvPr id="8" name="Retângulo 7">
            <a:extLst>
              <a:ext uri="{FF2B5EF4-FFF2-40B4-BE49-F238E27FC236}">
                <a16:creationId xmlns:a16="http://schemas.microsoft.com/office/drawing/2014/main" id="{97F494B0-3F00-46C2-B369-F428DE862395}"/>
              </a:ext>
            </a:extLst>
          </p:cNvPr>
          <p:cNvSpPr/>
          <p:nvPr/>
        </p:nvSpPr>
        <p:spPr>
          <a:xfrm>
            <a:off x="2746299" y="3521990"/>
            <a:ext cx="3332136" cy="11275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Curricular activities</a:t>
            </a:r>
          </a:p>
        </p:txBody>
      </p:sp>
      <p:sp>
        <p:nvSpPr>
          <p:cNvPr id="9" name="Retângulo 8">
            <a:extLst>
              <a:ext uri="{FF2B5EF4-FFF2-40B4-BE49-F238E27FC236}">
                <a16:creationId xmlns:a16="http://schemas.microsoft.com/office/drawing/2014/main" id="{78254C8A-20BA-4424-9C0E-14E38D467691}"/>
              </a:ext>
            </a:extLst>
          </p:cNvPr>
          <p:cNvSpPr/>
          <p:nvPr/>
        </p:nvSpPr>
        <p:spPr>
          <a:xfrm>
            <a:off x="2746299" y="4753272"/>
            <a:ext cx="3361582" cy="112750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Enrichment activities</a:t>
            </a:r>
          </a:p>
        </p:txBody>
      </p:sp>
      <p:sp>
        <p:nvSpPr>
          <p:cNvPr id="14" name="Retângulo 13">
            <a:extLst>
              <a:ext uri="{FF2B5EF4-FFF2-40B4-BE49-F238E27FC236}">
                <a16:creationId xmlns:a16="http://schemas.microsoft.com/office/drawing/2014/main" id="{DB498617-0C44-4EE9-85AE-D5F3E014DF09}"/>
              </a:ext>
            </a:extLst>
          </p:cNvPr>
          <p:cNvSpPr/>
          <p:nvPr/>
        </p:nvSpPr>
        <p:spPr>
          <a:xfrm>
            <a:off x="6387888" y="4753272"/>
            <a:ext cx="3332136" cy="11275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Curricular activities</a:t>
            </a:r>
          </a:p>
        </p:txBody>
      </p:sp>
      <p:sp>
        <p:nvSpPr>
          <p:cNvPr id="15" name="Retângulo 14">
            <a:extLst>
              <a:ext uri="{FF2B5EF4-FFF2-40B4-BE49-F238E27FC236}">
                <a16:creationId xmlns:a16="http://schemas.microsoft.com/office/drawing/2014/main" id="{5F7BCAF6-F806-4E04-8E0A-EEA88D0104AC}"/>
              </a:ext>
            </a:extLst>
          </p:cNvPr>
          <p:cNvSpPr/>
          <p:nvPr/>
        </p:nvSpPr>
        <p:spPr>
          <a:xfrm>
            <a:off x="6373165" y="3521990"/>
            <a:ext cx="3361582" cy="112750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Enrichment activities</a:t>
            </a:r>
          </a:p>
        </p:txBody>
      </p:sp>
    </p:spTree>
    <p:extLst>
      <p:ext uri="{BB962C8B-B14F-4D97-AF65-F5344CB8AC3E}">
        <p14:creationId xmlns:p14="http://schemas.microsoft.com/office/powerpoint/2010/main" val="239168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The Full Time School in Madeira</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737360"/>
            <a:ext cx="9900318" cy="4539569"/>
          </a:xfrm>
        </p:spPr>
        <p:txBody>
          <a:bodyPr>
            <a:normAutofit/>
          </a:bodyPr>
          <a:lstStyle/>
          <a:p>
            <a:pPr algn="just">
              <a:lnSpc>
                <a:spcPct val="150000"/>
              </a:lnSpc>
            </a:pPr>
            <a:endParaRPr lang="en-GB" sz="2800" dirty="0"/>
          </a:p>
          <a:p>
            <a:pPr algn="just">
              <a:lnSpc>
                <a:spcPct val="150000"/>
              </a:lnSpc>
            </a:pPr>
            <a:endParaRPr lang="en-GB" sz="2800" dirty="0"/>
          </a:p>
          <a:p>
            <a:pPr algn="just">
              <a:lnSpc>
                <a:spcPct val="150000"/>
              </a:lnSpc>
            </a:pPr>
            <a:endParaRPr lang="en-GB" sz="2800"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
        <p:nvSpPr>
          <p:cNvPr id="4" name="Retângulo 3">
            <a:extLst>
              <a:ext uri="{FF2B5EF4-FFF2-40B4-BE49-F238E27FC236}">
                <a16:creationId xmlns:a16="http://schemas.microsoft.com/office/drawing/2014/main" id="{6211BA6E-8DE1-4222-928A-98A656F9176D}"/>
              </a:ext>
            </a:extLst>
          </p:cNvPr>
          <p:cNvSpPr/>
          <p:nvPr/>
        </p:nvSpPr>
        <p:spPr>
          <a:xfrm>
            <a:off x="2048362" y="2144665"/>
            <a:ext cx="3680846" cy="350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dirty="0"/>
              <a:t>To provide students with:</a:t>
            </a:r>
          </a:p>
          <a:p>
            <a:pPr algn="ctr">
              <a:lnSpc>
                <a:spcPct val="150000"/>
              </a:lnSpc>
            </a:pPr>
            <a:r>
              <a:rPr lang="en-GB" sz="2000" dirty="0"/>
              <a:t>Social</a:t>
            </a:r>
          </a:p>
          <a:p>
            <a:pPr algn="ctr">
              <a:lnSpc>
                <a:spcPct val="150000"/>
              </a:lnSpc>
            </a:pPr>
            <a:r>
              <a:rPr lang="en-GB" sz="2000" dirty="0"/>
              <a:t>Linguistic</a:t>
            </a:r>
          </a:p>
          <a:p>
            <a:pPr algn="ctr">
              <a:lnSpc>
                <a:spcPct val="150000"/>
              </a:lnSpc>
            </a:pPr>
            <a:r>
              <a:rPr lang="en-GB" sz="2000" dirty="0"/>
              <a:t>Digital</a:t>
            </a:r>
          </a:p>
          <a:p>
            <a:pPr algn="ctr">
              <a:lnSpc>
                <a:spcPct val="150000"/>
              </a:lnSpc>
            </a:pPr>
            <a:r>
              <a:rPr lang="en-GB" sz="2000" dirty="0"/>
              <a:t>Artistic</a:t>
            </a:r>
          </a:p>
          <a:p>
            <a:pPr algn="ctr">
              <a:lnSpc>
                <a:spcPct val="150000"/>
              </a:lnSpc>
            </a:pPr>
            <a:r>
              <a:rPr lang="en-GB" sz="2000" dirty="0"/>
              <a:t>Sportive</a:t>
            </a:r>
          </a:p>
          <a:p>
            <a:pPr algn="ctr">
              <a:lnSpc>
                <a:spcPct val="150000"/>
              </a:lnSpc>
            </a:pPr>
            <a:r>
              <a:rPr lang="en-GB" sz="2000" dirty="0"/>
              <a:t>SKILLS</a:t>
            </a:r>
          </a:p>
          <a:p>
            <a:pPr marL="342900" indent="-342900" algn="ctr">
              <a:buFontTx/>
              <a:buChar char="-"/>
            </a:pPr>
            <a:endParaRPr lang="en-GB" sz="2000" dirty="0"/>
          </a:p>
        </p:txBody>
      </p:sp>
      <p:sp>
        <p:nvSpPr>
          <p:cNvPr id="7" name="Retângulo 6">
            <a:extLst>
              <a:ext uri="{FF2B5EF4-FFF2-40B4-BE49-F238E27FC236}">
                <a16:creationId xmlns:a16="http://schemas.microsoft.com/office/drawing/2014/main" id="{C7C41659-5659-4FCB-8259-38B2CE1AE905}"/>
              </a:ext>
            </a:extLst>
          </p:cNvPr>
          <p:cNvSpPr/>
          <p:nvPr/>
        </p:nvSpPr>
        <p:spPr>
          <a:xfrm>
            <a:off x="6522208" y="2237919"/>
            <a:ext cx="4153546" cy="80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dirty="0"/>
              <a:t>Provides safe occupation of children;</a:t>
            </a:r>
          </a:p>
        </p:txBody>
      </p:sp>
      <p:sp>
        <p:nvSpPr>
          <p:cNvPr id="11" name="Retângulo 10">
            <a:extLst>
              <a:ext uri="{FF2B5EF4-FFF2-40B4-BE49-F238E27FC236}">
                <a16:creationId xmlns:a16="http://schemas.microsoft.com/office/drawing/2014/main" id="{291CF354-D83B-4EE1-A3B5-AAE6A6FCCB98}"/>
              </a:ext>
            </a:extLst>
          </p:cNvPr>
          <p:cNvSpPr/>
          <p:nvPr/>
        </p:nvSpPr>
        <p:spPr>
          <a:xfrm>
            <a:off x="6522208" y="3492299"/>
            <a:ext cx="4153546" cy="80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dirty="0"/>
              <a:t>Allows parents to comply with their professional duties;</a:t>
            </a:r>
          </a:p>
        </p:txBody>
      </p:sp>
      <p:sp>
        <p:nvSpPr>
          <p:cNvPr id="12" name="Retângulo 11">
            <a:extLst>
              <a:ext uri="{FF2B5EF4-FFF2-40B4-BE49-F238E27FC236}">
                <a16:creationId xmlns:a16="http://schemas.microsoft.com/office/drawing/2014/main" id="{959C7620-EC47-435F-BD2B-A723FA5D3525}"/>
              </a:ext>
            </a:extLst>
          </p:cNvPr>
          <p:cNvSpPr/>
          <p:nvPr/>
        </p:nvSpPr>
        <p:spPr>
          <a:xfrm>
            <a:off x="6522208" y="4692620"/>
            <a:ext cx="4153546" cy="807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GB" sz="2000" dirty="0"/>
              <a:t>Equal opportunities for all</a:t>
            </a:r>
          </a:p>
        </p:txBody>
      </p:sp>
    </p:spTree>
    <p:extLst>
      <p:ext uri="{BB962C8B-B14F-4D97-AF65-F5344CB8AC3E}">
        <p14:creationId xmlns:p14="http://schemas.microsoft.com/office/powerpoint/2010/main" val="114650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838200" y="681037"/>
            <a:ext cx="10515600" cy="1045221"/>
          </a:xfrm>
        </p:spPr>
        <p:txBody>
          <a:bodyPr/>
          <a:lstStyle/>
          <a:p>
            <a:pPr algn="ctr"/>
            <a:r>
              <a:rPr lang="en-GB" b="1" dirty="0"/>
              <a:t>“Development of learning”: aims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24366" y="1611825"/>
            <a:ext cx="9918915" cy="4372326"/>
          </a:xfrm>
        </p:spPr>
        <p:txBody>
          <a:bodyPr>
            <a:normAutofit fontScale="25000" lnSpcReduction="20000"/>
          </a:bodyPr>
          <a:lstStyle/>
          <a:p>
            <a:pPr algn="just">
              <a:lnSpc>
                <a:spcPct val="170000"/>
              </a:lnSpc>
              <a:buFont typeface="Arial" panose="020B0604020202020204" pitchFamily="34" charset="0"/>
              <a:buChar char="•"/>
            </a:pPr>
            <a:r>
              <a:rPr lang="en-GB" sz="6000" b="1" dirty="0"/>
              <a:t> </a:t>
            </a:r>
            <a:r>
              <a:rPr lang="en-GB" sz="8800" b="1" dirty="0"/>
              <a:t>Observe and analyse</a:t>
            </a:r>
            <a:r>
              <a:rPr lang="en-GB" sz="8800" dirty="0"/>
              <a:t>:</a:t>
            </a:r>
          </a:p>
          <a:p>
            <a:pPr lvl="2" algn="just">
              <a:lnSpc>
                <a:spcPct val="170000"/>
              </a:lnSpc>
              <a:buFont typeface="Wingdings" panose="05000000000000000000" pitchFamily="2" charset="2"/>
              <a:buChar char="ü"/>
            </a:pPr>
            <a:r>
              <a:rPr lang="en-GB" sz="8800" dirty="0"/>
              <a:t> the school planning, implementation and evaluation of the students´ learnings.</a:t>
            </a:r>
          </a:p>
          <a:p>
            <a:pPr lvl="2" algn="just">
              <a:lnSpc>
                <a:spcPct val="170000"/>
              </a:lnSpc>
              <a:buFont typeface="Wingdings" panose="05000000000000000000" pitchFamily="2" charset="2"/>
              <a:buChar char="ü"/>
            </a:pPr>
            <a:r>
              <a:rPr lang="en-GB" sz="8800" dirty="0"/>
              <a:t>the measures adopted by the school to improve the results of learning.</a:t>
            </a:r>
          </a:p>
          <a:p>
            <a:pPr marL="0" lvl="2" indent="0" algn="just">
              <a:lnSpc>
                <a:spcPct val="170000"/>
              </a:lnSpc>
              <a:buFont typeface="Arial" panose="020B0604020202020204" pitchFamily="34" charset="0"/>
              <a:buChar char="•"/>
            </a:pPr>
            <a:r>
              <a:rPr lang="en-GB" sz="8800" b="1" dirty="0"/>
              <a:t> I</a:t>
            </a:r>
            <a:r>
              <a:rPr lang="en-US" sz="8800" b="1" dirty="0" err="1"/>
              <a:t>mprove</a:t>
            </a:r>
            <a:r>
              <a:rPr lang="en-US" sz="8800" b="1" dirty="0"/>
              <a:t> </a:t>
            </a:r>
            <a:r>
              <a:rPr lang="en-US" sz="8800" dirty="0"/>
              <a:t>organizational and operational practices that lead to the development of students' learning and achievement.</a:t>
            </a:r>
            <a:r>
              <a:rPr lang="en-GB" sz="8800" dirty="0"/>
              <a:t> </a:t>
            </a:r>
          </a:p>
          <a:p>
            <a:pPr marL="0" indent="0" algn="ctr">
              <a:lnSpc>
                <a:spcPct val="170000"/>
              </a:lnSpc>
              <a:spcBef>
                <a:spcPts val="0"/>
              </a:spcBef>
              <a:spcAft>
                <a:spcPts val="0"/>
              </a:spcAft>
              <a:buNone/>
            </a:pPr>
            <a:endParaRPr lang="en-GB" sz="8800" dirty="0"/>
          </a:p>
          <a:p>
            <a:pPr marL="0" indent="0" algn="ctr">
              <a:lnSpc>
                <a:spcPct val="170000"/>
              </a:lnSpc>
              <a:spcBef>
                <a:spcPts val="0"/>
              </a:spcBef>
              <a:spcAft>
                <a:spcPts val="0"/>
              </a:spcAft>
              <a:buNone/>
            </a:pPr>
            <a:r>
              <a:rPr lang="en-GB" sz="8800" dirty="0"/>
              <a:t>To assure the constitutional rights of citizens </a:t>
            </a:r>
          </a:p>
          <a:p>
            <a:pPr marL="0" indent="0" algn="ctr">
              <a:lnSpc>
                <a:spcPct val="170000"/>
              </a:lnSpc>
              <a:spcBef>
                <a:spcPts val="0"/>
              </a:spcBef>
              <a:spcAft>
                <a:spcPts val="0"/>
              </a:spcAft>
              <a:buNone/>
            </a:pPr>
            <a:r>
              <a:rPr lang="en-GB" sz="8800" dirty="0"/>
              <a:t>regarding equal opportunities on accessing school success.</a:t>
            </a:r>
          </a:p>
          <a:p>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5" y="1"/>
            <a:ext cx="2341067" cy="438950"/>
          </a:xfrm>
          <a:prstGeom prst="rect">
            <a:avLst/>
          </a:prstGeom>
        </p:spPr>
      </p:pic>
      <p:sp>
        <p:nvSpPr>
          <p:cNvPr id="6" name="Seta: Em Ângulo Reto Para Cima 5">
            <a:extLst>
              <a:ext uri="{FF2B5EF4-FFF2-40B4-BE49-F238E27FC236}">
                <a16:creationId xmlns:a16="http://schemas.microsoft.com/office/drawing/2014/main" id="{6EC25AD9-22B2-4839-BEA3-71551616DBAB}"/>
              </a:ext>
            </a:extLst>
          </p:cNvPr>
          <p:cNvSpPr/>
          <p:nvPr/>
        </p:nvSpPr>
        <p:spPr>
          <a:xfrm rot="5400000">
            <a:off x="1735809" y="4604801"/>
            <a:ext cx="697424" cy="10538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97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1066799" y="847044"/>
            <a:ext cx="10058400" cy="1450757"/>
          </a:xfrm>
        </p:spPr>
        <p:txBody>
          <a:bodyPr/>
          <a:lstStyle/>
          <a:p>
            <a:r>
              <a:rPr lang="en-GB" dirty="0"/>
              <a:t> </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7436601" y="1917521"/>
            <a:ext cx="3688598" cy="4374790"/>
          </a:xfrm>
          <a:solidFill>
            <a:srgbClr val="E1EBF5"/>
          </a:solidFill>
        </p:spPr>
        <p:txBody>
          <a:bodyPr>
            <a:normAutofit lnSpcReduction="10000"/>
          </a:bodyPr>
          <a:lstStyle/>
          <a:p>
            <a:pPr marL="0" indent="0">
              <a:buNone/>
            </a:pPr>
            <a:endParaRPr lang="en-GB" dirty="0"/>
          </a:p>
          <a:p>
            <a:r>
              <a:rPr lang="en-GB" dirty="0"/>
              <a:t>9 of 11 counties involved;</a:t>
            </a:r>
          </a:p>
          <a:p>
            <a:r>
              <a:rPr lang="en-GB" dirty="0"/>
              <a:t>6 inspectors;</a:t>
            </a:r>
          </a:p>
          <a:p>
            <a:r>
              <a:rPr lang="en-GB" dirty="0"/>
              <a:t>10 schools;</a:t>
            </a:r>
          </a:p>
          <a:p>
            <a:r>
              <a:rPr lang="en-GB" dirty="0"/>
              <a:t>10 headmasters;</a:t>
            </a:r>
          </a:p>
          <a:p>
            <a:r>
              <a:rPr lang="en-GB" dirty="0"/>
              <a:t>914 children;</a:t>
            </a:r>
          </a:p>
          <a:p>
            <a:r>
              <a:rPr lang="en-GB" dirty="0"/>
              <a:t>1081 students;</a:t>
            </a:r>
          </a:p>
          <a:p>
            <a:r>
              <a:rPr lang="en-GB" dirty="0"/>
              <a:t>359 teachers;</a:t>
            </a:r>
          </a:p>
          <a:p>
            <a:r>
              <a:rPr lang="en-GB" dirty="0"/>
              <a:t>270 non-teachers;</a:t>
            </a:r>
          </a:p>
          <a:p>
            <a:pPr marL="0" indent="0">
              <a:buNone/>
            </a:pPr>
            <a:r>
              <a:rPr lang="en-GB" dirty="0"/>
              <a:t> and parents. </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63800"/>
            <a:ext cx="2341067" cy="438950"/>
          </a:xfrm>
          <a:prstGeom prst="rect">
            <a:avLst/>
          </a:prstGeom>
        </p:spPr>
      </p:pic>
      <p:grpSp>
        <p:nvGrpSpPr>
          <p:cNvPr id="10" name="Agrupar 9">
            <a:extLst>
              <a:ext uri="{FF2B5EF4-FFF2-40B4-BE49-F238E27FC236}">
                <a16:creationId xmlns:a16="http://schemas.microsoft.com/office/drawing/2014/main" id="{4D614E47-9CA9-414F-85F3-D7ECB9E716F0}"/>
              </a:ext>
            </a:extLst>
          </p:cNvPr>
          <p:cNvGrpSpPr/>
          <p:nvPr/>
        </p:nvGrpSpPr>
        <p:grpSpPr>
          <a:xfrm>
            <a:off x="1236869" y="1917521"/>
            <a:ext cx="5531603" cy="4374790"/>
            <a:chOff x="3228809" y="365125"/>
            <a:chExt cx="5734373" cy="5778258"/>
          </a:xfrm>
        </p:grpSpPr>
        <p:pic>
          <p:nvPicPr>
            <p:cNvPr id="7" name="Imagem 6">
              <a:extLst>
                <a:ext uri="{FF2B5EF4-FFF2-40B4-BE49-F238E27FC236}">
                  <a16:creationId xmlns:a16="http://schemas.microsoft.com/office/drawing/2014/main" id="{C646815F-4EDE-4494-9958-41F06E1103D6}"/>
                </a:ext>
              </a:extLst>
            </p:cNvPr>
            <p:cNvPicPr>
              <a:picLocks noChangeAspect="1"/>
            </p:cNvPicPr>
            <p:nvPr/>
          </p:nvPicPr>
          <p:blipFill rotWithShape="1">
            <a:blip r:embed="rId3"/>
            <a:srcRect l="29538" t="67049" r="40185" b="17895"/>
            <a:stretch/>
          </p:blipFill>
          <p:spPr>
            <a:xfrm>
              <a:off x="3228809" y="3927124"/>
              <a:ext cx="5734373" cy="2216259"/>
            </a:xfrm>
            <a:prstGeom prst="rect">
              <a:avLst/>
            </a:prstGeom>
          </p:spPr>
        </p:pic>
        <p:pic>
          <p:nvPicPr>
            <p:cNvPr id="8" name="Imagem 7">
              <a:extLst>
                <a:ext uri="{FF2B5EF4-FFF2-40B4-BE49-F238E27FC236}">
                  <a16:creationId xmlns:a16="http://schemas.microsoft.com/office/drawing/2014/main" id="{8A546200-1DD2-4968-B248-50C9BD2C381B}"/>
                </a:ext>
              </a:extLst>
            </p:cNvPr>
            <p:cNvPicPr>
              <a:picLocks noChangeAspect="1"/>
            </p:cNvPicPr>
            <p:nvPr/>
          </p:nvPicPr>
          <p:blipFill>
            <a:blip r:embed="rId4"/>
            <a:stretch>
              <a:fillRect/>
            </a:stretch>
          </p:blipFill>
          <p:spPr>
            <a:xfrm>
              <a:off x="3228809" y="365125"/>
              <a:ext cx="5734373" cy="3568373"/>
            </a:xfrm>
            <a:prstGeom prst="rect">
              <a:avLst/>
            </a:prstGeom>
          </p:spPr>
        </p:pic>
        <p:sp>
          <p:nvSpPr>
            <p:cNvPr id="9" name="Balão: Linha 8">
              <a:extLst>
                <a:ext uri="{FF2B5EF4-FFF2-40B4-BE49-F238E27FC236}">
                  <a16:creationId xmlns:a16="http://schemas.microsoft.com/office/drawing/2014/main" id="{B579D713-7174-4144-AC79-F08EEFB4EAFD}"/>
                </a:ext>
              </a:extLst>
            </p:cNvPr>
            <p:cNvSpPr/>
            <p:nvPr/>
          </p:nvSpPr>
          <p:spPr>
            <a:xfrm>
              <a:off x="8157271" y="3941017"/>
              <a:ext cx="805911" cy="254835"/>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Soon!</a:t>
              </a:r>
            </a:p>
          </p:txBody>
        </p:sp>
      </p:grpSp>
      <p:sp>
        <p:nvSpPr>
          <p:cNvPr id="13" name="Título 1">
            <a:extLst>
              <a:ext uri="{FF2B5EF4-FFF2-40B4-BE49-F238E27FC236}">
                <a16:creationId xmlns:a16="http://schemas.microsoft.com/office/drawing/2014/main" id="{D7A94AB2-26CE-4F51-99F0-1D80CC6C5FE1}"/>
              </a:ext>
            </a:extLst>
          </p:cNvPr>
          <p:cNvSpPr txBox="1">
            <a:spLocks/>
          </p:cNvSpPr>
          <p:nvPr/>
        </p:nvSpPr>
        <p:spPr>
          <a:xfrm>
            <a:off x="838200" y="8138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Scope</a:t>
            </a:r>
          </a:p>
        </p:txBody>
      </p:sp>
    </p:spTree>
    <p:extLst>
      <p:ext uri="{BB962C8B-B14F-4D97-AF65-F5344CB8AC3E}">
        <p14:creationId xmlns:p14="http://schemas.microsoft.com/office/powerpoint/2010/main" val="329272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08868" y="1844298"/>
            <a:ext cx="9946812" cy="4332665"/>
          </a:xfrm>
        </p:spPr>
        <p:txBody>
          <a:bodyPr>
            <a:normAutofit/>
          </a:bodyPr>
          <a:lstStyle/>
          <a:p>
            <a:pPr algn="just">
              <a:lnSpc>
                <a:spcPct val="150000"/>
              </a:lnSpc>
              <a:buFont typeface="Arial" panose="020B0604020202020204" pitchFamily="34" charset="0"/>
              <a:buChar char="•"/>
            </a:pPr>
            <a:r>
              <a:rPr lang="en-GB" sz="2800" dirty="0"/>
              <a:t>The </a:t>
            </a:r>
            <a:r>
              <a:rPr lang="en-GB" sz="2800" dirty="0" err="1"/>
              <a:t>projet</a:t>
            </a:r>
            <a:r>
              <a:rPr lang="en-GB" sz="2800" dirty="0"/>
              <a:t> begins with a </a:t>
            </a:r>
            <a:r>
              <a:rPr lang="en-GB" sz="2800" b="1" dirty="0"/>
              <a:t>public presentation to the educational community </a:t>
            </a:r>
            <a:r>
              <a:rPr lang="en-GB" sz="2800" dirty="0"/>
              <a:t>such as teachers, non-teachers, parents, students and other representatives of regional, local, social and economic interest.</a:t>
            </a:r>
          </a:p>
          <a:p>
            <a:pPr algn="just">
              <a:lnSpc>
                <a:spcPct val="150000"/>
              </a:lnSpc>
              <a:buFont typeface="Arial" panose="020B0604020202020204" pitchFamily="34" charset="0"/>
              <a:buChar char="•"/>
            </a:pPr>
            <a:r>
              <a:rPr lang="en-GB" sz="2800" b="1" dirty="0"/>
              <a:t>Meetings</a:t>
            </a:r>
            <a:r>
              <a:rPr lang="en-GB" sz="2800" dirty="0"/>
              <a:t> with the headmasters.</a:t>
            </a:r>
          </a:p>
          <a:p>
            <a:pPr algn="just">
              <a:lnSpc>
                <a:spcPct val="150000"/>
              </a:lnSpc>
              <a:buFont typeface="Arial" panose="020B0604020202020204" pitchFamily="34" charset="0"/>
              <a:buChar char="•"/>
            </a:pPr>
            <a:r>
              <a:rPr lang="en-GB" sz="2800" b="1" dirty="0"/>
              <a:t>Interviews</a:t>
            </a:r>
            <a:r>
              <a:rPr lang="en-GB" sz="2800" dirty="0"/>
              <a:t> with members of the educational community.</a:t>
            </a:r>
          </a:p>
          <a:p>
            <a:pPr marL="0" indent="0">
              <a:buNone/>
            </a:pPr>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0"/>
            <a:ext cx="2341067" cy="756665"/>
          </a:xfrm>
          <a:prstGeom prst="rect">
            <a:avLst/>
          </a:prstGeom>
        </p:spPr>
      </p:pic>
    </p:spTree>
    <p:extLst>
      <p:ext uri="{BB962C8B-B14F-4D97-AF65-F5344CB8AC3E}">
        <p14:creationId xmlns:p14="http://schemas.microsoft.com/office/powerpoint/2010/main" val="108487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95400" y="1890793"/>
            <a:ext cx="9860280" cy="4479010"/>
          </a:xfrm>
        </p:spPr>
        <p:txBody>
          <a:bodyPr>
            <a:normAutofit/>
          </a:bodyPr>
          <a:lstStyle/>
          <a:p>
            <a:pPr algn="just">
              <a:lnSpc>
                <a:spcPct val="150000"/>
              </a:lnSpc>
            </a:pPr>
            <a:r>
              <a:rPr lang="en-GB" sz="2400" dirty="0"/>
              <a:t>Data collection and </a:t>
            </a:r>
            <a:r>
              <a:rPr lang="en-GB" sz="2400" b="1" dirty="0"/>
              <a:t>analysis of  planning documents</a:t>
            </a:r>
            <a:r>
              <a:rPr lang="en-GB" sz="2400" dirty="0"/>
              <a:t>:</a:t>
            </a:r>
          </a:p>
          <a:p>
            <a:pPr lvl="1" indent="26988" algn="just">
              <a:lnSpc>
                <a:spcPct val="150000"/>
              </a:lnSpc>
              <a:buFont typeface="Wingdings" panose="05000000000000000000" pitchFamily="2" charset="2"/>
              <a:buChar char="ü"/>
            </a:pPr>
            <a:r>
              <a:rPr lang="en-GB" sz="2400" dirty="0"/>
              <a:t> medium and short terms;</a:t>
            </a:r>
          </a:p>
          <a:p>
            <a:pPr lvl="1" indent="26988" algn="just">
              <a:lnSpc>
                <a:spcPct val="150000"/>
              </a:lnSpc>
              <a:buFont typeface="Wingdings" panose="05000000000000000000" pitchFamily="2" charset="2"/>
              <a:buChar char="ü"/>
            </a:pPr>
            <a:r>
              <a:rPr lang="en-GB" sz="2400" dirty="0"/>
              <a:t>external and internal school results;</a:t>
            </a:r>
          </a:p>
          <a:p>
            <a:pPr lvl="1" indent="26988" algn="just">
              <a:lnSpc>
                <a:spcPct val="150000"/>
              </a:lnSpc>
              <a:buFont typeface="Wingdings" panose="05000000000000000000" pitchFamily="2" charset="2"/>
              <a:buChar char="ü"/>
            </a:pPr>
            <a:r>
              <a:rPr lang="en-GB" sz="2400" dirty="0"/>
              <a:t>performance reports;</a:t>
            </a:r>
          </a:p>
          <a:p>
            <a:pPr lvl="1" indent="26988" algn="just">
              <a:lnSpc>
                <a:spcPct val="150000"/>
              </a:lnSpc>
              <a:buFont typeface="Wingdings" panose="05000000000000000000" pitchFamily="2" charset="2"/>
              <a:buChar char="ü"/>
            </a:pPr>
            <a:r>
              <a:rPr lang="en-GB" sz="2400" dirty="0"/>
              <a:t>evaluation of the planning.</a:t>
            </a:r>
          </a:p>
          <a:p>
            <a:pPr marL="0" indent="0">
              <a:buNone/>
            </a:pPr>
            <a:endParaRPr lang="en-GB" sz="2400" dirty="0"/>
          </a:p>
          <a:p>
            <a:endParaRPr lang="en-GB" sz="2400"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76046"/>
            <a:ext cx="2341067" cy="438950"/>
          </a:xfrm>
          <a:prstGeom prst="rect">
            <a:avLst/>
          </a:prstGeom>
        </p:spPr>
      </p:pic>
    </p:spTree>
    <p:extLst>
      <p:ext uri="{BB962C8B-B14F-4D97-AF65-F5344CB8AC3E}">
        <p14:creationId xmlns:p14="http://schemas.microsoft.com/office/powerpoint/2010/main" val="126291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95400" y="1690688"/>
            <a:ext cx="9860280" cy="4486275"/>
          </a:xfrm>
        </p:spPr>
        <p:txBody>
          <a:bodyPr>
            <a:normAutofit/>
          </a:bodyPr>
          <a:lstStyle/>
          <a:p>
            <a:pPr algn="just">
              <a:lnSpc>
                <a:spcPct val="150000"/>
              </a:lnSpc>
            </a:pPr>
            <a:r>
              <a:rPr lang="en-GB" sz="2800" dirty="0"/>
              <a:t>The </a:t>
            </a:r>
            <a:r>
              <a:rPr lang="en-GB" sz="2800" b="1" dirty="0"/>
              <a:t>results</a:t>
            </a:r>
            <a:r>
              <a:rPr lang="en-GB" sz="2800" dirty="0"/>
              <a:t> of the intervention are presented, by the team of inspectors, in a </a:t>
            </a:r>
            <a:r>
              <a:rPr lang="en-GB" sz="2800" b="1" dirty="0"/>
              <a:t>synthetic report</a:t>
            </a:r>
            <a:r>
              <a:rPr lang="en-GB" sz="2800" dirty="0"/>
              <a:t>:</a:t>
            </a:r>
          </a:p>
          <a:p>
            <a:pPr lvl="2" algn="just">
              <a:lnSpc>
                <a:spcPct val="150000"/>
              </a:lnSpc>
              <a:buFont typeface="Wingdings" panose="05000000000000000000" pitchFamily="2" charset="2"/>
              <a:buChar char="ü"/>
            </a:pPr>
            <a:r>
              <a:rPr lang="en-GB" sz="2800" dirty="0"/>
              <a:t>Most successful results;</a:t>
            </a:r>
          </a:p>
          <a:p>
            <a:pPr lvl="2" algn="just">
              <a:lnSpc>
                <a:spcPct val="150000"/>
              </a:lnSpc>
              <a:buFont typeface="Wingdings" panose="05000000000000000000" pitchFamily="2" charset="2"/>
              <a:buChar char="ü"/>
            </a:pPr>
            <a:r>
              <a:rPr lang="en-GB" sz="2800" dirty="0"/>
              <a:t>Results that needs improvement.</a:t>
            </a:r>
          </a:p>
          <a:p>
            <a:pPr marL="0" indent="0">
              <a:buNone/>
            </a:pPr>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0"/>
            <a:ext cx="2341067" cy="506078"/>
          </a:xfrm>
          <a:prstGeom prst="rect">
            <a:avLst/>
          </a:prstGeom>
        </p:spPr>
      </p:pic>
    </p:spTree>
    <p:extLst>
      <p:ext uri="{BB962C8B-B14F-4D97-AF65-F5344CB8AC3E}">
        <p14:creationId xmlns:p14="http://schemas.microsoft.com/office/powerpoint/2010/main" val="221008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95400" y="1690688"/>
            <a:ext cx="9799320" cy="4486275"/>
          </a:xfrm>
        </p:spPr>
        <p:txBody>
          <a:bodyPr>
            <a:normAutofit/>
          </a:bodyPr>
          <a:lstStyle/>
          <a:p>
            <a:pPr algn="just">
              <a:lnSpc>
                <a:spcPct val="150000"/>
              </a:lnSpc>
            </a:pPr>
            <a:r>
              <a:rPr lang="en-GB" sz="2800" dirty="0"/>
              <a:t>Based on the synthetic report, </a:t>
            </a:r>
            <a:r>
              <a:rPr lang="en-GB" sz="2800" b="1" dirty="0"/>
              <a:t>school </a:t>
            </a:r>
            <a:r>
              <a:rPr lang="en-GB" sz="2800" dirty="0"/>
              <a:t>draws its own </a:t>
            </a:r>
            <a:r>
              <a:rPr lang="en-GB" sz="2800" b="1" dirty="0"/>
              <a:t>action plan for improvement:</a:t>
            </a:r>
          </a:p>
          <a:p>
            <a:pPr lvl="2" algn="just">
              <a:lnSpc>
                <a:spcPct val="150000"/>
              </a:lnSpc>
              <a:buFont typeface="Wingdings" panose="05000000000000000000" pitchFamily="2" charset="2"/>
              <a:buChar char="ü"/>
            </a:pPr>
            <a:r>
              <a:rPr lang="en-GB" sz="2800" dirty="0"/>
              <a:t>Strategies and obstacles for innovation;</a:t>
            </a:r>
          </a:p>
          <a:p>
            <a:pPr lvl="2" algn="just">
              <a:lnSpc>
                <a:spcPct val="150000"/>
              </a:lnSpc>
              <a:buFont typeface="Wingdings" panose="05000000000000000000" pitchFamily="2" charset="2"/>
              <a:buChar char="ü"/>
            </a:pPr>
            <a:r>
              <a:rPr lang="en-GB" sz="2800" dirty="0"/>
              <a:t>To promote a new and better response of the school organization;</a:t>
            </a:r>
          </a:p>
          <a:p>
            <a:pPr lvl="2" algn="just">
              <a:lnSpc>
                <a:spcPct val="150000"/>
              </a:lnSpc>
              <a:buFont typeface="Wingdings" panose="05000000000000000000" pitchFamily="2" charset="2"/>
              <a:buChar char="ü"/>
            </a:pPr>
            <a:r>
              <a:rPr lang="en-GB" sz="2800" dirty="0"/>
              <a:t>To assure the quality of education of our children and students.</a:t>
            </a:r>
          </a:p>
          <a:p>
            <a:pPr marL="0" indent="0">
              <a:buNone/>
            </a:pPr>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5024526" y="0"/>
            <a:ext cx="2341067" cy="542441"/>
          </a:xfrm>
          <a:prstGeom prst="rect">
            <a:avLst/>
          </a:prstGeom>
        </p:spPr>
      </p:pic>
    </p:spTree>
    <p:extLst>
      <p:ext uri="{BB962C8B-B14F-4D97-AF65-F5344CB8AC3E}">
        <p14:creationId xmlns:p14="http://schemas.microsoft.com/office/powerpoint/2010/main" val="395456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097280" y="1737360"/>
            <a:ext cx="10058400" cy="4439603"/>
          </a:xfrm>
        </p:spPr>
        <p:txBody>
          <a:bodyPr>
            <a:normAutofit/>
          </a:bodyPr>
          <a:lstStyle/>
          <a:p>
            <a:pPr algn="just">
              <a:lnSpc>
                <a:spcPct val="150000"/>
              </a:lnSpc>
            </a:pPr>
            <a:r>
              <a:rPr lang="en-GB" sz="2800" dirty="0"/>
              <a:t>The action plan is </a:t>
            </a:r>
            <a:r>
              <a:rPr lang="en-GB" sz="2800" b="1" dirty="0"/>
              <a:t>monitored </a:t>
            </a:r>
            <a:r>
              <a:rPr lang="en-GB" sz="2800" dirty="0"/>
              <a:t>by the team of inspectors;</a:t>
            </a:r>
          </a:p>
          <a:p>
            <a:pPr algn="just">
              <a:lnSpc>
                <a:spcPct val="150000"/>
              </a:lnSpc>
            </a:pPr>
            <a:r>
              <a:rPr lang="en-GB" sz="2800" b="1" dirty="0"/>
              <a:t>Final report </a:t>
            </a:r>
            <a:r>
              <a:rPr lang="en-GB" sz="2800" dirty="0"/>
              <a:t>with the participation of the school</a:t>
            </a:r>
          </a:p>
          <a:p>
            <a:pPr marL="0" indent="0">
              <a:buNone/>
            </a:pPr>
            <a:endParaRPr lang="en-GB" sz="2800" dirty="0"/>
          </a:p>
          <a:p>
            <a:pPr marL="0" indent="0" algn="ctr">
              <a:buNone/>
            </a:pPr>
            <a:endParaRPr lang="en-GB" sz="2800" b="1" dirty="0"/>
          </a:p>
          <a:p>
            <a:pPr marL="0" indent="0" algn="ctr">
              <a:buNone/>
            </a:pPr>
            <a:r>
              <a:rPr lang="en-GB" sz="2800" b="1" dirty="0"/>
              <a:t>Co-creation and cooperative work </a:t>
            </a:r>
          </a:p>
          <a:p>
            <a:pPr marL="0" indent="0" algn="just">
              <a:buNone/>
            </a:pPr>
            <a:r>
              <a:rPr lang="en-GB" sz="2800" dirty="0"/>
              <a:t>(with the inspectors, headmasters, teachers, non teachers, students, parents and other representatives of the educational community).</a:t>
            </a:r>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0"/>
            <a:ext cx="2341067" cy="438950"/>
          </a:xfrm>
          <a:prstGeom prst="rect">
            <a:avLst/>
          </a:prstGeom>
        </p:spPr>
      </p:pic>
      <p:sp>
        <p:nvSpPr>
          <p:cNvPr id="4" name="Seta: Para Baixo 3">
            <a:extLst>
              <a:ext uri="{FF2B5EF4-FFF2-40B4-BE49-F238E27FC236}">
                <a16:creationId xmlns:a16="http://schemas.microsoft.com/office/drawing/2014/main" id="{EE3484B0-F2DA-469A-AE39-13B3E3D7E638}"/>
              </a:ext>
            </a:extLst>
          </p:cNvPr>
          <p:cNvSpPr/>
          <p:nvPr/>
        </p:nvSpPr>
        <p:spPr>
          <a:xfrm>
            <a:off x="5734373" y="3313205"/>
            <a:ext cx="723253" cy="1026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531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Procedures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95400" y="1425844"/>
            <a:ext cx="9799320" cy="4751119"/>
          </a:xfrm>
        </p:spPr>
        <p:txBody>
          <a:bodyPr>
            <a:normAutofit/>
          </a:bodyPr>
          <a:lstStyle/>
          <a:p>
            <a:endParaRPr lang="en-GB" dirty="0"/>
          </a:p>
          <a:p>
            <a:pPr algn="just">
              <a:lnSpc>
                <a:spcPct val="150000"/>
              </a:lnSpc>
            </a:pPr>
            <a:r>
              <a:rPr lang="en-GB" sz="2800" dirty="0"/>
              <a:t>There will be a </a:t>
            </a:r>
            <a:r>
              <a:rPr lang="en-GB" sz="2800" b="1" dirty="0"/>
              <a:t>final report </a:t>
            </a:r>
            <a:r>
              <a:rPr lang="en-GB" sz="2800" dirty="0"/>
              <a:t>regarding the schools involved in the project which will be </a:t>
            </a:r>
            <a:r>
              <a:rPr lang="en-GB" sz="2800" b="1" dirty="0"/>
              <a:t>presented to all schools of Madeira</a:t>
            </a:r>
            <a:r>
              <a:rPr lang="en-GB" sz="2800" dirty="0"/>
              <a:t>.</a:t>
            </a:r>
          </a:p>
          <a:p>
            <a:pPr algn="just">
              <a:lnSpc>
                <a:spcPct val="150000"/>
              </a:lnSpc>
            </a:pPr>
            <a:endParaRPr lang="en-GB" dirty="0"/>
          </a:p>
          <a:p>
            <a:pPr marL="0" indent="0" algn="ctr">
              <a:lnSpc>
                <a:spcPct val="150000"/>
              </a:lnSpc>
              <a:buNone/>
            </a:pPr>
            <a:r>
              <a:rPr lang="en-GB" sz="4400" dirty="0"/>
              <a:t>We expect to…</a:t>
            </a:r>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67128"/>
            <a:ext cx="2341067" cy="438950"/>
          </a:xfrm>
          <a:prstGeom prst="rect">
            <a:avLst/>
          </a:prstGeom>
        </p:spPr>
      </p:pic>
    </p:spTree>
    <p:extLst>
      <p:ext uri="{BB962C8B-B14F-4D97-AF65-F5344CB8AC3E}">
        <p14:creationId xmlns:p14="http://schemas.microsoft.com/office/powerpoint/2010/main" val="396598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1131376" y="286603"/>
            <a:ext cx="10024304" cy="1450757"/>
          </a:xfrm>
        </p:spPr>
        <p:txBody>
          <a:bodyPr/>
          <a:lstStyle/>
          <a:p>
            <a:pPr algn="ctr"/>
            <a:r>
              <a:rPr lang="en-GB" b="1" dirty="0"/>
              <a:t>Mission</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39864" y="1845734"/>
            <a:ext cx="9915816" cy="4023360"/>
          </a:xfrm>
        </p:spPr>
        <p:txBody>
          <a:bodyPr/>
          <a:lstStyle/>
          <a:p>
            <a:endParaRPr lang="en-GB" dirty="0"/>
          </a:p>
          <a:p>
            <a:pPr algn="just">
              <a:lnSpc>
                <a:spcPct val="150000"/>
              </a:lnSpc>
            </a:pPr>
            <a:r>
              <a:rPr lang="en-US" sz="2800" dirty="0"/>
              <a:t>To safeguard the public education service, with inspective actions that promote the pedagogical and organizational quality of schools.</a:t>
            </a:r>
            <a:endParaRPr lang="en-GB" sz="2800"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67128"/>
            <a:ext cx="2341067" cy="438950"/>
          </a:xfrm>
          <a:prstGeom prst="rect">
            <a:avLst/>
          </a:prstGeom>
        </p:spPr>
      </p:pic>
    </p:spTree>
    <p:extLst>
      <p:ext uri="{BB962C8B-B14F-4D97-AF65-F5344CB8AC3E}">
        <p14:creationId xmlns:p14="http://schemas.microsoft.com/office/powerpoint/2010/main" val="293864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We expect to…</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70861" y="1425844"/>
            <a:ext cx="9884819" cy="4751119"/>
          </a:xfrm>
        </p:spPr>
        <p:txBody>
          <a:bodyPr>
            <a:normAutofit/>
          </a:bodyPr>
          <a:lstStyle/>
          <a:p>
            <a:endParaRPr lang="en-GB" dirty="0"/>
          </a:p>
          <a:p>
            <a:pPr algn="just">
              <a:buFont typeface="Arial" panose="020B0604020202020204" pitchFamily="34" charset="0"/>
              <a:buChar char="•"/>
            </a:pPr>
            <a:r>
              <a:rPr lang="en-GB" sz="2800" dirty="0"/>
              <a:t>contribute to improve schools educational response;</a:t>
            </a:r>
          </a:p>
          <a:p>
            <a:pPr algn="just">
              <a:buFont typeface="Arial" panose="020B0604020202020204" pitchFamily="34" charset="0"/>
              <a:buChar char="•"/>
            </a:pPr>
            <a:r>
              <a:rPr lang="en-GB" sz="2800" dirty="0"/>
              <a:t>promote students´ school success;</a:t>
            </a:r>
          </a:p>
          <a:p>
            <a:pPr algn="just">
              <a:buFont typeface="Arial" panose="020B0604020202020204" pitchFamily="34" charset="0"/>
              <a:buChar char="•"/>
            </a:pPr>
            <a:r>
              <a:rPr lang="en-GB" sz="2800" dirty="0"/>
              <a:t>change the culture of students retention;</a:t>
            </a:r>
          </a:p>
          <a:p>
            <a:pPr algn="just">
              <a:buFont typeface="Arial" panose="020B0604020202020204" pitchFamily="34" charset="0"/>
              <a:buChar char="•"/>
            </a:pPr>
            <a:r>
              <a:rPr lang="en-GB" sz="2800" dirty="0"/>
              <a:t>promote the critical spirit;</a:t>
            </a:r>
          </a:p>
          <a:p>
            <a:pPr algn="just">
              <a:buFont typeface="Arial" panose="020B0604020202020204" pitchFamily="34" charset="0"/>
              <a:buChar char="•"/>
            </a:pPr>
            <a:r>
              <a:rPr lang="en-GB" sz="2800" dirty="0"/>
              <a:t>foment the assumption of the ethical commitment;</a:t>
            </a:r>
          </a:p>
          <a:p>
            <a:pPr algn="just">
              <a:buFont typeface="Arial" panose="020B0604020202020204" pitchFamily="34" charset="0"/>
              <a:buChar char="•"/>
            </a:pPr>
            <a:endParaRPr lang="en-GB" sz="2800" dirty="0"/>
          </a:p>
          <a:p>
            <a:pPr marL="0" indent="0" algn="ctr">
              <a:buNone/>
            </a:pPr>
            <a:r>
              <a:rPr lang="en-GB" sz="2800" dirty="0"/>
              <a:t>… </a:t>
            </a:r>
            <a:r>
              <a:rPr lang="en-GB" sz="2800" b="1" dirty="0"/>
              <a:t>transform socio-educational reality</a:t>
            </a:r>
            <a:r>
              <a:rPr lang="en-GB" sz="2800" dirty="0"/>
              <a:t>!</a:t>
            </a:r>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5055006" y="141232"/>
            <a:ext cx="2341067" cy="438950"/>
          </a:xfrm>
          <a:prstGeom prst="rect">
            <a:avLst/>
          </a:prstGeom>
        </p:spPr>
      </p:pic>
    </p:spTree>
    <p:extLst>
      <p:ext uri="{BB962C8B-B14F-4D97-AF65-F5344CB8AC3E}">
        <p14:creationId xmlns:p14="http://schemas.microsoft.com/office/powerpoint/2010/main" val="3703036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The final report</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95400" y="1425844"/>
            <a:ext cx="9860280" cy="4751119"/>
          </a:xfrm>
        </p:spPr>
        <p:txBody>
          <a:bodyPr>
            <a:normAutofit/>
          </a:bodyPr>
          <a:lstStyle/>
          <a:p>
            <a:endParaRPr lang="en-GB" dirty="0"/>
          </a:p>
          <a:p>
            <a:pPr algn="just">
              <a:lnSpc>
                <a:spcPct val="150000"/>
              </a:lnSpc>
            </a:pPr>
            <a:r>
              <a:rPr lang="en-GB" sz="2800" dirty="0"/>
              <a:t>The </a:t>
            </a:r>
            <a:r>
              <a:rPr lang="en-GB" sz="2800" b="1" dirty="0"/>
              <a:t>final report </a:t>
            </a:r>
            <a:r>
              <a:rPr lang="en-GB" sz="2800" dirty="0"/>
              <a:t>will contribute with essential information to the Regional Secretary of Education in order </a:t>
            </a:r>
            <a:r>
              <a:rPr lang="en-GB" sz="2800" b="1" dirty="0"/>
              <a:t>to (re)formulate education and training policies</a:t>
            </a:r>
            <a:r>
              <a:rPr lang="en-GB" sz="2800" dirty="0"/>
              <a:t>.</a:t>
            </a:r>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9627"/>
            <a:ext cx="2341067" cy="438950"/>
          </a:xfrm>
          <a:prstGeom prst="rect">
            <a:avLst/>
          </a:prstGeom>
        </p:spPr>
      </p:pic>
    </p:spTree>
    <p:extLst>
      <p:ext uri="{BB962C8B-B14F-4D97-AF65-F5344CB8AC3E}">
        <p14:creationId xmlns:p14="http://schemas.microsoft.com/office/powerpoint/2010/main" val="3661779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838200" y="365125"/>
            <a:ext cx="10515600" cy="1045221"/>
          </a:xfrm>
        </p:spPr>
        <p:txBody>
          <a:bodyPr/>
          <a:lstStyle/>
          <a:p>
            <a:pPr algn="ctr"/>
            <a:endParaRPr lang="en-GB" dirty="0"/>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24366" y="1952786"/>
            <a:ext cx="9903417" cy="4224177"/>
          </a:xfrm>
        </p:spPr>
        <p:txBody>
          <a:bodyPr>
            <a:normAutofit/>
          </a:bodyPr>
          <a:lstStyle/>
          <a:p>
            <a:pPr marL="0" indent="0" algn="just">
              <a:lnSpc>
                <a:spcPct val="150000"/>
              </a:lnSpc>
              <a:buNone/>
            </a:pPr>
            <a:r>
              <a:rPr lang="en-GB" sz="2800" b="1" dirty="0"/>
              <a:t>“Development of learning”, </a:t>
            </a:r>
            <a:r>
              <a:rPr lang="en-GB" sz="2800" dirty="0"/>
              <a:t>a regional experience, points strategies and obstacles for innovation, in order </a:t>
            </a:r>
            <a:r>
              <a:rPr lang="en-GB" sz="2800" b="1" dirty="0"/>
              <a:t>to improve the education and learnings of the children and students</a:t>
            </a:r>
            <a:r>
              <a:rPr lang="en-GB" sz="2800" dirty="0"/>
              <a:t> of Madeira`s education system.</a:t>
            </a:r>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0"/>
            <a:ext cx="2341067" cy="438950"/>
          </a:xfrm>
          <a:prstGeom prst="rect">
            <a:avLst/>
          </a:prstGeom>
        </p:spPr>
      </p:pic>
    </p:spTree>
    <p:extLst>
      <p:ext uri="{BB962C8B-B14F-4D97-AF65-F5344CB8AC3E}">
        <p14:creationId xmlns:p14="http://schemas.microsoft.com/office/powerpoint/2010/main" val="3878633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a:xfrm>
            <a:off x="838200" y="365125"/>
            <a:ext cx="10515600" cy="1045221"/>
          </a:xfrm>
        </p:spPr>
        <p:txBody>
          <a:bodyPr/>
          <a:lstStyle/>
          <a:p>
            <a:pPr algn="ctr"/>
            <a:endParaRPr lang="en-GB" dirty="0"/>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838200" y="1952786"/>
            <a:ext cx="10515600" cy="4224177"/>
          </a:xfrm>
        </p:spPr>
        <p:txBody>
          <a:bodyPr>
            <a:normAutofit/>
          </a:bodyPr>
          <a:lstStyle/>
          <a:p>
            <a:pPr marL="0" indent="0" algn="ctr">
              <a:lnSpc>
                <a:spcPct val="150000"/>
              </a:lnSpc>
              <a:buNone/>
            </a:pPr>
            <a:endParaRPr lang="en-GB" b="1" dirty="0"/>
          </a:p>
          <a:p>
            <a:pPr marL="0" indent="0" algn="ctr">
              <a:lnSpc>
                <a:spcPct val="150000"/>
              </a:lnSpc>
              <a:buNone/>
            </a:pPr>
            <a:endParaRPr lang="en-GB" b="1" dirty="0"/>
          </a:p>
          <a:p>
            <a:pPr marL="0" indent="0" algn="ctr">
              <a:lnSpc>
                <a:spcPct val="150000"/>
              </a:lnSpc>
              <a:buNone/>
            </a:pPr>
            <a:r>
              <a:rPr lang="en-GB" sz="3200" b="1" dirty="0"/>
              <a:t>Thank you for your attention!</a:t>
            </a:r>
            <a:endParaRPr lang="en-GB" sz="3200"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182562"/>
            <a:ext cx="2341067" cy="365125"/>
          </a:xfrm>
          <a:prstGeom prst="rect">
            <a:avLst/>
          </a:prstGeom>
        </p:spPr>
      </p:pic>
    </p:spTree>
    <p:extLst>
      <p:ext uri="{BB962C8B-B14F-4D97-AF65-F5344CB8AC3E}">
        <p14:creationId xmlns:p14="http://schemas.microsoft.com/office/powerpoint/2010/main" val="103440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Vision</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39864" y="1845734"/>
            <a:ext cx="9915816" cy="4023360"/>
          </a:xfrm>
        </p:spPr>
        <p:txBody>
          <a:bodyPr/>
          <a:lstStyle/>
          <a:p>
            <a:pPr marL="0" indent="0">
              <a:buNone/>
            </a:pPr>
            <a:endParaRPr lang="en-GB" dirty="0"/>
          </a:p>
          <a:p>
            <a:pPr marL="0" indent="0" algn="just">
              <a:lnSpc>
                <a:spcPct val="200000"/>
              </a:lnSpc>
              <a:buNone/>
            </a:pPr>
            <a:r>
              <a:rPr lang="en-GB" sz="2800" dirty="0"/>
              <a:t>To assure the quality of education for children and students in a perspective approach of education for all, human rights and inclusion.</a:t>
            </a:r>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395257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Values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39864" y="1845734"/>
            <a:ext cx="9915816" cy="4023360"/>
          </a:xfrm>
        </p:spPr>
        <p:txBody>
          <a:bodyPr/>
          <a:lstStyle/>
          <a:p>
            <a:endParaRPr lang="en-GB" dirty="0"/>
          </a:p>
          <a:p>
            <a:pPr>
              <a:lnSpc>
                <a:spcPct val="150000"/>
              </a:lnSpc>
            </a:pPr>
            <a:r>
              <a:rPr lang="en-GB" sz="2800" dirty="0"/>
              <a:t>Respect for people;</a:t>
            </a:r>
          </a:p>
          <a:p>
            <a:pPr>
              <a:lnSpc>
                <a:spcPct val="150000"/>
              </a:lnSpc>
            </a:pPr>
            <a:r>
              <a:rPr lang="en-GB" sz="2800" dirty="0"/>
              <a:t>Improvement of the organization;</a:t>
            </a:r>
          </a:p>
          <a:p>
            <a:pPr>
              <a:lnSpc>
                <a:spcPct val="150000"/>
              </a:lnSpc>
            </a:pPr>
            <a:r>
              <a:rPr lang="en-GB" sz="2800" dirty="0"/>
              <a:t>The school centrality as an educational organization;</a:t>
            </a:r>
          </a:p>
          <a:p>
            <a:pPr>
              <a:lnSpc>
                <a:spcPct val="150000"/>
              </a:lnSpc>
            </a:pPr>
            <a:r>
              <a:rPr lang="en-GB" sz="2800" dirty="0"/>
              <a:t>The public interest.</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25466" y="67128"/>
            <a:ext cx="2341067" cy="438950"/>
          </a:xfrm>
          <a:prstGeom prst="rect">
            <a:avLst/>
          </a:prstGeom>
        </p:spPr>
      </p:pic>
    </p:spTree>
    <p:extLst>
      <p:ext uri="{BB962C8B-B14F-4D97-AF65-F5344CB8AC3E}">
        <p14:creationId xmlns:p14="http://schemas.microsoft.com/office/powerpoint/2010/main" val="130785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Programmes and activities</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fontScale="47500" lnSpcReduction="20000"/>
          </a:bodyPr>
          <a:lstStyle/>
          <a:p>
            <a:pPr algn="just">
              <a:lnSpc>
                <a:spcPct val="160000"/>
              </a:lnSpc>
              <a:buFont typeface="Arial" panose="020B0604020202020204" pitchFamily="34" charset="0"/>
              <a:buChar char="•"/>
            </a:pPr>
            <a:r>
              <a:rPr lang="en-GB" sz="4200" dirty="0"/>
              <a:t> Monitoring</a:t>
            </a:r>
          </a:p>
          <a:p>
            <a:pPr algn="just">
              <a:lnSpc>
                <a:spcPct val="160000"/>
              </a:lnSpc>
              <a:buFont typeface="Arial" panose="020B0604020202020204" pitchFamily="34" charset="0"/>
              <a:buChar char="•"/>
            </a:pPr>
            <a:r>
              <a:rPr lang="en-GB" sz="4200" dirty="0"/>
              <a:t> Audit</a:t>
            </a:r>
          </a:p>
          <a:p>
            <a:pPr algn="just">
              <a:lnSpc>
                <a:spcPct val="160000"/>
              </a:lnSpc>
              <a:buFont typeface="Arial" panose="020B0604020202020204" pitchFamily="34" charset="0"/>
              <a:buChar char="•"/>
            </a:pPr>
            <a:r>
              <a:rPr lang="en-GB" sz="4200" dirty="0"/>
              <a:t> Control</a:t>
            </a:r>
          </a:p>
          <a:p>
            <a:pPr algn="just">
              <a:lnSpc>
                <a:spcPct val="160000"/>
              </a:lnSpc>
              <a:buFont typeface="Arial" panose="020B0604020202020204" pitchFamily="34" charset="0"/>
              <a:buChar char="•"/>
            </a:pPr>
            <a:r>
              <a:rPr lang="en-GB" sz="4200" dirty="0"/>
              <a:t> Ombudsman and disciplinary proceedings</a:t>
            </a:r>
          </a:p>
          <a:p>
            <a:pPr algn="just">
              <a:lnSpc>
                <a:spcPct val="160000"/>
              </a:lnSpc>
              <a:buFont typeface="Arial" panose="020B0604020202020204" pitchFamily="34" charset="0"/>
              <a:buChar char="•"/>
            </a:pPr>
            <a:r>
              <a:rPr lang="en-GB" sz="4200" dirty="0"/>
              <a:t> Education, national and international, meetings and workshops</a:t>
            </a:r>
          </a:p>
          <a:p>
            <a:pPr algn="just">
              <a:lnSpc>
                <a:spcPct val="160000"/>
              </a:lnSpc>
              <a:buFont typeface="Arial" panose="020B0604020202020204" pitchFamily="34" charset="0"/>
              <a:buChar char="•"/>
            </a:pPr>
            <a:r>
              <a:rPr lang="en-GB" sz="4200" dirty="0"/>
              <a:t> And also training that joins inspectors, headmasters, teachers from pre-primary, primary, middle and secondary levels and teachers from universities with recognized merit in these domains.</a:t>
            </a:r>
          </a:p>
          <a:p>
            <a:endParaRPr lang="en-GB" dirty="0"/>
          </a:p>
          <a:p>
            <a:endParaRPr lang="en-GB" dirty="0"/>
          </a:p>
          <a:p>
            <a:endParaRPr lang="en-GB" dirty="0"/>
          </a:p>
          <a:p>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313869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2464230"/>
            <a:ext cx="9900318" cy="2975675"/>
          </a:xfrm>
        </p:spPr>
        <p:txBody>
          <a:bodyPr>
            <a:normAutofit/>
          </a:bodyPr>
          <a:lstStyle/>
          <a:p>
            <a:pPr algn="ctr"/>
            <a:r>
              <a:rPr lang="en-US" sz="4400" dirty="0"/>
              <a:t>A new framework </a:t>
            </a:r>
          </a:p>
          <a:p>
            <a:pPr algn="ctr"/>
            <a:r>
              <a:rPr lang="en-US" sz="4400" dirty="0"/>
              <a:t>of basic and secondary </a:t>
            </a:r>
          </a:p>
          <a:p>
            <a:pPr algn="ctr"/>
            <a:r>
              <a:rPr lang="en-US" sz="4400" dirty="0"/>
              <a:t>education curriculum.</a:t>
            </a:r>
          </a:p>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marL="0" indent="0">
              <a:buNone/>
            </a:pPr>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Tree>
    <p:extLst>
      <p:ext uri="{BB962C8B-B14F-4D97-AF65-F5344CB8AC3E}">
        <p14:creationId xmlns:p14="http://schemas.microsoft.com/office/powerpoint/2010/main" val="49672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marL="0" indent="0">
              <a:buNone/>
            </a:pPr>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graphicFrame>
        <p:nvGraphicFramePr>
          <p:cNvPr id="6" name="Marcador de Posição de Conteúdo 3">
            <a:hlinkClick r:id="rId3" action="ppaction://hlinkfile"/>
            <a:extLst>
              <a:ext uri="{FF2B5EF4-FFF2-40B4-BE49-F238E27FC236}">
                <a16:creationId xmlns:a16="http://schemas.microsoft.com/office/drawing/2014/main" id="{0BC43729-0631-4F66-AFCF-BD7CAA5FABBA}"/>
              </a:ext>
            </a:extLst>
          </p:cNvPr>
          <p:cNvGraphicFramePr>
            <a:graphicFrameLocks/>
          </p:cNvGraphicFramePr>
          <p:nvPr>
            <p:extLst>
              <p:ext uri="{D42A27DB-BD31-4B8C-83A1-F6EECF244321}">
                <p14:modId xmlns:p14="http://schemas.microsoft.com/office/powerpoint/2010/main" val="2295143289"/>
              </p:ext>
            </p:extLst>
          </p:nvPr>
        </p:nvGraphicFramePr>
        <p:xfrm>
          <a:off x="1583411" y="1845733"/>
          <a:ext cx="3130658" cy="4427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tângulo arredondado 15">
            <a:extLst>
              <a:ext uri="{FF2B5EF4-FFF2-40B4-BE49-F238E27FC236}">
                <a16:creationId xmlns:a16="http://schemas.microsoft.com/office/drawing/2014/main" id="{FE8945E5-32AF-4599-8581-828E75780A28}"/>
              </a:ext>
            </a:extLst>
          </p:cNvPr>
          <p:cNvSpPr/>
          <p:nvPr/>
        </p:nvSpPr>
        <p:spPr>
          <a:xfrm>
            <a:off x="5114441" y="1845733"/>
            <a:ext cx="5463151" cy="4427945"/>
          </a:xfrm>
          <a:prstGeom prst="roundRect">
            <a:avLst/>
          </a:prstGeom>
          <a:solidFill>
            <a:sysClr val="window" lastClr="FFFFFF"/>
          </a:solidFill>
          <a:ln w="12700" cap="flat" cmpd="sng" algn="ctr">
            <a:solidFill>
              <a:srgbClr val="5B9BD5"/>
            </a:solidFill>
            <a:prstDash val="solid"/>
            <a:miter lim="800000"/>
          </a:ln>
          <a:effectLst/>
        </p:spPr>
        <p:txBody>
          <a:bodyPr rtlCol="0" anchor="ctr"/>
          <a:lstStyle/>
          <a:p>
            <a:pPr algn="ctr"/>
            <a:r>
              <a:rPr lang="en-US" sz="2800" dirty="0"/>
              <a:t>Common framework for all schools and educational offerings in the scope of compulsory schooling, namely curriculum, planning, teaching and learning</a:t>
            </a:r>
          </a:p>
          <a:p>
            <a:pPr algn="ctr"/>
            <a:r>
              <a:rPr lang="en-US" sz="2800" dirty="0"/>
              <a:t>and in the internal and external assessment of student learning.</a:t>
            </a:r>
            <a:endParaRPr lang="pt-PT" sz="2400" dirty="0"/>
          </a:p>
        </p:txBody>
      </p:sp>
    </p:spTree>
    <p:extLst>
      <p:ext uri="{BB962C8B-B14F-4D97-AF65-F5344CB8AC3E}">
        <p14:creationId xmlns:p14="http://schemas.microsoft.com/office/powerpoint/2010/main" val="2165053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E0845-5E8D-482A-B7FA-4231FD3131C7}"/>
              </a:ext>
            </a:extLst>
          </p:cNvPr>
          <p:cNvSpPr>
            <a:spLocks noGrp="1"/>
          </p:cNvSpPr>
          <p:nvPr>
            <p:ph type="title"/>
          </p:nvPr>
        </p:nvSpPr>
        <p:spPr/>
        <p:txBody>
          <a:bodyPr/>
          <a:lstStyle/>
          <a:p>
            <a:pPr algn="ctr"/>
            <a:r>
              <a:rPr lang="en-GB" b="1" dirty="0"/>
              <a:t>A new vision… a new approach</a:t>
            </a:r>
          </a:p>
        </p:txBody>
      </p:sp>
      <p:sp>
        <p:nvSpPr>
          <p:cNvPr id="3" name="Marcador de Posição de Conteúdo 2">
            <a:extLst>
              <a:ext uri="{FF2B5EF4-FFF2-40B4-BE49-F238E27FC236}">
                <a16:creationId xmlns:a16="http://schemas.microsoft.com/office/drawing/2014/main" id="{1AA7FEEF-3272-4E95-A55E-E8678E77E5D8}"/>
              </a:ext>
            </a:extLst>
          </p:cNvPr>
          <p:cNvSpPr>
            <a:spLocks noGrp="1"/>
          </p:cNvSpPr>
          <p:nvPr>
            <p:ph idx="1"/>
          </p:nvPr>
        </p:nvSpPr>
        <p:spPr>
          <a:xfrm>
            <a:off x="1255362" y="1845733"/>
            <a:ext cx="9900318" cy="4539569"/>
          </a:xfrm>
        </p:spPr>
        <p:txBody>
          <a:bodyPr>
            <a:normAutofit/>
          </a:bodyPr>
          <a:lstStyle/>
          <a:p>
            <a:pPr algn="just"/>
            <a:endParaRPr lang="en-US" sz="3200" dirty="0"/>
          </a:p>
          <a:p>
            <a:pPr algn="just"/>
            <a:endParaRPr lang="en-US" sz="3200" dirty="0"/>
          </a:p>
          <a:p>
            <a:pPr algn="just"/>
            <a:endParaRPr lang="en-US" sz="3200" dirty="0"/>
          </a:p>
          <a:p>
            <a:pPr algn="just"/>
            <a:endParaRPr lang="en-US" sz="3200" dirty="0"/>
          </a:p>
          <a:p>
            <a:pPr algn="just"/>
            <a:endParaRPr lang="en-US" sz="3200" dirty="0"/>
          </a:p>
          <a:p>
            <a:pPr marL="0" indent="0">
              <a:buNone/>
            </a:pPr>
            <a:endParaRPr lang="en-GB" dirty="0"/>
          </a:p>
        </p:txBody>
      </p:sp>
      <p:pic>
        <p:nvPicPr>
          <p:cNvPr id="5" name="Imagem 4">
            <a:extLst>
              <a:ext uri="{FF2B5EF4-FFF2-40B4-BE49-F238E27FC236}">
                <a16:creationId xmlns:a16="http://schemas.microsoft.com/office/drawing/2014/main" id="{5799B332-E516-41EC-AA48-A8835BD6B314}"/>
              </a:ext>
            </a:extLst>
          </p:cNvPr>
          <p:cNvPicPr>
            <a:picLocks noChangeAspect="1"/>
          </p:cNvPicPr>
          <p:nvPr/>
        </p:nvPicPr>
        <p:blipFill>
          <a:blip r:embed="rId2"/>
          <a:stretch>
            <a:fillRect/>
          </a:stretch>
        </p:blipFill>
        <p:spPr>
          <a:xfrm>
            <a:off x="4955946" y="67128"/>
            <a:ext cx="2341067" cy="438950"/>
          </a:xfrm>
          <a:prstGeom prst="rect">
            <a:avLst/>
          </a:prstGeom>
        </p:spPr>
      </p:pic>
      <p:sp>
        <p:nvSpPr>
          <p:cNvPr id="4" name="Retângulo 3">
            <a:extLst>
              <a:ext uri="{FF2B5EF4-FFF2-40B4-BE49-F238E27FC236}">
                <a16:creationId xmlns:a16="http://schemas.microsoft.com/office/drawing/2014/main" id="{B9A042D8-4AA7-4DE0-BCA0-6FD5AB4061D0}"/>
              </a:ext>
            </a:extLst>
          </p:cNvPr>
          <p:cNvSpPr/>
          <p:nvPr/>
        </p:nvSpPr>
        <p:spPr>
          <a:xfrm>
            <a:off x="1255362" y="1835467"/>
            <a:ext cx="9900318" cy="4549835"/>
          </a:xfrm>
          <a:prstGeom prst="rect">
            <a:avLst/>
          </a:prstGeom>
        </p:spPr>
        <p:txBody>
          <a:bodyPr wrap="square">
            <a:spAutoFit/>
          </a:bodyPr>
          <a:lstStyle/>
          <a:p>
            <a:pPr algn="just">
              <a:lnSpc>
                <a:spcPct val="150000"/>
              </a:lnSpc>
            </a:pPr>
            <a:r>
              <a:rPr lang="en-US" sz="2800" dirty="0"/>
              <a:t>The Student Profile points to a humanistic-based school education,   in which the students of this generation build up a scientific and artistic culture. With this purpose, they mobilize values and skills that allow them to intervene in the history of individuals and societies, to make free and informed decisions on natural, social and ethical issues, and  to develop a conscious and responsible capacity for civic and active participation.</a:t>
            </a:r>
            <a:endParaRPr lang="en-GB" sz="2800" dirty="0"/>
          </a:p>
        </p:txBody>
      </p:sp>
    </p:spTree>
    <p:extLst>
      <p:ext uri="{BB962C8B-B14F-4D97-AF65-F5344CB8AC3E}">
        <p14:creationId xmlns:p14="http://schemas.microsoft.com/office/powerpoint/2010/main" val="540789526"/>
      </p:ext>
    </p:extLst>
  </p:cSld>
  <p:clrMapOvr>
    <a:masterClrMapping/>
  </p:clrMapOvr>
</p:sld>
</file>

<file path=ppt/theme/theme1.xml><?xml version="1.0" encoding="utf-8"?>
<a:theme xmlns:a="http://schemas.openxmlformats.org/drawingml/2006/main" name="Retrospetiva">
  <a:themeElements>
    <a:clrScheme name="Retrospe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1063</TotalTime>
  <Words>1176</Words>
  <Application>Microsoft Office PowerPoint</Application>
  <PresentationFormat>Ecrã Panorâmico</PresentationFormat>
  <Paragraphs>259</Paragraphs>
  <Slides>33</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33</vt:i4>
      </vt:variant>
    </vt:vector>
  </HeadingPairs>
  <TitlesOfParts>
    <vt:vector size="38" baseType="lpstr">
      <vt:lpstr>Arial</vt:lpstr>
      <vt:lpstr>Calibri</vt:lpstr>
      <vt:lpstr>Calibri Light</vt:lpstr>
      <vt:lpstr>Wingdings</vt:lpstr>
      <vt:lpstr>Retrospetiva</vt:lpstr>
      <vt:lpstr>Strategies and obstacles  for innovation, co-creation</vt:lpstr>
      <vt:lpstr>Regional Inspectorate of Education</vt:lpstr>
      <vt:lpstr>Mission</vt:lpstr>
      <vt:lpstr>Vision</vt:lpstr>
      <vt:lpstr>Values</vt:lpstr>
      <vt:lpstr>Programmes and activities</vt:lpstr>
      <vt:lpstr>A new vision… a new approach</vt:lpstr>
      <vt:lpstr>A new vision… a new approach</vt:lpstr>
      <vt:lpstr>A new vision… a new approach</vt:lpstr>
      <vt:lpstr>A new vision… a new approach</vt:lpstr>
      <vt:lpstr>A new vision… a new approach</vt:lpstr>
      <vt:lpstr>A new vision… a new approach</vt:lpstr>
      <vt:lpstr>A new vision… a new approach</vt:lpstr>
      <vt:lpstr>A new vision… a new approach</vt:lpstr>
      <vt:lpstr>Conditions for innovation</vt:lpstr>
      <vt:lpstr>Conditions for innovation</vt:lpstr>
      <vt:lpstr>PDCA cycle - Cycle of Deming (USA, 1900-1993) </vt:lpstr>
      <vt:lpstr>Apresentação do PowerPoint</vt:lpstr>
      <vt:lpstr>The Full Time School in Madeira</vt:lpstr>
      <vt:lpstr>The Full Time School in Madeira</vt:lpstr>
      <vt:lpstr>The Full Time School in Madeira</vt:lpstr>
      <vt:lpstr>“Development of learning”: aims</vt:lpstr>
      <vt:lpstr> </vt:lpstr>
      <vt:lpstr>Procedures</vt:lpstr>
      <vt:lpstr>Procedures</vt:lpstr>
      <vt:lpstr>Procedures</vt:lpstr>
      <vt:lpstr>Procedures</vt:lpstr>
      <vt:lpstr>Procedures</vt:lpstr>
      <vt:lpstr>Procedures</vt:lpstr>
      <vt:lpstr>We expect to…</vt:lpstr>
      <vt:lpstr>The final report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Carla Teresa Henriques da Silva Teixeira</dc:creator>
  <cp:lastModifiedBy>Carla Teresa Henriques da Silva Teixeira</cp:lastModifiedBy>
  <cp:revision>85</cp:revision>
  <cp:lastPrinted>2019-05-28T14:49:58Z</cp:lastPrinted>
  <dcterms:created xsi:type="dcterms:W3CDTF">2019-05-08T13:23:28Z</dcterms:created>
  <dcterms:modified xsi:type="dcterms:W3CDTF">2019-05-28T14:56:29Z</dcterms:modified>
</cp:coreProperties>
</file>