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341" r:id="rId2"/>
    <p:sldId id="342" r:id="rId3"/>
    <p:sldId id="261" r:id="rId4"/>
    <p:sldId id="262" r:id="rId5"/>
    <p:sldId id="315" r:id="rId6"/>
    <p:sldId id="317" r:id="rId7"/>
    <p:sldId id="316" r:id="rId8"/>
    <p:sldId id="318" r:id="rId9"/>
    <p:sldId id="310" r:id="rId10"/>
    <p:sldId id="272" r:id="rId11"/>
    <p:sldId id="276" r:id="rId12"/>
    <p:sldId id="271" r:id="rId13"/>
    <p:sldId id="314" r:id="rId14"/>
    <p:sldId id="343" r:id="rId15"/>
    <p:sldId id="344" r:id="rId16"/>
    <p:sldId id="345" r:id="rId17"/>
    <p:sldId id="346" r:id="rId18"/>
    <p:sldId id="347" r:id="rId19"/>
    <p:sldId id="351" r:id="rId20"/>
    <p:sldId id="348" r:id="rId21"/>
    <p:sldId id="349" r:id="rId22"/>
    <p:sldId id="350" r:id="rId23"/>
    <p:sldId id="353" r:id="rId24"/>
    <p:sldId id="354" r:id="rId25"/>
    <p:sldId id="355" r:id="rId26"/>
    <p:sldId id="356" r:id="rId27"/>
    <p:sldId id="357" r:id="rId28"/>
    <p:sldId id="366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7" r:id="rId38"/>
    <p:sldId id="369" r:id="rId39"/>
    <p:sldId id="370" r:id="rId40"/>
    <p:sldId id="371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85AB4-399F-EB4B-A9BA-F65FB8878966}" type="datetimeFigureOut">
              <a:rPr lang="nl-NL" smtClean="0"/>
              <a:t>19-11-2021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C3F3C-599F-9548-8BEA-04C7D690FC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6739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C3F3C-599F-9548-8BEA-04C7D690FCD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360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C3F3C-599F-9548-8BEA-04C7D690FCD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6357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ici-inspectorates.eu/Activities/Projects" TargetMode="External"/><Relationship Id="rId5" Type="http://schemas.openxmlformats.org/officeDocument/2006/relationships/image" Target="../media/image19.emf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6.jpeg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40529" y="113220"/>
            <a:ext cx="9184633" cy="112979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Better Inspection for Better Social Inclusion</a:t>
            </a:r>
          </a:p>
          <a:p>
            <a:r>
              <a:rPr lang="en-US" sz="2800" i="1" dirty="0">
                <a:solidFill>
                  <a:schemeClr val="bg1"/>
                </a:solidFill>
              </a:rPr>
              <a:t>Strategic Partnership for school education</a:t>
            </a:r>
            <a:endParaRPr lang="nl-BE" sz="2800" i="1" dirty="0">
              <a:solidFill>
                <a:schemeClr val="bg1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1" y="5657608"/>
            <a:ext cx="4450883" cy="97851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57" y="1272110"/>
            <a:ext cx="3730730" cy="2634828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55" y="5657608"/>
            <a:ext cx="3803524" cy="997646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1437082" y="4046915"/>
            <a:ext cx="95915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600" dirty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November 19</a:t>
            </a:r>
            <a:r>
              <a:rPr lang="en-GB" sz="3600" baseline="30000" dirty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th</a:t>
            </a:r>
            <a:r>
              <a:rPr lang="en-GB" sz="3600" dirty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 2021</a:t>
            </a:r>
          </a:p>
          <a:p>
            <a:pPr algn="ctr">
              <a:spcAft>
                <a:spcPts val="0"/>
              </a:spcAft>
            </a:pPr>
            <a:r>
              <a:rPr lang="en-GB" sz="3600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Stockholm</a:t>
            </a:r>
            <a:endParaRPr lang="en-GB" sz="3600" dirty="0">
              <a:solidFill>
                <a:schemeClr val="bg1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031" y="1187746"/>
            <a:ext cx="3401638" cy="271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31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1553" y="284176"/>
            <a:ext cx="9784080" cy="150876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Structure of short-term joint staff training </a:t>
            </a:r>
            <a:r>
              <a:rPr lang="en-US" dirty="0" err="1">
                <a:solidFill>
                  <a:schemeClr val="bg1"/>
                </a:solidFill>
              </a:rPr>
              <a:t>eventS</a:t>
            </a:r>
            <a:endParaRPr lang="nl-BE" dirty="0">
              <a:solidFill>
                <a:schemeClr val="bg1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33" y="284176"/>
            <a:ext cx="1537393" cy="58933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12" y="6079009"/>
            <a:ext cx="2204264" cy="629629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322729" y="1979441"/>
            <a:ext cx="1173029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Each training consisted of 3 days effective working days.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Content: 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3200" dirty="0">
                <a:solidFill>
                  <a:schemeClr val="bg1"/>
                </a:solidFill>
              </a:rPr>
              <a:t>National inspection system of the host as ‘friendly consultants’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3200" dirty="0">
                <a:solidFill>
                  <a:schemeClr val="bg1"/>
                </a:solidFill>
              </a:rPr>
              <a:t>Focus on a specific topic (</a:t>
            </a:r>
            <a:r>
              <a:rPr lang="en-US" sz="3200" dirty="0" err="1">
                <a:solidFill>
                  <a:schemeClr val="bg1"/>
                </a:solidFill>
              </a:rPr>
              <a:t>nnovative</a:t>
            </a:r>
            <a:r>
              <a:rPr lang="en-US" sz="3200" dirty="0">
                <a:solidFill>
                  <a:schemeClr val="bg1"/>
                </a:solidFill>
              </a:rPr>
              <a:t> practices of inspection, internal quality assurance of inspectorates)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3200" dirty="0">
                <a:solidFill>
                  <a:schemeClr val="bg1"/>
                </a:solidFill>
              </a:rPr>
              <a:t>Different sub objectives of 'social inclusion' in regular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MyriadPro-Regular" panose="020B0503030403020204" pitchFamily="34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91" y="5830577"/>
            <a:ext cx="1272552" cy="878061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18" y="6093573"/>
            <a:ext cx="2404828" cy="66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79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12" y="284176"/>
            <a:ext cx="10821287" cy="150876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Intellectual Output: TESSIE</a:t>
            </a:r>
            <a:endParaRPr lang="nl-BE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12" y="6079009"/>
            <a:ext cx="2204264" cy="62962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33" y="284176"/>
            <a:ext cx="1537393" cy="589334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165712" y="2227812"/>
            <a:ext cx="120262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The </a:t>
            </a:r>
            <a:r>
              <a:rPr lang="nl-NL" sz="3600" dirty="0" err="1">
                <a:solidFill>
                  <a:schemeClr val="bg1"/>
                </a:solidFill>
              </a:rPr>
              <a:t>tangible</a:t>
            </a:r>
            <a:r>
              <a:rPr lang="nl-NL" sz="3600" dirty="0">
                <a:solidFill>
                  <a:schemeClr val="bg1"/>
                </a:solidFill>
              </a:rPr>
              <a:t> output: </a:t>
            </a:r>
            <a:r>
              <a:rPr lang="nl-NL" sz="3600" dirty="0" err="1">
                <a:solidFill>
                  <a:schemeClr val="bg1"/>
                </a:solidFill>
              </a:rPr>
              <a:t>the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  <a:r>
              <a:rPr lang="nl-NL" sz="3600" dirty="0" err="1">
                <a:solidFill>
                  <a:schemeClr val="bg1"/>
                </a:solidFill>
              </a:rPr>
              <a:t>provision</a:t>
            </a:r>
            <a:r>
              <a:rPr lang="nl-NL" sz="3600" dirty="0">
                <a:solidFill>
                  <a:schemeClr val="bg1"/>
                </a:solidFill>
              </a:rPr>
              <a:t> of (online) resources </a:t>
            </a:r>
            <a:r>
              <a:rPr lang="nl-NL" sz="3600" dirty="0" err="1">
                <a:solidFill>
                  <a:schemeClr val="bg1"/>
                </a:solidFill>
              </a:rPr>
              <a:t>for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  <a:r>
              <a:rPr lang="nl-NL" sz="3600" dirty="0" err="1">
                <a:solidFill>
                  <a:schemeClr val="bg1"/>
                </a:solidFill>
              </a:rPr>
              <a:t>the</a:t>
            </a:r>
            <a:r>
              <a:rPr lang="nl-NL" sz="3600" dirty="0">
                <a:solidFill>
                  <a:schemeClr val="bg1"/>
                </a:solidFill>
              </a:rPr>
              <a:t> professional development of </a:t>
            </a:r>
            <a:r>
              <a:rPr lang="nl-NL" sz="3600" dirty="0" err="1">
                <a:solidFill>
                  <a:schemeClr val="bg1"/>
                </a:solidFill>
              </a:rPr>
              <a:t>inspectors</a:t>
            </a:r>
            <a:r>
              <a:rPr lang="nl-NL" sz="3600" dirty="0">
                <a:solidFill>
                  <a:schemeClr val="bg1"/>
                </a:solidFill>
              </a:rPr>
              <a:t>, </a:t>
            </a:r>
            <a:r>
              <a:rPr lang="nl-NL" sz="3600" dirty="0" err="1">
                <a:solidFill>
                  <a:schemeClr val="bg1"/>
                </a:solidFill>
              </a:rPr>
              <a:t>evaluators</a:t>
            </a:r>
            <a:r>
              <a:rPr lang="nl-NL" sz="3600" dirty="0">
                <a:solidFill>
                  <a:schemeClr val="bg1"/>
                </a:solidFill>
              </a:rPr>
              <a:t>, directors as well as </a:t>
            </a:r>
            <a:r>
              <a:rPr lang="nl-NL" sz="3600" dirty="0" err="1">
                <a:solidFill>
                  <a:schemeClr val="bg1"/>
                </a:solidFill>
              </a:rPr>
              <a:t>for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  <a:r>
              <a:rPr lang="nl-NL" sz="3600" dirty="0" err="1">
                <a:solidFill>
                  <a:schemeClr val="bg1"/>
                </a:solidFill>
              </a:rPr>
              <a:t>inspector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  <a:r>
              <a:rPr lang="nl-NL" sz="3600" dirty="0" err="1">
                <a:solidFill>
                  <a:schemeClr val="bg1"/>
                </a:solidFill>
              </a:rPr>
              <a:t>and</a:t>
            </a:r>
            <a:r>
              <a:rPr lang="nl-NL" sz="3600" dirty="0">
                <a:solidFill>
                  <a:schemeClr val="bg1"/>
                </a:solidFill>
              </a:rPr>
              <a:t> teacher </a:t>
            </a:r>
            <a:r>
              <a:rPr lang="nl-NL" sz="3600" dirty="0" err="1">
                <a:solidFill>
                  <a:schemeClr val="bg1"/>
                </a:solidFill>
              </a:rPr>
              <a:t>educators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  <a:r>
              <a:rPr lang="nl-NL" sz="3600" dirty="0" err="1">
                <a:solidFill>
                  <a:schemeClr val="bg1"/>
                </a:solidFill>
              </a:rPr>
              <a:t>to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  <a:r>
              <a:rPr lang="nl-NL" sz="3600" dirty="0" err="1">
                <a:solidFill>
                  <a:schemeClr val="bg1"/>
                </a:solidFill>
              </a:rPr>
              <a:t>evaluate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  <a:r>
              <a:rPr lang="nl-NL" sz="3600" dirty="0" err="1">
                <a:solidFill>
                  <a:schemeClr val="bg1"/>
                </a:solidFill>
              </a:rPr>
              <a:t>and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  <a:r>
              <a:rPr lang="nl-NL" sz="3600" dirty="0" err="1">
                <a:solidFill>
                  <a:schemeClr val="bg1"/>
                </a:solidFill>
              </a:rPr>
              <a:t>stimulate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  <a:r>
              <a:rPr lang="nl-NL" sz="3600" dirty="0" err="1">
                <a:solidFill>
                  <a:schemeClr val="bg1"/>
                </a:solidFill>
              </a:rPr>
              <a:t>social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  <a:r>
              <a:rPr lang="nl-NL" sz="3600" dirty="0" err="1">
                <a:solidFill>
                  <a:schemeClr val="bg1"/>
                </a:solidFill>
              </a:rPr>
              <a:t>inclusion</a:t>
            </a:r>
            <a:r>
              <a:rPr lang="nl-NL" sz="3600" dirty="0">
                <a:solidFill>
                  <a:schemeClr val="bg1"/>
                </a:solidFill>
              </a:rPr>
              <a:t>. </a:t>
            </a:r>
            <a:r>
              <a:rPr lang="nl-NL" sz="3600" dirty="0" err="1">
                <a:solidFill>
                  <a:schemeClr val="bg1"/>
                </a:solidFill>
              </a:rPr>
              <a:t>All</a:t>
            </a:r>
            <a:r>
              <a:rPr lang="nl-NL" sz="3600" dirty="0">
                <a:solidFill>
                  <a:schemeClr val="bg1"/>
                </a:solidFill>
              </a:rPr>
              <a:t> information is </a:t>
            </a:r>
            <a:r>
              <a:rPr lang="nl-NL" sz="3600" dirty="0" err="1">
                <a:solidFill>
                  <a:schemeClr val="bg1"/>
                </a:solidFill>
              </a:rPr>
              <a:t>integrated</a:t>
            </a:r>
            <a:r>
              <a:rPr lang="nl-NL" sz="3600" dirty="0">
                <a:solidFill>
                  <a:schemeClr val="bg1"/>
                </a:solidFill>
              </a:rPr>
              <a:t> in a  '</a:t>
            </a:r>
            <a:r>
              <a:rPr lang="nl-NL" sz="3600" dirty="0" err="1">
                <a:solidFill>
                  <a:schemeClr val="bg1"/>
                </a:solidFill>
              </a:rPr>
              <a:t>Toolbox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  <a:r>
              <a:rPr lang="nl-NL" sz="3600" dirty="0" err="1">
                <a:solidFill>
                  <a:schemeClr val="bg1"/>
                </a:solidFill>
              </a:rPr>
              <a:t>for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  <a:r>
              <a:rPr lang="nl-NL" sz="3600" dirty="0" err="1">
                <a:solidFill>
                  <a:schemeClr val="bg1"/>
                </a:solidFill>
              </a:rPr>
              <a:t>Evaluating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  <a:r>
              <a:rPr lang="nl-NL" sz="3600" dirty="0" err="1">
                <a:solidFill>
                  <a:schemeClr val="bg1"/>
                </a:solidFill>
              </a:rPr>
              <a:t>and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  <a:r>
              <a:rPr lang="nl-NL" sz="3600" dirty="0" err="1">
                <a:solidFill>
                  <a:schemeClr val="bg1"/>
                </a:solidFill>
              </a:rPr>
              <a:t>Stimulating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  <a:r>
              <a:rPr lang="nl-NL" sz="3600" dirty="0" err="1">
                <a:solidFill>
                  <a:schemeClr val="bg1"/>
                </a:solidFill>
              </a:rPr>
              <a:t>Social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  <a:r>
              <a:rPr lang="nl-NL" sz="3600" dirty="0" err="1">
                <a:solidFill>
                  <a:schemeClr val="bg1"/>
                </a:solidFill>
              </a:rPr>
              <a:t>Inclusion</a:t>
            </a:r>
            <a:r>
              <a:rPr lang="nl-NL" sz="3600" dirty="0">
                <a:solidFill>
                  <a:schemeClr val="bg1"/>
                </a:solidFill>
              </a:rPr>
              <a:t> in </a:t>
            </a:r>
            <a:r>
              <a:rPr lang="nl-NL" sz="3600" dirty="0" err="1">
                <a:solidFill>
                  <a:schemeClr val="bg1"/>
                </a:solidFill>
              </a:rPr>
              <a:t>Education</a:t>
            </a:r>
            <a:r>
              <a:rPr lang="nl-NL" sz="3600" dirty="0">
                <a:solidFill>
                  <a:schemeClr val="bg1"/>
                </a:solidFill>
              </a:rPr>
              <a:t>' (TESSIE).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91" y="5830577"/>
            <a:ext cx="1272552" cy="87806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18" y="6093573"/>
            <a:ext cx="2404828" cy="66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08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Dissemination</a:t>
            </a:r>
            <a:endParaRPr lang="nl-BE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1" y="2529953"/>
            <a:ext cx="3567953" cy="417868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837" y="2529953"/>
            <a:ext cx="7752189" cy="127959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1" y="284176"/>
            <a:ext cx="1272552" cy="87806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609" y="284176"/>
            <a:ext cx="2404828" cy="662199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5A1D7DF-E893-C840-893A-0ACBA8471DB2}"/>
              </a:ext>
            </a:extLst>
          </p:cNvPr>
          <p:cNvSpPr txBox="1"/>
          <p:nvPr/>
        </p:nvSpPr>
        <p:spPr>
          <a:xfrm>
            <a:off x="3986943" y="4869902"/>
            <a:ext cx="79374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>
                <a:solidFill>
                  <a:schemeClr val="bg2">
                    <a:lumMod val="75000"/>
                  </a:schemeClr>
                </a:solidFill>
                <a:hlinkClick r:id="rId6"/>
              </a:rPr>
              <a:t>https://www.sici-inspectorates.eu/Activities/Projects</a:t>
            </a:r>
            <a:endParaRPr lang="nl-BE" sz="2800" dirty="0">
              <a:solidFill>
                <a:schemeClr val="bg2">
                  <a:lumMod val="75000"/>
                </a:schemeClr>
              </a:solidFill>
            </a:endParaRPr>
          </a:p>
          <a:p>
            <a:endParaRPr lang="nl-BE" sz="2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83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751" y="2463045"/>
            <a:ext cx="5864979" cy="330351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" y="344177"/>
            <a:ext cx="1272552" cy="87806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020" y="344177"/>
            <a:ext cx="2404828" cy="66219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9455" y="1257133"/>
            <a:ext cx="1537393" cy="58933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9" y="2085232"/>
            <a:ext cx="2204264" cy="629629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2D9980-916A-6045-A867-058BE925F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0329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67B472D-9FB5-45B3-8E0A-92733C848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18" y="352882"/>
            <a:ext cx="11430534" cy="620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01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AD66B9F-2FA9-43A3-BD6C-1301E688F3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39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1B0A55E-A0B0-44D3-A33C-56FD4EC4D8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38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E10748E-031C-4788-9859-EA5FC05593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wiel, uitrusting&#10;&#10;Automatisch gegenereerde beschrijving">
            <a:extLst>
              <a:ext uri="{FF2B5EF4-FFF2-40B4-BE49-F238E27FC236}">
                <a16:creationId xmlns:a16="http://schemas.microsoft.com/office/drawing/2014/main" id="{68EB2858-1665-4A32-BACD-9C48BB5B27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26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B1F81F-6E78-4A7F-8286-F774D81BA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B585DF9-923D-4A0D-AB75-A1DE121CBF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49" r="1" b="1587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CF1AEC6-1C76-4D0C-BCAE-79F0C93D9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23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17B39F-92F7-F64E-9386-31AC81C3A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61312"/>
            <a:ext cx="9784080" cy="1508760"/>
          </a:xfrm>
        </p:spPr>
        <p:txBody>
          <a:bodyPr/>
          <a:lstStyle/>
          <a:p>
            <a:pPr algn="r"/>
            <a:r>
              <a:rPr lang="nl-BE" dirty="0"/>
              <a:t>Partners</a:t>
            </a:r>
          </a:p>
        </p:txBody>
      </p:sp>
      <p:pic>
        <p:nvPicPr>
          <p:cNvPr id="19" name="Afbeelding 18" descr="Afbeelding met tekst&#10;&#10;Automatisch gegenereerde beschrijving">
            <a:extLst>
              <a:ext uri="{FF2B5EF4-FFF2-40B4-BE49-F238E27FC236}">
                <a16:creationId xmlns:a16="http://schemas.microsoft.com/office/drawing/2014/main" id="{3D72CCEB-C5D6-C649-B6F1-2EBC81034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9387"/>
            <a:ext cx="4565649" cy="1661713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F2A359A3-4CE5-E14D-9909-1CDDDA568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339" y="1807220"/>
            <a:ext cx="3788661" cy="1508759"/>
          </a:xfrm>
          <a:prstGeom prst="rect">
            <a:avLst/>
          </a:prstGeom>
        </p:spPr>
      </p:pic>
      <p:pic>
        <p:nvPicPr>
          <p:cNvPr id="23" name="Afbeelding 22" descr="Afbeelding met tekst&#10;&#10;Automatisch gegenereerde beschrijving">
            <a:extLst>
              <a:ext uri="{FF2B5EF4-FFF2-40B4-BE49-F238E27FC236}">
                <a16:creationId xmlns:a16="http://schemas.microsoft.com/office/drawing/2014/main" id="{8F1CB9F9-502A-CC4B-B3FC-DD038F520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62" y="4812110"/>
            <a:ext cx="2595563" cy="1514078"/>
          </a:xfrm>
          <a:prstGeom prst="rect">
            <a:avLst/>
          </a:prstGeom>
        </p:spPr>
      </p:pic>
      <p:pic>
        <p:nvPicPr>
          <p:cNvPr id="25" name="Afbeelding 2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C31D7619-D62E-3146-B005-C0AE37DAF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073" y="4643632"/>
            <a:ext cx="3561772" cy="1682555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90AE6667-5373-A047-BB99-59FBDDB141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2325" y="5065065"/>
            <a:ext cx="3373438" cy="1054199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80AADA0C-EFB4-8D49-8846-59D64868FA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9044" y="1992104"/>
            <a:ext cx="2093911" cy="1970740"/>
          </a:xfrm>
          <a:prstGeom prst="rect">
            <a:avLst/>
          </a:prstGeom>
        </p:spPr>
      </p:pic>
      <p:pic>
        <p:nvPicPr>
          <p:cNvPr id="31" name="Afbeelding 30" descr="Afbeelding met tekst&#10;&#10;Automatisch gegenereerde beschrijving">
            <a:extLst>
              <a:ext uri="{FF2B5EF4-FFF2-40B4-BE49-F238E27FC236}">
                <a16:creationId xmlns:a16="http://schemas.microsoft.com/office/drawing/2014/main" id="{EA42E07F-E499-334E-9E31-BEEF148ABB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296" y="3542022"/>
            <a:ext cx="3735091" cy="712922"/>
          </a:xfrm>
          <a:prstGeom prst="rect">
            <a:avLst/>
          </a:prstGeom>
        </p:spPr>
      </p:pic>
      <p:pic>
        <p:nvPicPr>
          <p:cNvPr id="33" name="Afbeelding 32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EE2CF99C-232C-3040-AC55-1A903430DA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575" y="362163"/>
            <a:ext cx="2336800" cy="1371600"/>
          </a:xfrm>
          <a:prstGeom prst="rect">
            <a:avLst/>
          </a:prstGeom>
        </p:spPr>
      </p:pic>
      <p:pic>
        <p:nvPicPr>
          <p:cNvPr id="35" name="Afbeelding 34" descr="Afbeelding met tekst&#10;&#10;Automatisch gegenereerde beschrijving">
            <a:extLst>
              <a:ext uri="{FF2B5EF4-FFF2-40B4-BE49-F238E27FC236}">
                <a16:creationId xmlns:a16="http://schemas.microsoft.com/office/drawing/2014/main" id="{1AE418D5-A79A-C84B-86B3-F08CF19913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2375" y="362163"/>
            <a:ext cx="366712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20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E8EBCB6-6417-455F-9398-2BF922A0DB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42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B1F81F-6E78-4A7F-8286-F774D81BA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 descr="Afbeelding met tekst&#10;&#10;Automatisch gegenereerde beschrijving">
            <a:extLst>
              <a:ext uri="{FF2B5EF4-FFF2-40B4-BE49-F238E27FC236}">
                <a16:creationId xmlns:a16="http://schemas.microsoft.com/office/drawing/2014/main" id="{1B34B835-4C55-438D-85CB-BC20BA2805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1" r="1" b="4534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CF1AEC6-1C76-4D0C-BCAE-79F0C93D9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33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A2419B6-AAB4-4663-A3E2-A38BEEA9C9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30" b="126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34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6E37985-09B8-4F09-93C7-44CB3EDE5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6198"/>
            <a:ext cx="12192000" cy="60056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632979F-4C3A-4A33-A5AB-67F050C79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440" y="745236"/>
            <a:ext cx="9059119" cy="53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41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E37985-09B8-4F09-93C7-44CB3EDE5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6198"/>
            <a:ext cx="12192000" cy="60056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A7807AC-9FC7-4EA0-99C7-0DFE529B5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426198"/>
            <a:ext cx="864870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4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6E37985-09B8-4F09-93C7-44CB3EDE5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6198"/>
            <a:ext cx="12192000" cy="60056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B24507B-625C-49EE-8AEB-AB5E9FF34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2" y="690562"/>
            <a:ext cx="860107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33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6E37985-09B8-4F09-93C7-44CB3EDE5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6198"/>
            <a:ext cx="12192000" cy="60056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E5321E3-CB3E-455E-9FF9-EB59F479E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87" y="952500"/>
            <a:ext cx="9155113" cy="523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57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visitekaartje, schermafbeelding&#10;&#10;Automatisch gegenereerde beschrijving">
            <a:extLst>
              <a:ext uri="{FF2B5EF4-FFF2-40B4-BE49-F238E27FC236}">
                <a16:creationId xmlns:a16="http://schemas.microsoft.com/office/drawing/2014/main" id="{CA81EF97-6B76-426A-BC2E-173D9E5DC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51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150F319A-D551-418A-9EE5-BBF9C5206B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52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15208F4-30E7-4368-B30B-53006A1BFC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8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3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Erasmus+ / KA2</a:t>
            </a:r>
            <a:endParaRPr lang="nl-BE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12" y="6079009"/>
            <a:ext cx="2204264" cy="62962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33" y="284176"/>
            <a:ext cx="1537393" cy="589334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2492566" y="1831692"/>
            <a:ext cx="96101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Key Action 2: Cooperation for </a:t>
            </a:r>
            <a:r>
              <a:rPr lang="en-US" sz="3600" dirty="0">
                <a:solidFill>
                  <a:schemeClr val="bg1"/>
                </a:solidFill>
              </a:rPr>
              <a:t>Innovation</a:t>
            </a:r>
            <a:r>
              <a:rPr lang="en-US" dirty="0">
                <a:solidFill>
                  <a:schemeClr val="bg1"/>
                </a:solidFill>
              </a:rPr>
              <a:t> and the Exchange of Good Practices is all about enabling </a:t>
            </a:r>
            <a:r>
              <a:rPr lang="en-US" dirty="0" err="1">
                <a:solidFill>
                  <a:schemeClr val="bg1"/>
                </a:solidFill>
              </a:rPr>
              <a:t>organisations</a:t>
            </a:r>
            <a:r>
              <a:rPr lang="en-US" dirty="0">
                <a:solidFill>
                  <a:schemeClr val="bg1"/>
                </a:solidFill>
              </a:rPr>
              <a:t> to work together in order to improve provision for learners and share innovative practices within and beyond the participating </a:t>
            </a:r>
            <a:r>
              <a:rPr lang="en-US" dirty="0" err="1">
                <a:solidFill>
                  <a:schemeClr val="bg1"/>
                </a:solidFill>
              </a:rPr>
              <a:t>organisations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Under Key Action 2, </a:t>
            </a:r>
            <a:r>
              <a:rPr lang="en-US" dirty="0" err="1">
                <a:solidFill>
                  <a:schemeClr val="bg1"/>
                </a:solidFill>
              </a:rPr>
              <a:t>organisations</a:t>
            </a:r>
            <a:r>
              <a:rPr lang="en-US" dirty="0">
                <a:solidFill>
                  <a:schemeClr val="bg1"/>
                </a:solidFill>
              </a:rPr>
              <a:t> can apply for funding to work in </a:t>
            </a:r>
            <a:r>
              <a:rPr lang="en-US" sz="3600" dirty="0">
                <a:solidFill>
                  <a:schemeClr val="bg1"/>
                </a:solidFill>
              </a:rPr>
              <a:t>partnership</a:t>
            </a:r>
            <a:r>
              <a:rPr lang="en-US" dirty="0">
                <a:solidFill>
                  <a:schemeClr val="bg1"/>
                </a:solidFill>
              </a:rPr>
              <a:t> with </a:t>
            </a:r>
            <a:r>
              <a:rPr lang="en-US" dirty="0" err="1">
                <a:solidFill>
                  <a:schemeClr val="bg1"/>
                </a:solidFill>
              </a:rPr>
              <a:t>organisations</a:t>
            </a:r>
            <a:r>
              <a:rPr lang="en-US" dirty="0">
                <a:solidFill>
                  <a:schemeClr val="bg1"/>
                </a:solidFill>
              </a:rPr>
              <a:t> from other participating countries.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projects funded under this Key Action 2 will focus on </a:t>
            </a:r>
            <a:r>
              <a:rPr lang="en-US" sz="3600" dirty="0">
                <a:solidFill>
                  <a:schemeClr val="bg1"/>
                </a:solidFill>
              </a:rPr>
              <a:t>sharing</a:t>
            </a:r>
            <a:r>
              <a:rPr lang="en-US" dirty="0">
                <a:solidFill>
                  <a:schemeClr val="bg1"/>
                </a:solidFill>
              </a:rPr>
              <a:t>, developing and transferring innovative practices in education, training and youth provision between participating countries.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Key Action 2 aims to increase the </a:t>
            </a:r>
            <a:r>
              <a:rPr lang="en-US" sz="3600" dirty="0">
                <a:solidFill>
                  <a:schemeClr val="bg1"/>
                </a:solidFill>
              </a:rPr>
              <a:t>positive impact </a:t>
            </a:r>
            <a:r>
              <a:rPr lang="en-US" dirty="0">
                <a:solidFill>
                  <a:schemeClr val="bg1"/>
                </a:solidFill>
              </a:rPr>
              <a:t>of European activities at all levels to ensure benefits for the individuals, </a:t>
            </a:r>
            <a:r>
              <a:rPr lang="en-US" dirty="0" err="1">
                <a:solidFill>
                  <a:schemeClr val="bg1"/>
                </a:solidFill>
              </a:rPr>
              <a:t>organisations</a:t>
            </a:r>
            <a:r>
              <a:rPr lang="en-US" dirty="0">
                <a:solidFill>
                  <a:schemeClr val="bg1"/>
                </a:solidFill>
              </a:rPr>
              <a:t> and countries involved in projects.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solidFill>
                <a:schemeClr val="bg1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12" y="2078242"/>
            <a:ext cx="2326854" cy="123848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91" y="5830577"/>
            <a:ext cx="1272552" cy="87806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18" y="6093573"/>
            <a:ext cx="2404828" cy="66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360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4B89050-06F5-4D16-A598-2222FB5161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9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016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23742F2-F772-4EF2-BDC1-113431D76A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8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27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733CD07-EEE7-46B8-9837-2B31290F2A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46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0024A10-AFC1-4F48-A079-664C703E18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286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persoon, mensen, toekijken&#10;&#10;Automatisch gegenereerde beschrijving">
            <a:extLst>
              <a:ext uri="{FF2B5EF4-FFF2-40B4-BE49-F238E27FC236}">
                <a16:creationId xmlns:a16="http://schemas.microsoft.com/office/drawing/2014/main" id="{678296D8-DCF7-40D0-BA9C-029CE253CB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462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FA0CE66-3844-49F0-B6B8-3E5649DA62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23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974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A56C0A5-96E2-4F8D-86BF-5234AF7805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531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C53A943-A956-4906-8B53-B14756C716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57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460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F36AF71-DF45-4753-9BD5-FE6BC8B803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79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409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1F4D2F5-6C6E-4395-A5E0-EE65906D2A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64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5678" y="787515"/>
            <a:ext cx="11006355" cy="150876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Why this project ?</a:t>
            </a:r>
            <a:r>
              <a:rPr lang="nl-NL" dirty="0">
                <a:solidFill>
                  <a:schemeClr val="bg1"/>
                </a:solidFill>
              </a:rPr>
              <a:t> 	‘BIBESOIN’ </a:t>
            </a:r>
            <a:br>
              <a:rPr lang="nl-BE" dirty="0">
                <a:solidFill>
                  <a:schemeClr val="bg1"/>
                </a:solidFill>
              </a:rPr>
            </a:br>
            <a:endParaRPr lang="nl-BE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12" y="6079009"/>
            <a:ext cx="2204264" cy="62962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33" y="284176"/>
            <a:ext cx="1537393" cy="589334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0" y="1964353"/>
            <a:ext cx="1205302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‘BIBESOIN’ </a:t>
            </a:r>
            <a:r>
              <a:rPr lang="nl-NL" sz="3200" dirty="0" err="1">
                <a:solidFill>
                  <a:schemeClr val="bg1"/>
                </a:solidFill>
              </a:rPr>
              <a:t>focuses</a:t>
            </a:r>
            <a:r>
              <a:rPr lang="nl-NL" sz="3200" dirty="0">
                <a:solidFill>
                  <a:schemeClr val="bg1"/>
                </a:solidFill>
              </a:rPr>
              <a:t> on </a:t>
            </a:r>
            <a:r>
              <a:rPr lang="nl-NL" sz="3200" dirty="0" err="1">
                <a:solidFill>
                  <a:schemeClr val="bg1"/>
                </a:solidFill>
              </a:rPr>
              <a:t>the</a:t>
            </a:r>
            <a:r>
              <a:rPr lang="nl-NL" sz="3200" dirty="0">
                <a:solidFill>
                  <a:schemeClr val="bg1"/>
                </a:solidFill>
              </a:rPr>
              <a:t> European priority of  ‘</a:t>
            </a:r>
            <a:r>
              <a:rPr lang="nl-NL" sz="3200" dirty="0" err="1">
                <a:solidFill>
                  <a:schemeClr val="bg1"/>
                </a:solidFill>
              </a:rPr>
              <a:t>Social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inclusion</a:t>
            </a:r>
            <a:r>
              <a:rPr lang="nl-NL" sz="3200" dirty="0">
                <a:solidFill>
                  <a:schemeClr val="bg1"/>
                </a:solidFill>
              </a:rPr>
              <a:t>’. </a:t>
            </a:r>
          </a:p>
          <a:p>
            <a:endParaRPr lang="nl-NL" sz="3200" dirty="0">
              <a:solidFill>
                <a:schemeClr val="bg1"/>
              </a:solidFill>
            </a:endParaRPr>
          </a:p>
          <a:p>
            <a:r>
              <a:rPr lang="nl-NL" sz="3200" dirty="0">
                <a:solidFill>
                  <a:schemeClr val="bg1"/>
                </a:solidFill>
              </a:rPr>
              <a:t>Priority is </a:t>
            </a:r>
            <a:r>
              <a:rPr lang="nl-NL" sz="3200" dirty="0" err="1">
                <a:solidFill>
                  <a:schemeClr val="bg1"/>
                </a:solidFill>
              </a:rPr>
              <a:t>given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to</a:t>
            </a:r>
            <a:r>
              <a:rPr lang="nl-NL" sz="3200" dirty="0">
                <a:solidFill>
                  <a:schemeClr val="bg1"/>
                </a:solidFill>
              </a:rPr>
              <a:t> actions </a:t>
            </a:r>
            <a:r>
              <a:rPr lang="nl-NL" sz="3200" dirty="0" err="1">
                <a:solidFill>
                  <a:schemeClr val="bg1"/>
                </a:solidFill>
              </a:rPr>
              <a:t>that</a:t>
            </a:r>
            <a:r>
              <a:rPr lang="nl-NL" sz="3200" dirty="0">
                <a:solidFill>
                  <a:schemeClr val="bg1"/>
                </a:solidFill>
              </a:rPr>
              <a:t> help </a:t>
            </a:r>
            <a:r>
              <a:rPr lang="nl-NL" sz="3200" dirty="0" err="1">
                <a:solidFill>
                  <a:schemeClr val="bg1"/>
                </a:solidFill>
              </a:rPr>
              <a:t>address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diversity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and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b="1" dirty="0" err="1">
                <a:solidFill>
                  <a:schemeClr val="bg1"/>
                </a:solidFill>
              </a:rPr>
              <a:t>promote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and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b="1" dirty="0" err="1">
                <a:solidFill>
                  <a:schemeClr val="bg1"/>
                </a:solidFill>
              </a:rPr>
              <a:t>stimulate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social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inclusion</a:t>
            </a:r>
            <a:r>
              <a:rPr lang="nl-NL" sz="3200" dirty="0">
                <a:solidFill>
                  <a:schemeClr val="bg1"/>
                </a:solidFill>
              </a:rPr>
              <a:t> in </a:t>
            </a:r>
            <a:r>
              <a:rPr lang="nl-NL" sz="3200" b="1" dirty="0">
                <a:solidFill>
                  <a:schemeClr val="bg1"/>
                </a:solidFill>
              </a:rPr>
              <a:t>mainstream</a:t>
            </a:r>
            <a:r>
              <a:rPr lang="nl-NL" sz="3200" dirty="0">
                <a:solidFill>
                  <a:schemeClr val="bg1"/>
                </a:solidFill>
              </a:rPr>
              <a:t> schools, </a:t>
            </a:r>
            <a:r>
              <a:rPr lang="nl-NL" sz="3200" dirty="0" err="1">
                <a:solidFill>
                  <a:schemeClr val="bg1"/>
                </a:solidFill>
              </a:rPr>
              <a:t>through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b="1" dirty="0" err="1">
                <a:solidFill>
                  <a:schemeClr val="bg1"/>
                </a:solidFill>
              </a:rPr>
              <a:t>transnational</a:t>
            </a:r>
            <a:r>
              <a:rPr lang="nl-NL" sz="3200" b="1" dirty="0">
                <a:solidFill>
                  <a:schemeClr val="bg1"/>
                </a:solidFill>
              </a:rPr>
              <a:t> project meetings </a:t>
            </a:r>
            <a:r>
              <a:rPr lang="nl-NL" sz="3200" b="1" dirty="0" err="1">
                <a:solidFill>
                  <a:schemeClr val="bg1"/>
                </a:solidFill>
              </a:rPr>
              <a:t>and</a:t>
            </a:r>
            <a:r>
              <a:rPr lang="nl-NL" sz="3200" b="1" dirty="0">
                <a:solidFill>
                  <a:schemeClr val="bg1"/>
                </a:solidFill>
              </a:rPr>
              <a:t> training </a:t>
            </a:r>
            <a:r>
              <a:rPr lang="nl-NL" sz="3200" b="1" dirty="0" err="1">
                <a:solidFill>
                  <a:schemeClr val="bg1"/>
                </a:solidFill>
              </a:rPr>
              <a:t>activities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for</a:t>
            </a:r>
            <a:r>
              <a:rPr lang="nl-NL" sz="3200" dirty="0">
                <a:solidFill>
                  <a:schemeClr val="bg1"/>
                </a:solidFill>
              </a:rPr>
              <a:t> school </a:t>
            </a:r>
            <a:r>
              <a:rPr lang="nl-NL" sz="3200" dirty="0" err="1">
                <a:solidFill>
                  <a:schemeClr val="bg1"/>
                </a:solidFill>
              </a:rPr>
              <a:t>inspectors</a:t>
            </a:r>
            <a:r>
              <a:rPr lang="nl-NL" sz="3200" dirty="0">
                <a:solidFill>
                  <a:schemeClr val="bg1"/>
                </a:solidFill>
              </a:rPr>
              <a:t>, </a:t>
            </a:r>
            <a:r>
              <a:rPr lang="nl-NL" sz="3200" dirty="0" err="1">
                <a:solidFill>
                  <a:schemeClr val="bg1"/>
                </a:solidFill>
              </a:rPr>
              <a:t>external</a:t>
            </a:r>
            <a:r>
              <a:rPr lang="nl-NL" sz="3200" dirty="0">
                <a:solidFill>
                  <a:schemeClr val="bg1"/>
                </a:solidFill>
              </a:rPr>
              <a:t> school </a:t>
            </a:r>
            <a:r>
              <a:rPr lang="nl-NL" sz="3200" dirty="0" err="1">
                <a:solidFill>
                  <a:schemeClr val="bg1"/>
                </a:solidFill>
              </a:rPr>
              <a:t>evaluators</a:t>
            </a:r>
            <a:r>
              <a:rPr lang="nl-NL" sz="3200" dirty="0">
                <a:solidFill>
                  <a:schemeClr val="bg1"/>
                </a:solidFill>
              </a:rPr>
              <a:t>, directors </a:t>
            </a:r>
            <a:r>
              <a:rPr lang="nl-NL" sz="3200" dirty="0" err="1">
                <a:solidFill>
                  <a:schemeClr val="bg1"/>
                </a:solidFill>
              </a:rPr>
              <a:t>and</a:t>
            </a:r>
            <a:r>
              <a:rPr lang="nl-NL" sz="3200" dirty="0">
                <a:solidFill>
                  <a:schemeClr val="bg1"/>
                </a:solidFill>
              </a:rPr>
              <a:t> teacher </a:t>
            </a:r>
            <a:r>
              <a:rPr lang="nl-NL" sz="3200" dirty="0" err="1">
                <a:solidFill>
                  <a:schemeClr val="bg1"/>
                </a:solidFill>
              </a:rPr>
              <a:t>and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inspector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educators</a:t>
            </a:r>
            <a:r>
              <a:rPr lang="nl-NL" sz="3200" dirty="0">
                <a:solidFill>
                  <a:schemeClr val="bg1"/>
                </a:solidFill>
              </a:rPr>
              <a:t>. </a:t>
            </a:r>
          </a:p>
          <a:p>
            <a:r>
              <a:rPr lang="nl-NL" sz="3200" dirty="0">
                <a:solidFill>
                  <a:schemeClr val="bg1"/>
                </a:solidFill>
              </a:rPr>
              <a:t>			</a:t>
            </a:r>
            <a:r>
              <a:rPr lang="nl-NL" sz="3200" b="1" dirty="0" err="1">
                <a:solidFill>
                  <a:schemeClr val="bg1"/>
                </a:solidFill>
              </a:rPr>
              <a:t>Strengthening</a:t>
            </a:r>
            <a:r>
              <a:rPr lang="nl-NL" sz="3200" b="1" dirty="0">
                <a:solidFill>
                  <a:schemeClr val="bg1"/>
                </a:solidFill>
              </a:rPr>
              <a:t> </a:t>
            </a:r>
            <a:r>
              <a:rPr lang="nl-NL" sz="3200" b="1" dirty="0" err="1">
                <a:solidFill>
                  <a:schemeClr val="bg1"/>
                </a:solidFill>
              </a:rPr>
              <a:t>the</a:t>
            </a:r>
            <a:r>
              <a:rPr lang="nl-NL" sz="3200" b="1" dirty="0">
                <a:solidFill>
                  <a:schemeClr val="bg1"/>
                </a:solidFill>
              </a:rPr>
              <a:t> profile(s) of </a:t>
            </a:r>
            <a:r>
              <a:rPr lang="nl-NL" sz="3200" b="1" dirty="0" err="1">
                <a:solidFill>
                  <a:schemeClr val="bg1"/>
                </a:solidFill>
              </a:rPr>
              <a:t>the</a:t>
            </a:r>
            <a:r>
              <a:rPr lang="nl-NL" sz="3200" b="1" dirty="0">
                <a:solidFill>
                  <a:schemeClr val="bg1"/>
                </a:solidFill>
              </a:rPr>
              <a:t> teaching </a:t>
            </a:r>
            <a:r>
              <a:rPr lang="nl-NL" sz="3200" b="1" dirty="0" err="1">
                <a:solidFill>
                  <a:schemeClr val="bg1"/>
                </a:solidFill>
              </a:rPr>
              <a:t>profession</a:t>
            </a:r>
            <a:endParaRPr lang="nl-NL" sz="3200" b="1" dirty="0">
              <a:solidFill>
                <a:schemeClr val="bg1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784" y="6030891"/>
            <a:ext cx="982242" cy="67774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18" y="6093573"/>
            <a:ext cx="2404828" cy="662199"/>
          </a:xfrm>
          <a:prstGeom prst="rect">
            <a:avLst/>
          </a:prstGeom>
        </p:spPr>
      </p:pic>
      <p:sp>
        <p:nvSpPr>
          <p:cNvPr id="13" name="Pijl links 12"/>
          <p:cNvSpPr/>
          <p:nvPr/>
        </p:nvSpPr>
        <p:spPr>
          <a:xfrm>
            <a:off x="45840" y="5359930"/>
            <a:ext cx="1259676" cy="470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06757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D59DE4A-E11A-47DA-B06F-A749E6105A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9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1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5678" y="787515"/>
            <a:ext cx="11006355" cy="150876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Why this project ?</a:t>
            </a:r>
            <a:r>
              <a:rPr lang="nl-NL" dirty="0">
                <a:solidFill>
                  <a:schemeClr val="bg1"/>
                </a:solidFill>
              </a:rPr>
              <a:t> 	‘BIBESOIN’ </a:t>
            </a:r>
            <a:br>
              <a:rPr lang="nl-BE" dirty="0">
                <a:solidFill>
                  <a:schemeClr val="bg1"/>
                </a:solidFill>
              </a:rPr>
            </a:br>
            <a:endParaRPr lang="nl-BE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12" y="6079009"/>
            <a:ext cx="2204264" cy="62962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33" y="284176"/>
            <a:ext cx="1537393" cy="58933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91" y="5830577"/>
            <a:ext cx="1272552" cy="87806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18" y="6093573"/>
            <a:ext cx="2404828" cy="662199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275540" y="1860259"/>
            <a:ext cx="118066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The </a:t>
            </a:r>
            <a:r>
              <a:rPr lang="nl-NL" sz="2800" dirty="0" err="1">
                <a:solidFill>
                  <a:schemeClr val="bg1"/>
                </a:solidFill>
              </a:rPr>
              <a:t>objectives</a:t>
            </a:r>
            <a:r>
              <a:rPr lang="nl-NL" sz="2800" dirty="0">
                <a:solidFill>
                  <a:schemeClr val="bg1"/>
                </a:solidFill>
              </a:rPr>
              <a:t> are in line </a:t>
            </a:r>
            <a:r>
              <a:rPr lang="nl-NL" sz="2800" dirty="0" err="1">
                <a:solidFill>
                  <a:schemeClr val="bg1"/>
                </a:solidFill>
              </a:rPr>
              <a:t>with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the</a:t>
            </a:r>
            <a:r>
              <a:rPr lang="nl-NL" sz="2800" dirty="0">
                <a:solidFill>
                  <a:schemeClr val="bg1"/>
                </a:solidFill>
              </a:rPr>
              <a:t> priority </a:t>
            </a:r>
            <a:r>
              <a:rPr lang="nl-NL" sz="2800" dirty="0" err="1">
                <a:solidFill>
                  <a:schemeClr val="bg1"/>
                </a:solidFill>
              </a:rPr>
              <a:t>themes</a:t>
            </a:r>
            <a:r>
              <a:rPr lang="nl-NL" sz="2800" dirty="0">
                <a:solidFill>
                  <a:schemeClr val="bg1"/>
                </a:solidFill>
              </a:rPr>
              <a:t> of SICI:</a:t>
            </a:r>
          </a:p>
          <a:p>
            <a:r>
              <a:rPr lang="nl-NL" sz="2800" dirty="0">
                <a:solidFill>
                  <a:schemeClr val="bg1"/>
                </a:solidFill>
              </a:rPr>
              <a:t>1. </a:t>
            </a:r>
            <a:r>
              <a:rPr lang="nl-NL" sz="2800" dirty="0" err="1">
                <a:solidFill>
                  <a:schemeClr val="bg1"/>
                </a:solidFill>
              </a:rPr>
              <a:t>Strengthen</a:t>
            </a:r>
            <a:r>
              <a:rPr lang="nl-NL" sz="2800" dirty="0">
                <a:solidFill>
                  <a:schemeClr val="bg1"/>
                </a:solidFill>
              </a:rPr>
              <a:t> '</a:t>
            </a:r>
            <a:r>
              <a:rPr lang="nl-NL" sz="2800" dirty="0" err="1">
                <a:solidFill>
                  <a:schemeClr val="bg1"/>
                </a:solidFill>
              </a:rPr>
              <a:t>the</a:t>
            </a:r>
            <a:r>
              <a:rPr lang="nl-NL" sz="2800" dirty="0">
                <a:solidFill>
                  <a:schemeClr val="bg1"/>
                </a:solidFill>
              </a:rPr>
              <a:t> impact of </a:t>
            </a:r>
            <a:r>
              <a:rPr lang="nl-NL" sz="2800" dirty="0" err="1">
                <a:solidFill>
                  <a:schemeClr val="bg1"/>
                </a:solidFill>
              </a:rPr>
              <a:t>inspection</a:t>
            </a:r>
            <a:r>
              <a:rPr lang="nl-NL" sz="2800" dirty="0">
                <a:solidFill>
                  <a:schemeClr val="bg1"/>
                </a:solidFill>
              </a:rPr>
              <a:t>’ (2018) on </a:t>
            </a:r>
            <a:r>
              <a:rPr lang="nl-NL" sz="2800" dirty="0" err="1">
                <a:solidFill>
                  <a:schemeClr val="bg1"/>
                </a:solidFill>
              </a:rPr>
              <a:t>social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inclusion</a:t>
            </a:r>
            <a:r>
              <a:rPr lang="nl-NL" sz="2800" dirty="0">
                <a:solidFill>
                  <a:schemeClr val="bg1"/>
                </a:solidFill>
              </a:rPr>
              <a:t> (How </a:t>
            </a:r>
            <a:r>
              <a:rPr lang="nl-NL" sz="2800" dirty="0" err="1">
                <a:solidFill>
                  <a:schemeClr val="bg1"/>
                </a:solidFill>
              </a:rPr>
              <a:t>can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inspections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and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external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evaluation</a:t>
            </a:r>
            <a:r>
              <a:rPr lang="nl-NL" sz="2800" dirty="0">
                <a:solidFill>
                  <a:schemeClr val="bg1"/>
                </a:solidFill>
              </a:rPr>
              <a:t> help </a:t>
            </a:r>
            <a:r>
              <a:rPr lang="nl-NL" sz="2800" dirty="0" err="1">
                <a:solidFill>
                  <a:schemeClr val="bg1"/>
                </a:solidFill>
              </a:rPr>
              <a:t>to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promote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social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inclusion</a:t>
            </a:r>
            <a:r>
              <a:rPr lang="nl-NL" sz="2800" dirty="0">
                <a:solidFill>
                  <a:schemeClr val="bg1"/>
                </a:solidFill>
              </a:rPr>
              <a:t> in mainstream schools?)</a:t>
            </a:r>
          </a:p>
          <a:p>
            <a:r>
              <a:rPr lang="nl-NL" sz="2800" dirty="0">
                <a:solidFill>
                  <a:schemeClr val="bg1"/>
                </a:solidFill>
              </a:rPr>
              <a:t>2. ‘</a:t>
            </a:r>
            <a:r>
              <a:rPr lang="nl-NL" sz="2800" dirty="0" err="1">
                <a:solidFill>
                  <a:schemeClr val="bg1"/>
                </a:solidFill>
              </a:rPr>
              <a:t>Innovate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practices</a:t>
            </a:r>
            <a:r>
              <a:rPr lang="nl-NL" sz="2800" dirty="0">
                <a:solidFill>
                  <a:schemeClr val="bg1"/>
                </a:solidFill>
              </a:rPr>
              <a:t> of </a:t>
            </a:r>
            <a:r>
              <a:rPr lang="nl-NL" sz="2800" dirty="0" err="1">
                <a:solidFill>
                  <a:schemeClr val="bg1"/>
                </a:solidFill>
              </a:rPr>
              <a:t>inspections</a:t>
            </a:r>
            <a:r>
              <a:rPr lang="nl-NL" sz="2800" dirty="0">
                <a:solidFill>
                  <a:schemeClr val="bg1"/>
                </a:solidFill>
              </a:rPr>
              <a:t>’ (2019) </a:t>
            </a:r>
            <a:r>
              <a:rPr lang="nl-NL" sz="2800" dirty="0" err="1">
                <a:solidFill>
                  <a:schemeClr val="bg1"/>
                </a:solidFill>
              </a:rPr>
              <a:t>about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social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inclusion</a:t>
            </a:r>
            <a:r>
              <a:rPr lang="nl-NL" sz="2800" dirty="0">
                <a:solidFill>
                  <a:schemeClr val="bg1"/>
                </a:solidFill>
              </a:rPr>
              <a:t> (</a:t>
            </a:r>
            <a:r>
              <a:rPr lang="nl-NL" sz="2800" dirty="0" err="1">
                <a:solidFill>
                  <a:schemeClr val="bg1"/>
                </a:solidFill>
              </a:rPr>
              <a:t>Which</a:t>
            </a:r>
            <a:r>
              <a:rPr lang="nl-NL" sz="2800" dirty="0">
                <a:solidFill>
                  <a:schemeClr val="bg1"/>
                </a:solidFill>
              </a:rPr>
              <a:t> are </a:t>
            </a:r>
            <a:r>
              <a:rPr lang="nl-NL" sz="2800" dirty="0" err="1">
                <a:solidFill>
                  <a:schemeClr val="bg1"/>
                </a:solidFill>
              </a:rPr>
              <a:t>the</a:t>
            </a:r>
            <a:r>
              <a:rPr lang="nl-NL" sz="2800" dirty="0">
                <a:solidFill>
                  <a:schemeClr val="bg1"/>
                </a:solidFill>
              </a:rPr>
              <a:t> different </a:t>
            </a:r>
            <a:r>
              <a:rPr lang="nl-NL" sz="2800" dirty="0" err="1">
                <a:solidFill>
                  <a:schemeClr val="bg1"/>
                </a:solidFill>
              </a:rPr>
              <a:t>methods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used</a:t>
            </a:r>
            <a:r>
              <a:rPr lang="nl-NL" sz="2800" dirty="0">
                <a:solidFill>
                  <a:schemeClr val="bg1"/>
                </a:solidFill>
              </a:rPr>
              <a:t>?)</a:t>
            </a:r>
          </a:p>
          <a:p>
            <a:r>
              <a:rPr lang="nl-NL" sz="2800" dirty="0">
                <a:solidFill>
                  <a:schemeClr val="bg1"/>
                </a:solidFill>
              </a:rPr>
              <a:t>3. </a:t>
            </a:r>
            <a:r>
              <a:rPr lang="nl-NL" sz="2800" dirty="0" err="1">
                <a:solidFill>
                  <a:schemeClr val="bg1"/>
                </a:solidFill>
              </a:rPr>
              <a:t>Optimise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the</a:t>
            </a:r>
            <a:r>
              <a:rPr lang="nl-NL" sz="2800" dirty="0">
                <a:solidFill>
                  <a:schemeClr val="bg1"/>
                </a:solidFill>
              </a:rPr>
              <a:t> ‘</a:t>
            </a:r>
            <a:r>
              <a:rPr lang="nl-NL" sz="2800" dirty="0" err="1">
                <a:solidFill>
                  <a:schemeClr val="bg1"/>
                </a:solidFill>
              </a:rPr>
              <a:t>Internal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quality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assurance</a:t>
            </a:r>
            <a:r>
              <a:rPr lang="nl-NL" sz="2800" dirty="0">
                <a:solidFill>
                  <a:schemeClr val="bg1"/>
                </a:solidFill>
              </a:rPr>
              <a:t> of </a:t>
            </a:r>
            <a:r>
              <a:rPr lang="nl-NL" sz="2800" dirty="0" err="1">
                <a:solidFill>
                  <a:schemeClr val="bg1"/>
                </a:solidFill>
              </a:rPr>
              <a:t>inspectorates</a:t>
            </a:r>
            <a:r>
              <a:rPr lang="nl-NL" sz="2800" dirty="0">
                <a:solidFill>
                  <a:schemeClr val="bg1"/>
                </a:solidFill>
              </a:rPr>
              <a:t>’ (2020) </a:t>
            </a:r>
            <a:r>
              <a:rPr lang="nl-NL" sz="2800" dirty="0" err="1">
                <a:solidFill>
                  <a:schemeClr val="bg1"/>
                </a:solidFill>
              </a:rPr>
              <a:t>concerning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social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inclusion</a:t>
            </a:r>
            <a:r>
              <a:rPr lang="nl-NL" sz="2800" dirty="0">
                <a:solidFill>
                  <a:schemeClr val="bg1"/>
                </a:solidFill>
              </a:rPr>
              <a:t>. (How </a:t>
            </a:r>
            <a:r>
              <a:rPr lang="nl-NL" sz="2800" dirty="0" err="1">
                <a:solidFill>
                  <a:schemeClr val="bg1"/>
                </a:solidFill>
              </a:rPr>
              <a:t>can</a:t>
            </a:r>
            <a:r>
              <a:rPr lang="nl-NL" sz="2800" dirty="0">
                <a:solidFill>
                  <a:schemeClr val="bg1"/>
                </a:solidFill>
              </a:rPr>
              <a:t> we </a:t>
            </a:r>
            <a:r>
              <a:rPr lang="nl-NL" sz="2800" dirty="0" err="1">
                <a:solidFill>
                  <a:schemeClr val="bg1"/>
                </a:solidFill>
              </a:rPr>
              <a:t>create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together</a:t>
            </a:r>
            <a:r>
              <a:rPr lang="nl-NL" sz="2800" dirty="0">
                <a:solidFill>
                  <a:schemeClr val="bg1"/>
                </a:solidFill>
              </a:rPr>
              <a:t> a strong European model </a:t>
            </a:r>
            <a:r>
              <a:rPr lang="nl-NL" sz="2800" dirty="0" err="1">
                <a:solidFill>
                  <a:schemeClr val="bg1"/>
                </a:solidFill>
              </a:rPr>
              <a:t>for</a:t>
            </a:r>
            <a:r>
              <a:rPr lang="nl-NL" sz="2800" dirty="0">
                <a:solidFill>
                  <a:schemeClr val="bg1"/>
                </a:solidFill>
              </a:rPr>
              <a:t> promoting </a:t>
            </a:r>
            <a:r>
              <a:rPr lang="nl-NL" sz="2800" dirty="0" err="1">
                <a:solidFill>
                  <a:schemeClr val="bg1"/>
                </a:solidFill>
              </a:rPr>
              <a:t>and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stimulating</a:t>
            </a:r>
            <a:r>
              <a:rPr lang="nl-NL" sz="2800" dirty="0">
                <a:solidFill>
                  <a:schemeClr val="bg1"/>
                </a:solidFill>
              </a:rPr>
              <a:t> ‘</a:t>
            </a:r>
            <a:r>
              <a:rPr lang="nl-NL" sz="2800" dirty="0" err="1">
                <a:solidFill>
                  <a:schemeClr val="bg1"/>
                </a:solidFill>
              </a:rPr>
              <a:t>social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inclusion</a:t>
            </a:r>
            <a:r>
              <a:rPr lang="nl-NL" sz="2800" dirty="0">
                <a:solidFill>
                  <a:schemeClr val="bg1"/>
                </a:solidFill>
              </a:rPr>
              <a:t>’ in mainstream schools?)</a:t>
            </a:r>
          </a:p>
        </p:txBody>
      </p:sp>
    </p:spTree>
    <p:extLst>
      <p:ext uri="{BB962C8B-B14F-4D97-AF65-F5344CB8AC3E}">
        <p14:creationId xmlns:p14="http://schemas.microsoft.com/office/powerpoint/2010/main" val="994376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5678" y="787515"/>
            <a:ext cx="11006355" cy="150876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Why this project ?</a:t>
            </a:r>
            <a:r>
              <a:rPr lang="nl-NL" dirty="0">
                <a:solidFill>
                  <a:schemeClr val="bg1"/>
                </a:solidFill>
              </a:rPr>
              <a:t> 	‘BIBESOIN’ </a:t>
            </a:r>
            <a:br>
              <a:rPr lang="nl-BE" dirty="0">
                <a:solidFill>
                  <a:schemeClr val="bg1"/>
                </a:solidFill>
              </a:rPr>
            </a:br>
            <a:endParaRPr lang="nl-BE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12" y="6079009"/>
            <a:ext cx="2204264" cy="62962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33" y="284176"/>
            <a:ext cx="1537393" cy="58933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91" y="5830577"/>
            <a:ext cx="1272552" cy="87806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18" y="6093573"/>
            <a:ext cx="2404828" cy="662199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246396" y="1739014"/>
            <a:ext cx="118066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The </a:t>
            </a:r>
            <a:r>
              <a:rPr lang="nl-NL" sz="2800" dirty="0" err="1">
                <a:solidFill>
                  <a:schemeClr val="bg1"/>
                </a:solidFill>
              </a:rPr>
              <a:t>three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strategic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objectives</a:t>
            </a:r>
            <a:r>
              <a:rPr lang="nl-NL" sz="2800" dirty="0">
                <a:solidFill>
                  <a:schemeClr val="bg1"/>
                </a:solidFill>
              </a:rPr>
              <a:t> of SICI are </a:t>
            </a:r>
            <a:r>
              <a:rPr lang="nl-NL" sz="2800" dirty="0" err="1">
                <a:solidFill>
                  <a:schemeClr val="bg1"/>
                </a:solidFill>
              </a:rPr>
              <a:t>closely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aligned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with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the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priorities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chosen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for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this</a:t>
            </a:r>
            <a:r>
              <a:rPr lang="nl-NL" sz="2800" dirty="0">
                <a:solidFill>
                  <a:schemeClr val="bg1"/>
                </a:solidFill>
              </a:rPr>
              <a:t> project:</a:t>
            </a:r>
          </a:p>
          <a:p>
            <a:endParaRPr lang="nl-NL" sz="2800" dirty="0">
              <a:solidFill>
                <a:schemeClr val="bg1"/>
              </a:solidFill>
            </a:endParaRPr>
          </a:p>
          <a:p>
            <a:r>
              <a:rPr lang="nl-NL" sz="2800" dirty="0">
                <a:solidFill>
                  <a:schemeClr val="bg1"/>
                </a:solidFill>
              </a:rPr>
              <a:t>1. Support </a:t>
            </a:r>
            <a:r>
              <a:rPr lang="nl-NL" sz="2800" dirty="0" err="1">
                <a:solidFill>
                  <a:schemeClr val="bg1"/>
                </a:solidFill>
              </a:rPr>
              <a:t>improvement</a:t>
            </a:r>
            <a:r>
              <a:rPr lang="nl-NL" sz="2800" dirty="0">
                <a:solidFill>
                  <a:schemeClr val="bg1"/>
                </a:solidFill>
              </a:rPr>
              <a:t> of </a:t>
            </a:r>
            <a:r>
              <a:rPr lang="nl-NL" sz="2800" dirty="0" err="1">
                <a:solidFill>
                  <a:schemeClr val="bg1"/>
                </a:solidFill>
              </a:rPr>
              <a:t>inspectorates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and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the</a:t>
            </a:r>
            <a:r>
              <a:rPr lang="nl-NL" sz="2800" dirty="0">
                <a:solidFill>
                  <a:schemeClr val="bg1"/>
                </a:solidFill>
              </a:rPr>
              <a:t> professional </a:t>
            </a:r>
            <a:r>
              <a:rPr lang="nl-NL" sz="2800" dirty="0" err="1">
                <a:solidFill>
                  <a:schemeClr val="bg1"/>
                </a:solidFill>
              </a:rPr>
              <a:t>competences</a:t>
            </a:r>
            <a:r>
              <a:rPr lang="nl-NL" sz="2800" dirty="0">
                <a:solidFill>
                  <a:schemeClr val="bg1"/>
                </a:solidFill>
              </a:rPr>
              <a:t> of </a:t>
            </a:r>
            <a:r>
              <a:rPr lang="nl-NL" sz="2800" dirty="0" err="1">
                <a:solidFill>
                  <a:schemeClr val="bg1"/>
                </a:solidFill>
              </a:rPr>
              <a:t>inspectors</a:t>
            </a:r>
            <a:endParaRPr lang="nl-NL" sz="2800" dirty="0">
              <a:solidFill>
                <a:schemeClr val="bg1"/>
              </a:solidFill>
            </a:endParaRPr>
          </a:p>
          <a:p>
            <a:r>
              <a:rPr lang="nl-NL" sz="2800" dirty="0">
                <a:solidFill>
                  <a:schemeClr val="bg1"/>
                </a:solidFill>
              </a:rPr>
              <a:t>2. </a:t>
            </a:r>
            <a:r>
              <a:rPr lang="nl-NL" sz="2800" dirty="0" err="1">
                <a:solidFill>
                  <a:schemeClr val="bg1"/>
                </a:solidFill>
              </a:rPr>
              <a:t>Promote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and</a:t>
            </a:r>
            <a:r>
              <a:rPr lang="nl-NL" sz="2800" dirty="0">
                <a:solidFill>
                  <a:schemeClr val="bg1"/>
                </a:solidFill>
              </a:rPr>
              <a:t> support partnership </a:t>
            </a:r>
            <a:r>
              <a:rPr lang="nl-NL" sz="2800" dirty="0" err="1">
                <a:solidFill>
                  <a:schemeClr val="bg1"/>
                </a:solidFill>
              </a:rPr>
              <a:t>and</a:t>
            </a:r>
            <a:r>
              <a:rPr lang="nl-NL" sz="2800" dirty="0">
                <a:solidFill>
                  <a:schemeClr val="bg1"/>
                </a:solidFill>
              </a:rPr>
              <a:t> cooperation </a:t>
            </a:r>
            <a:r>
              <a:rPr lang="nl-NL" sz="2800" dirty="0" err="1">
                <a:solidFill>
                  <a:schemeClr val="bg1"/>
                </a:solidFill>
              </a:rPr>
              <a:t>between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inspectorates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and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other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organizations</a:t>
            </a:r>
            <a:endParaRPr lang="nl-NL" sz="2800" dirty="0">
              <a:solidFill>
                <a:schemeClr val="bg1"/>
              </a:solidFill>
            </a:endParaRPr>
          </a:p>
          <a:p>
            <a:r>
              <a:rPr lang="nl-NL" sz="2800" dirty="0">
                <a:solidFill>
                  <a:schemeClr val="bg1"/>
                </a:solidFill>
              </a:rPr>
              <a:t>3. </a:t>
            </a:r>
            <a:r>
              <a:rPr lang="nl-NL" sz="2800" dirty="0" err="1">
                <a:solidFill>
                  <a:schemeClr val="bg1"/>
                </a:solidFill>
              </a:rPr>
              <a:t>Actively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participate</a:t>
            </a:r>
            <a:r>
              <a:rPr lang="nl-NL" sz="2800" dirty="0">
                <a:solidFill>
                  <a:schemeClr val="bg1"/>
                </a:solidFill>
              </a:rPr>
              <a:t> in </a:t>
            </a:r>
            <a:r>
              <a:rPr lang="nl-NL" sz="2800" dirty="0" err="1">
                <a:solidFill>
                  <a:schemeClr val="bg1"/>
                </a:solidFill>
              </a:rPr>
              <a:t>the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international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debate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about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evaluation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and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quality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improvement</a:t>
            </a:r>
            <a:r>
              <a:rPr lang="nl-NL" sz="2800" dirty="0">
                <a:solidFill>
                  <a:schemeClr val="bg1"/>
                </a:solidFill>
              </a:rPr>
              <a:t> in </a:t>
            </a:r>
            <a:r>
              <a:rPr lang="nl-NL" sz="2800" dirty="0" err="1">
                <a:solidFill>
                  <a:schemeClr val="bg1"/>
                </a:solidFill>
              </a:rPr>
              <a:t>education</a:t>
            </a:r>
            <a:r>
              <a:rPr lang="nl-NL" sz="2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6432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5678" y="787515"/>
            <a:ext cx="11006355" cy="150876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Why this project ?</a:t>
            </a:r>
            <a:r>
              <a:rPr lang="nl-NL" dirty="0">
                <a:solidFill>
                  <a:schemeClr val="bg1"/>
                </a:solidFill>
              </a:rPr>
              <a:t> 	‘BIBESOIN’ </a:t>
            </a:r>
            <a:br>
              <a:rPr lang="nl-BE" dirty="0">
                <a:solidFill>
                  <a:schemeClr val="bg1"/>
                </a:solidFill>
              </a:rPr>
            </a:br>
            <a:endParaRPr lang="nl-BE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12" y="6079009"/>
            <a:ext cx="2204264" cy="62962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33" y="284176"/>
            <a:ext cx="1537393" cy="58933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91" y="5830577"/>
            <a:ext cx="1272552" cy="87806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18" y="6093573"/>
            <a:ext cx="2404828" cy="662199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65712" y="1954166"/>
            <a:ext cx="118066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The 'training events' </a:t>
            </a:r>
            <a:r>
              <a:rPr lang="nl-NL" sz="2800" dirty="0" err="1">
                <a:solidFill>
                  <a:schemeClr val="bg1"/>
                </a:solidFill>
              </a:rPr>
              <a:t>and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the</a:t>
            </a:r>
            <a:r>
              <a:rPr lang="nl-NL" sz="2800" dirty="0">
                <a:solidFill>
                  <a:schemeClr val="bg1"/>
                </a:solidFill>
              </a:rPr>
              <a:t> 'meetings' </a:t>
            </a:r>
            <a:r>
              <a:rPr lang="nl-NL" sz="2800" dirty="0" err="1">
                <a:solidFill>
                  <a:schemeClr val="bg1"/>
                </a:solidFill>
              </a:rPr>
              <a:t>focused</a:t>
            </a:r>
            <a:r>
              <a:rPr lang="nl-NL" sz="2800" dirty="0">
                <a:solidFill>
                  <a:schemeClr val="bg1"/>
                </a:solidFill>
              </a:rPr>
              <a:t> on </a:t>
            </a:r>
            <a:r>
              <a:rPr lang="nl-NL" sz="2800" dirty="0" err="1">
                <a:solidFill>
                  <a:schemeClr val="bg1"/>
                </a:solidFill>
              </a:rPr>
              <a:t>the</a:t>
            </a:r>
            <a:r>
              <a:rPr lang="nl-NL" sz="2800" dirty="0">
                <a:solidFill>
                  <a:schemeClr val="bg1"/>
                </a:solidFill>
              </a:rPr>
              <a:t> 3 sub-</a:t>
            </a:r>
            <a:r>
              <a:rPr lang="nl-NL" sz="2800" dirty="0" err="1">
                <a:solidFill>
                  <a:schemeClr val="bg1"/>
                </a:solidFill>
              </a:rPr>
              <a:t>objectives</a:t>
            </a:r>
            <a:r>
              <a:rPr lang="nl-NL" sz="2800" dirty="0">
                <a:solidFill>
                  <a:schemeClr val="bg1"/>
                </a:solidFill>
              </a:rPr>
              <a:t> of </a:t>
            </a:r>
            <a:r>
              <a:rPr lang="nl-NL" sz="2800" dirty="0" err="1">
                <a:solidFill>
                  <a:schemeClr val="bg1"/>
                </a:solidFill>
              </a:rPr>
              <a:t>our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chosen</a:t>
            </a:r>
            <a:r>
              <a:rPr lang="nl-NL" sz="2800" dirty="0">
                <a:solidFill>
                  <a:schemeClr val="bg1"/>
                </a:solidFill>
              </a:rPr>
              <a:t> priority of </a:t>
            </a:r>
            <a:r>
              <a:rPr lang="nl-NL" sz="2800" dirty="0" err="1">
                <a:solidFill>
                  <a:schemeClr val="bg1"/>
                </a:solidFill>
              </a:rPr>
              <a:t>social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inclusion</a:t>
            </a:r>
            <a:r>
              <a:rPr lang="nl-NL" sz="2800" dirty="0">
                <a:solidFill>
                  <a:schemeClr val="bg1"/>
                </a:solidFill>
              </a:rPr>
              <a:t>:</a:t>
            </a:r>
          </a:p>
          <a:p>
            <a:endParaRPr lang="nl-NL" sz="2800" dirty="0">
              <a:solidFill>
                <a:schemeClr val="bg1"/>
              </a:solidFill>
            </a:endParaRPr>
          </a:p>
          <a:p>
            <a:pPr marL="457200" indent="-457200">
              <a:buFont typeface="Wingdings" charset="2"/>
              <a:buChar char="Ø"/>
            </a:pPr>
            <a:r>
              <a:rPr lang="nl-NL" sz="2800" dirty="0">
                <a:solidFill>
                  <a:schemeClr val="bg1"/>
                </a:solidFill>
              </a:rPr>
              <a:t>Foster </a:t>
            </a:r>
            <a:r>
              <a:rPr lang="nl-NL" sz="2800" dirty="0" err="1">
                <a:solidFill>
                  <a:schemeClr val="bg1"/>
                </a:solidFill>
              </a:rPr>
              <a:t>the</a:t>
            </a:r>
            <a:r>
              <a:rPr lang="nl-NL" sz="2800" dirty="0">
                <a:solidFill>
                  <a:schemeClr val="bg1"/>
                </a:solidFill>
              </a:rPr>
              <a:t> development of </a:t>
            </a:r>
            <a:r>
              <a:rPr lang="nl-NL" sz="2800" dirty="0" err="1">
                <a:solidFill>
                  <a:schemeClr val="bg1"/>
                </a:solidFill>
              </a:rPr>
              <a:t>social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and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civic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and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intercultural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competences</a:t>
            </a:r>
            <a:endParaRPr lang="nl-NL" sz="2800" dirty="0">
              <a:solidFill>
                <a:schemeClr val="bg1"/>
              </a:solidFill>
            </a:endParaRPr>
          </a:p>
          <a:p>
            <a:pPr marL="457200" indent="-457200">
              <a:buFont typeface="Wingdings" charset="2"/>
              <a:buChar char="Ø"/>
            </a:pPr>
            <a:r>
              <a:rPr lang="nl-NL" sz="2800" dirty="0" err="1">
                <a:solidFill>
                  <a:schemeClr val="bg1"/>
                </a:solidFill>
              </a:rPr>
              <a:t>Enhance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the</a:t>
            </a:r>
            <a:r>
              <a:rPr lang="nl-NL" sz="2800" dirty="0">
                <a:solidFill>
                  <a:schemeClr val="bg1"/>
                </a:solidFill>
              </a:rPr>
              <a:t> access, </a:t>
            </a:r>
            <a:r>
              <a:rPr lang="nl-NL" sz="2800" dirty="0" err="1">
                <a:solidFill>
                  <a:schemeClr val="bg1"/>
                </a:solidFill>
              </a:rPr>
              <a:t>participation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and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learning</a:t>
            </a:r>
            <a:r>
              <a:rPr lang="nl-NL" sz="2800" dirty="0">
                <a:solidFill>
                  <a:schemeClr val="bg1"/>
                </a:solidFill>
              </a:rPr>
              <a:t> performance of </a:t>
            </a:r>
            <a:r>
              <a:rPr lang="nl-NL" sz="2800" dirty="0" err="1">
                <a:solidFill>
                  <a:schemeClr val="bg1"/>
                </a:solidFill>
              </a:rPr>
              <a:t>disadvantaged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learners</a:t>
            </a:r>
            <a:endParaRPr lang="nl-NL" sz="2800" dirty="0">
              <a:solidFill>
                <a:schemeClr val="bg1"/>
              </a:solidFill>
            </a:endParaRPr>
          </a:p>
          <a:p>
            <a:pPr marL="457200" indent="-457200">
              <a:buFont typeface="Wingdings" charset="2"/>
              <a:buChar char="Ø"/>
            </a:pPr>
            <a:r>
              <a:rPr lang="nl-NL" sz="2800" dirty="0">
                <a:solidFill>
                  <a:schemeClr val="bg1"/>
                </a:solidFill>
              </a:rPr>
              <a:t>Support </a:t>
            </a:r>
            <a:r>
              <a:rPr lang="nl-NL" sz="2800" dirty="0" err="1">
                <a:solidFill>
                  <a:schemeClr val="bg1"/>
                </a:solidFill>
              </a:rPr>
              <a:t>and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assess</a:t>
            </a:r>
            <a:r>
              <a:rPr lang="nl-NL" sz="2800" dirty="0">
                <a:solidFill>
                  <a:schemeClr val="bg1"/>
                </a:solidFill>
              </a:rPr>
              <a:t> new approaches </a:t>
            </a:r>
            <a:r>
              <a:rPr lang="nl-NL" sz="2800" dirty="0" err="1">
                <a:solidFill>
                  <a:schemeClr val="bg1"/>
                </a:solidFill>
              </a:rPr>
              <a:t>to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reducing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disparities</a:t>
            </a:r>
            <a:r>
              <a:rPr lang="nl-NL" sz="2800" dirty="0">
                <a:solidFill>
                  <a:schemeClr val="bg1"/>
                </a:solidFill>
              </a:rPr>
              <a:t> in access </a:t>
            </a:r>
            <a:r>
              <a:rPr lang="nl-NL" sz="2800" dirty="0" err="1">
                <a:solidFill>
                  <a:schemeClr val="bg1"/>
                </a:solidFill>
              </a:rPr>
              <a:t>to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and</a:t>
            </a:r>
            <a:r>
              <a:rPr lang="nl-NL" sz="2800" dirty="0">
                <a:solidFill>
                  <a:schemeClr val="bg1"/>
                </a:solidFill>
              </a:rPr>
              <a:t> engagement </a:t>
            </a:r>
            <a:r>
              <a:rPr lang="nl-NL" sz="2800" dirty="0" err="1">
                <a:solidFill>
                  <a:schemeClr val="bg1"/>
                </a:solidFill>
              </a:rPr>
              <a:t>with</a:t>
            </a:r>
            <a:r>
              <a:rPr lang="nl-NL" sz="2800" dirty="0">
                <a:solidFill>
                  <a:schemeClr val="bg1"/>
                </a:solidFill>
              </a:rPr>
              <a:t> digital </a:t>
            </a:r>
            <a:r>
              <a:rPr lang="nl-NL" sz="2800" dirty="0" err="1">
                <a:solidFill>
                  <a:schemeClr val="bg1"/>
                </a:solidFill>
              </a:rPr>
              <a:t>technologies</a:t>
            </a: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95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5678" y="787515"/>
            <a:ext cx="11006355" cy="150876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Why this project ?</a:t>
            </a:r>
            <a:r>
              <a:rPr lang="nl-NL" dirty="0">
                <a:solidFill>
                  <a:schemeClr val="bg1"/>
                </a:solidFill>
              </a:rPr>
              <a:t> 	‘BIBESOIN’ </a:t>
            </a:r>
            <a:br>
              <a:rPr lang="nl-BE" dirty="0">
                <a:solidFill>
                  <a:schemeClr val="bg1"/>
                </a:solidFill>
              </a:rPr>
            </a:br>
            <a:endParaRPr lang="nl-BE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12" y="6079009"/>
            <a:ext cx="2204264" cy="62962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33" y="284176"/>
            <a:ext cx="1537393" cy="58933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91" y="5830577"/>
            <a:ext cx="1272552" cy="87806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18" y="6093573"/>
            <a:ext cx="2404828" cy="662199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65712" y="2296275"/>
            <a:ext cx="118066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b="1" dirty="0">
                <a:solidFill>
                  <a:schemeClr val="bg1"/>
                </a:solidFill>
              </a:rPr>
              <a:t>The </a:t>
            </a:r>
            <a:r>
              <a:rPr lang="nl-NL" sz="3200" b="1" dirty="0" err="1">
                <a:solidFill>
                  <a:schemeClr val="bg1"/>
                </a:solidFill>
              </a:rPr>
              <a:t>ambitions</a:t>
            </a:r>
            <a:r>
              <a:rPr lang="nl-NL" sz="3200" b="1" dirty="0">
                <a:solidFill>
                  <a:schemeClr val="bg1"/>
                </a:solidFill>
              </a:rPr>
              <a:t> of </a:t>
            </a:r>
            <a:r>
              <a:rPr lang="nl-NL" sz="3200" b="1" dirty="0" err="1">
                <a:solidFill>
                  <a:schemeClr val="bg1"/>
                </a:solidFill>
              </a:rPr>
              <a:t>this</a:t>
            </a:r>
            <a:r>
              <a:rPr lang="nl-NL" sz="3200" b="1" dirty="0">
                <a:solidFill>
                  <a:schemeClr val="bg1"/>
                </a:solidFill>
              </a:rPr>
              <a:t> </a:t>
            </a:r>
            <a:r>
              <a:rPr lang="nl-NL" sz="3200" b="1" dirty="0" err="1">
                <a:solidFill>
                  <a:schemeClr val="bg1"/>
                </a:solidFill>
              </a:rPr>
              <a:t>strategic</a:t>
            </a:r>
            <a:r>
              <a:rPr lang="nl-NL" sz="3200" b="1" dirty="0">
                <a:solidFill>
                  <a:schemeClr val="bg1"/>
                </a:solidFill>
              </a:rPr>
              <a:t> partnership is </a:t>
            </a:r>
            <a:r>
              <a:rPr lang="nl-NL" sz="3200" b="1" dirty="0" err="1">
                <a:solidFill>
                  <a:schemeClr val="bg1"/>
                </a:solidFill>
              </a:rPr>
              <a:t>to</a:t>
            </a:r>
            <a:r>
              <a:rPr lang="nl-NL" sz="3200" b="1" dirty="0">
                <a:solidFill>
                  <a:schemeClr val="bg1"/>
                </a:solidFill>
              </a:rPr>
              <a:t> </a:t>
            </a:r>
            <a:r>
              <a:rPr lang="nl-NL" sz="3200" b="1" dirty="0" err="1">
                <a:solidFill>
                  <a:schemeClr val="bg1"/>
                </a:solidFill>
              </a:rPr>
              <a:t>reinforce</a:t>
            </a:r>
            <a:r>
              <a:rPr lang="nl-NL" sz="3200" b="1" dirty="0">
                <a:solidFill>
                  <a:schemeClr val="bg1"/>
                </a:solidFill>
              </a:rPr>
              <a:t> </a:t>
            </a:r>
            <a:r>
              <a:rPr lang="nl-NL" sz="3200" b="1" dirty="0" err="1">
                <a:solidFill>
                  <a:schemeClr val="bg1"/>
                </a:solidFill>
              </a:rPr>
              <a:t>the</a:t>
            </a:r>
            <a:r>
              <a:rPr lang="nl-NL" sz="3200" b="1" dirty="0">
                <a:solidFill>
                  <a:schemeClr val="bg1"/>
                </a:solidFill>
              </a:rPr>
              <a:t> </a:t>
            </a:r>
            <a:r>
              <a:rPr lang="nl-NL" sz="3200" b="1" dirty="0" err="1">
                <a:solidFill>
                  <a:schemeClr val="bg1"/>
                </a:solidFill>
              </a:rPr>
              <a:t>interaction</a:t>
            </a:r>
            <a:r>
              <a:rPr lang="nl-NL" sz="3200" b="1" dirty="0">
                <a:solidFill>
                  <a:schemeClr val="bg1"/>
                </a:solidFill>
              </a:rPr>
              <a:t> </a:t>
            </a:r>
            <a:r>
              <a:rPr lang="nl-NL" sz="3200" b="1" dirty="0" err="1">
                <a:solidFill>
                  <a:schemeClr val="bg1"/>
                </a:solidFill>
              </a:rPr>
              <a:t>between</a:t>
            </a:r>
            <a:r>
              <a:rPr lang="nl-NL" sz="3200" b="1" dirty="0">
                <a:solidFill>
                  <a:schemeClr val="bg1"/>
                </a:solidFill>
              </a:rPr>
              <a:t> </a:t>
            </a:r>
            <a:r>
              <a:rPr lang="nl-NL" sz="3200" b="1" dirty="0" err="1">
                <a:solidFill>
                  <a:schemeClr val="bg1"/>
                </a:solidFill>
              </a:rPr>
              <a:t>practice</a:t>
            </a:r>
            <a:r>
              <a:rPr lang="nl-NL" sz="3200" b="1" dirty="0">
                <a:solidFill>
                  <a:schemeClr val="bg1"/>
                </a:solidFill>
              </a:rPr>
              <a:t>, research </a:t>
            </a:r>
            <a:r>
              <a:rPr lang="nl-NL" sz="3200" b="1" dirty="0" err="1">
                <a:solidFill>
                  <a:schemeClr val="bg1"/>
                </a:solidFill>
              </a:rPr>
              <a:t>and</a:t>
            </a:r>
            <a:r>
              <a:rPr lang="nl-NL" sz="3200" b="1" dirty="0">
                <a:solidFill>
                  <a:schemeClr val="bg1"/>
                </a:solidFill>
              </a:rPr>
              <a:t> policy. </a:t>
            </a:r>
          </a:p>
          <a:p>
            <a:pPr algn="ctr"/>
            <a:endParaRPr lang="nl-NL" sz="3200" b="1" dirty="0">
              <a:solidFill>
                <a:schemeClr val="bg1"/>
              </a:solidFill>
            </a:endParaRPr>
          </a:p>
          <a:p>
            <a:pPr algn="ctr"/>
            <a:r>
              <a:rPr lang="nl-NL" sz="3200" b="1" dirty="0" err="1">
                <a:solidFill>
                  <a:schemeClr val="bg1"/>
                </a:solidFill>
              </a:rPr>
              <a:t>Our</a:t>
            </a:r>
            <a:r>
              <a:rPr lang="nl-NL" sz="3200" b="1" dirty="0">
                <a:solidFill>
                  <a:schemeClr val="bg1"/>
                </a:solidFill>
              </a:rPr>
              <a:t> </a:t>
            </a:r>
            <a:r>
              <a:rPr lang="nl-NL" sz="3200" b="1" dirty="0" err="1">
                <a:solidFill>
                  <a:schemeClr val="bg1"/>
                </a:solidFill>
              </a:rPr>
              <a:t>aim</a:t>
            </a:r>
            <a:r>
              <a:rPr lang="nl-NL" sz="3200" b="1" dirty="0">
                <a:solidFill>
                  <a:schemeClr val="bg1"/>
                </a:solidFill>
              </a:rPr>
              <a:t> is </a:t>
            </a:r>
            <a:r>
              <a:rPr lang="nl-NL" sz="3200" b="1" dirty="0" err="1">
                <a:solidFill>
                  <a:schemeClr val="bg1"/>
                </a:solidFill>
              </a:rPr>
              <a:t>to</a:t>
            </a:r>
            <a:r>
              <a:rPr lang="nl-NL" sz="3200" b="1" dirty="0">
                <a:solidFill>
                  <a:schemeClr val="bg1"/>
                </a:solidFill>
              </a:rPr>
              <a:t> </a:t>
            </a:r>
            <a:r>
              <a:rPr lang="nl-NL" sz="3200" b="1" dirty="0" err="1">
                <a:solidFill>
                  <a:schemeClr val="bg1"/>
                </a:solidFill>
              </a:rPr>
              <a:t>create</a:t>
            </a:r>
            <a:r>
              <a:rPr lang="nl-NL" sz="3200" b="1" dirty="0">
                <a:solidFill>
                  <a:schemeClr val="bg1"/>
                </a:solidFill>
              </a:rPr>
              <a:t> a '</a:t>
            </a:r>
            <a:r>
              <a:rPr lang="nl-NL" sz="3200" b="1" dirty="0" err="1">
                <a:solidFill>
                  <a:schemeClr val="bg1"/>
                </a:solidFill>
              </a:rPr>
              <a:t>voice</a:t>
            </a:r>
            <a:r>
              <a:rPr lang="nl-NL" sz="3200" b="1" dirty="0">
                <a:solidFill>
                  <a:schemeClr val="bg1"/>
                </a:solidFill>
              </a:rPr>
              <a:t>' in </a:t>
            </a:r>
            <a:r>
              <a:rPr lang="nl-NL" sz="3200" b="1" dirty="0" err="1">
                <a:solidFill>
                  <a:schemeClr val="bg1"/>
                </a:solidFill>
              </a:rPr>
              <a:t>the</a:t>
            </a:r>
            <a:r>
              <a:rPr lang="nl-NL" sz="3200" b="1" dirty="0">
                <a:solidFill>
                  <a:schemeClr val="bg1"/>
                </a:solidFill>
              </a:rPr>
              <a:t> European </a:t>
            </a:r>
            <a:r>
              <a:rPr lang="nl-NL" sz="3200" b="1" dirty="0" err="1">
                <a:solidFill>
                  <a:schemeClr val="bg1"/>
                </a:solidFill>
              </a:rPr>
              <a:t>debate</a:t>
            </a:r>
            <a:r>
              <a:rPr lang="nl-NL" sz="3200" b="1" dirty="0">
                <a:solidFill>
                  <a:schemeClr val="bg1"/>
                </a:solidFill>
              </a:rPr>
              <a:t> </a:t>
            </a:r>
            <a:r>
              <a:rPr lang="nl-NL" sz="3200" b="1" dirty="0" err="1">
                <a:solidFill>
                  <a:schemeClr val="bg1"/>
                </a:solidFill>
              </a:rPr>
              <a:t>for</a:t>
            </a:r>
            <a:r>
              <a:rPr lang="nl-NL" sz="3200" b="1" dirty="0">
                <a:solidFill>
                  <a:schemeClr val="bg1"/>
                </a:solidFill>
              </a:rPr>
              <a:t> </a:t>
            </a:r>
            <a:r>
              <a:rPr lang="nl-NL" sz="3200" b="1" dirty="0" err="1">
                <a:solidFill>
                  <a:schemeClr val="bg1"/>
                </a:solidFill>
              </a:rPr>
              <a:t>inspectorates</a:t>
            </a:r>
            <a:r>
              <a:rPr lang="nl-NL" sz="3200" b="1" dirty="0">
                <a:solidFill>
                  <a:schemeClr val="bg1"/>
                </a:solidFill>
              </a:rPr>
              <a:t> </a:t>
            </a:r>
            <a:r>
              <a:rPr lang="nl-NL" sz="3200" b="1" dirty="0" err="1">
                <a:solidFill>
                  <a:schemeClr val="bg1"/>
                </a:solidFill>
              </a:rPr>
              <a:t>and</a:t>
            </a:r>
            <a:r>
              <a:rPr lang="nl-NL" sz="3200" b="1" dirty="0">
                <a:solidFill>
                  <a:schemeClr val="bg1"/>
                </a:solidFill>
              </a:rPr>
              <a:t> </a:t>
            </a:r>
            <a:r>
              <a:rPr lang="nl-NL" sz="3200" b="1" dirty="0" err="1">
                <a:solidFill>
                  <a:schemeClr val="bg1"/>
                </a:solidFill>
              </a:rPr>
              <a:t>their</a:t>
            </a:r>
            <a:r>
              <a:rPr lang="nl-NL" sz="3200" b="1" dirty="0">
                <a:solidFill>
                  <a:schemeClr val="bg1"/>
                </a:solidFill>
              </a:rPr>
              <a:t> stakeholders.</a:t>
            </a:r>
          </a:p>
        </p:txBody>
      </p:sp>
    </p:spTree>
    <p:extLst>
      <p:ext uri="{BB962C8B-B14F-4D97-AF65-F5344CB8AC3E}">
        <p14:creationId xmlns:p14="http://schemas.microsoft.com/office/powerpoint/2010/main" val="705718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91" y="5830577"/>
            <a:ext cx="1272552" cy="8780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72" y="4695078"/>
            <a:ext cx="2404828" cy="66219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33" y="284176"/>
            <a:ext cx="1537393" cy="58933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8762" y="1991104"/>
            <a:ext cx="2204264" cy="62962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D24D258-4A98-EA49-AFC1-0B73BE7520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56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1320</TotalTime>
  <Words>637</Words>
  <Application>Microsoft Office PowerPoint</Application>
  <PresentationFormat>Breedbeeld</PresentationFormat>
  <Paragraphs>48</Paragraphs>
  <Slides>40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46" baseType="lpstr">
      <vt:lpstr>Arial</vt:lpstr>
      <vt:lpstr>Calibri</vt:lpstr>
      <vt:lpstr>Corbel</vt:lpstr>
      <vt:lpstr>MyriadPro-Regular</vt:lpstr>
      <vt:lpstr>Wingdings</vt:lpstr>
      <vt:lpstr>Gestreept</vt:lpstr>
      <vt:lpstr>PowerPoint-presentatie</vt:lpstr>
      <vt:lpstr>Partners</vt:lpstr>
      <vt:lpstr>Erasmus+ / KA2</vt:lpstr>
      <vt:lpstr>Why this project ?  ‘BIBESOIN’  </vt:lpstr>
      <vt:lpstr>Why this project ?  ‘BIBESOIN’  </vt:lpstr>
      <vt:lpstr>Why this project ?  ‘BIBESOIN’  </vt:lpstr>
      <vt:lpstr>Why this project ?  ‘BIBESOIN’  </vt:lpstr>
      <vt:lpstr>Why this project ?  ‘BIBESOIN’  </vt:lpstr>
      <vt:lpstr>PowerPoint-presentatie</vt:lpstr>
      <vt:lpstr> Structure of short-term joint staff training eventS</vt:lpstr>
      <vt:lpstr>Intellectual Output: TESSIE</vt:lpstr>
      <vt:lpstr>Dissemination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Erik De Bou</dc:creator>
  <cp:keywords/>
  <dc:description/>
  <cp:lastModifiedBy>Van Impe Sylvia</cp:lastModifiedBy>
  <cp:revision>90</cp:revision>
  <dcterms:created xsi:type="dcterms:W3CDTF">2016-10-09T14:27:31Z</dcterms:created>
  <dcterms:modified xsi:type="dcterms:W3CDTF">2021-11-19T08:29:23Z</dcterms:modified>
  <cp:category/>
</cp:coreProperties>
</file>